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5.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6.xml" ContentType="application/vnd.openxmlformats-officedocument.presentationml.comments+xml"/>
  <Override PartName="/ppt/notesSlides/notesSlide52.xml" ContentType="application/vnd.openxmlformats-officedocument.presentationml.notesSlide+xml"/>
  <Override PartName="/ppt/comments/comment7.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xml" ContentType="application/vnd.openxmlformats-officedocument.presentationml.tags+xml"/>
  <Override PartName="/ppt/notesSlides/notesSlide61.xml" ContentType="application/vnd.openxmlformats-officedocument.presentationml.notesSlide+xml"/>
  <Override PartName="/ppt/tags/tag2.xml" ContentType="application/vnd.openxmlformats-officedocument.presentationml.tags+xml"/>
  <Override PartName="/ppt/notesSlides/notesSlide62.xml" ContentType="application/vnd.openxmlformats-officedocument.presentationml.notesSlide+xml"/>
  <Override PartName="/ppt/tags/tag3.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6.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7.xml" ContentType="application/vnd.openxmlformats-officedocument.presentationml.tags+xml"/>
  <Override PartName="/ppt/notesSlides/notesSlide77.xml" ContentType="application/vnd.openxmlformats-officedocument.presentationml.notesSlide+xml"/>
  <Override PartName="/ppt/tags/tag8.xml" ContentType="application/vnd.openxmlformats-officedocument.presentationml.tags+xml"/>
  <Override PartName="/ppt/notesSlides/notesSlide78.xml" ContentType="application/vnd.openxmlformats-officedocument.presentationml.notesSlide+xml"/>
  <Override PartName="/ppt/tags/tag9.xml" ContentType="application/vnd.openxmlformats-officedocument.presentationml.tags+xml"/>
  <Override PartName="/ppt/notesSlides/notesSlide79.xml" ContentType="application/vnd.openxmlformats-officedocument.presentationml.notesSlide+xml"/>
  <Override PartName="/ppt/tags/tag10.xml" ContentType="application/vnd.openxmlformats-officedocument.presentationml.tags+xml"/>
  <Override PartName="/ppt/notesSlides/notesSlide80.xml" ContentType="application/vnd.openxmlformats-officedocument.presentationml.notesSlide+xml"/>
  <Override PartName="/ppt/tags/tag11.xml" ContentType="application/vnd.openxmlformats-officedocument.presentationml.tags+xml"/>
  <Override PartName="/ppt/notesSlides/notesSlide81.xml" ContentType="application/vnd.openxmlformats-officedocument.presentationml.notesSlide+xml"/>
  <Override PartName="/ppt/tags/tag12.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3.xml" ContentType="application/vnd.openxmlformats-officedocument.presentationml.tags+xml"/>
  <Override PartName="/ppt/notesSlides/notesSlide84.xml" ContentType="application/vnd.openxmlformats-officedocument.presentationml.notesSlide+xml"/>
  <Override PartName="/ppt/tags/tag14.xml" ContentType="application/vnd.openxmlformats-officedocument.presentationml.tags+xml"/>
  <Override PartName="/ppt/notesSlides/notesSlide85.xml" ContentType="application/vnd.openxmlformats-officedocument.presentationml.notesSlide+xml"/>
  <Override PartName="/ppt/tags/tag15.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18.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122"/>
  </p:notesMasterIdLst>
  <p:handoutMasterIdLst>
    <p:handoutMasterId r:id="rId123"/>
  </p:handoutMasterIdLst>
  <p:sldIdLst>
    <p:sldId id="256" r:id="rId2"/>
    <p:sldId id="461" r:id="rId3"/>
    <p:sldId id="587" r:id="rId4"/>
    <p:sldId id="578" r:id="rId5"/>
    <p:sldId id="457" r:id="rId6"/>
    <p:sldId id="579" r:id="rId7"/>
    <p:sldId id="580" r:id="rId8"/>
    <p:sldId id="463" r:id="rId9"/>
    <p:sldId id="583" r:id="rId10"/>
    <p:sldId id="588" r:id="rId11"/>
    <p:sldId id="582" r:id="rId12"/>
    <p:sldId id="470" r:id="rId13"/>
    <p:sldId id="474" r:id="rId14"/>
    <p:sldId id="477" r:id="rId15"/>
    <p:sldId id="478" r:id="rId16"/>
    <p:sldId id="479" r:id="rId17"/>
    <p:sldId id="480" r:id="rId18"/>
    <p:sldId id="574" r:id="rId19"/>
    <p:sldId id="586" r:id="rId20"/>
    <p:sldId id="584" r:id="rId21"/>
    <p:sldId id="585" r:id="rId22"/>
    <p:sldId id="575" r:id="rId23"/>
    <p:sldId id="572" r:id="rId24"/>
    <p:sldId id="481" r:id="rId25"/>
    <p:sldId id="559" r:id="rId26"/>
    <p:sldId id="425" r:id="rId27"/>
    <p:sldId id="442" r:id="rId28"/>
    <p:sldId id="446" r:id="rId29"/>
    <p:sldId id="443" r:id="rId30"/>
    <p:sldId id="426" r:id="rId31"/>
    <p:sldId id="395" r:id="rId32"/>
    <p:sldId id="430" r:id="rId33"/>
    <p:sldId id="431" r:id="rId34"/>
    <p:sldId id="432" r:id="rId35"/>
    <p:sldId id="450" r:id="rId36"/>
    <p:sldId id="456" r:id="rId37"/>
    <p:sldId id="449" r:id="rId38"/>
    <p:sldId id="434" r:id="rId39"/>
    <p:sldId id="400" r:id="rId40"/>
    <p:sldId id="405" r:id="rId41"/>
    <p:sldId id="407" r:id="rId42"/>
    <p:sldId id="436" r:id="rId43"/>
    <p:sldId id="410" r:id="rId44"/>
    <p:sldId id="437" r:id="rId45"/>
    <p:sldId id="589" r:id="rId46"/>
    <p:sldId id="451" r:id="rId47"/>
    <p:sldId id="418" r:id="rId48"/>
    <p:sldId id="484" r:id="rId49"/>
    <p:sldId id="413" r:id="rId50"/>
    <p:sldId id="414" r:id="rId51"/>
    <p:sldId id="417" r:id="rId52"/>
    <p:sldId id="416" r:id="rId53"/>
    <p:sldId id="440" r:id="rId54"/>
    <p:sldId id="458" r:id="rId55"/>
    <p:sldId id="485" r:id="rId56"/>
    <p:sldId id="420" r:id="rId57"/>
    <p:sldId id="597" r:id="rId58"/>
    <p:sldId id="486" r:id="rId59"/>
    <p:sldId id="603" r:id="rId60"/>
    <p:sldId id="602" r:id="rId61"/>
    <p:sldId id="487" r:id="rId62"/>
    <p:sldId id="519" r:id="rId63"/>
    <p:sldId id="524" r:id="rId64"/>
    <p:sldId id="525" r:id="rId65"/>
    <p:sldId id="526" r:id="rId66"/>
    <p:sldId id="527" r:id="rId67"/>
    <p:sldId id="528" r:id="rId68"/>
    <p:sldId id="538" r:id="rId69"/>
    <p:sldId id="560" r:id="rId70"/>
    <p:sldId id="462" r:id="rId71"/>
    <p:sldId id="516" r:id="rId72"/>
    <p:sldId id="539" r:id="rId73"/>
    <p:sldId id="541" r:id="rId74"/>
    <p:sldId id="542" r:id="rId75"/>
    <p:sldId id="543" r:id="rId76"/>
    <p:sldId id="561" r:id="rId77"/>
    <p:sldId id="545" r:id="rId78"/>
    <p:sldId id="546" r:id="rId79"/>
    <p:sldId id="547" r:id="rId80"/>
    <p:sldId id="548" r:id="rId81"/>
    <p:sldId id="549" r:id="rId82"/>
    <p:sldId id="550" r:id="rId83"/>
    <p:sldId id="551" r:id="rId84"/>
    <p:sldId id="552" r:id="rId85"/>
    <p:sldId id="491" r:id="rId86"/>
    <p:sldId id="493" r:id="rId87"/>
    <p:sldId id="494" r:id="rId88"/>
    <p:sldId id="495" r:id="rId89"/>
    <p:sldId id="553" r:id="rId90"/>
    <p:sldId id="496" r:id="rId91"/>
    <p:sldId id="492" r:id="rId92"/>
    <p:sldId id="498" r:id="rId93"/>
    <p:sldId id="531" r:id="rId94"/>
    <p:sldId id="532" r:id="rId95"/>
    <p:sldId id="535" r:id="rId96"/>
    <p:sldId id="534" r:id="rId97"/>
    <p:sldId id="500" r:id="rId98"/>
    <p:sldId id="497" r:id="rId99"/>
    <p:sldId id="562" r:id="rId100"/>
    <p:sldId id="502" r:id="rId101"/>
    <p:sldId id="503" r:id="rId102"/>
    <p:sldId id="536" r:id="rId103"/>
    <p:sldId id="563" r:id="rId104"/>
    <p:sldId id="555" r:id="rId105"/>
    <p:sldId id="556" r:id="rId106"/>
    <p:sldId id="510" r:id="rId107"/>
    <p:sldId id="564" r:id="rId108"/>
    <p:sldId id="512" r:id="rId109"/>
    <p:sldId id="598" r:id="rId110"/>
    <p:sldId id="566" r:id="rId111"/>
    <p:sldId id="593" r:id="rId112"/>
    <p:sldId id="594" r:id="rId113"/>
    <p:sldId id="595" r:id="rId114"/>
    <p:sldId id="596" r:id="rId115"/>
    <p:sldId id="565" r:id="rId116"/>
    <p:sldId id="599" r:id="rId117"/>
    <p:sldId id="600" r:id="rId118"/>
    <p:sldId id="601" r:id="rId119"/>
    <p:sldId id="558" r:id="rId120"/>
    <p:sldId id="424" r:id="rId1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mur Friedman"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6DA6"/>
    <a:srgbClr val="00FA00"/>
    <a:srgbClr val="DE8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463F73-EB43-4341-AC46-01016DD56645}">
  <a:tblStyle styleId="{C7463F73-EB43-4341-AC46-01016DD566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2329"/>
  </p:normalViewPr>
  <p:slideViewPr>
    <p:cSldViewPr snapToGrid="0">
      <p:cViewPr varScale="1">
        <p:scale>
          <a:sx n="110" d="100"/>
          <a:sy n="110" d="100"/>
        </p:scale>
        <p:origin x="576" y="168"/>
      </p:cViewPr>
      <p:guideLst>
        <p:guide orient="horz" pos="1620"/>
        <p:guide pos="2880"/>
      </p:guideLst>
    </p:cSldViewPr>
  </p:slideViewPr>
  <p:notesTextViewPr>
    <p:cViewPr>
      <p:scale>
        <a:sx n="1" d="1"/>
        <a:sy n="1" d="1"/>
      </p:scale>
      <p:origin x="0" y="0"/>
    </p:cViewPr>
  </p:notesTextViewPr>
  <p:notesViewPr>
    <p:cSldViewPr snapToGrid="0">
      <p:cViewPr varScale="1">
        <p:scale>
          <a:sx n="90" d="100"/>
          <a:sy n="90" d="100"/>
        </p:scale>
        <p:origin x="2632"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1-10T14:37:35.543" idx="1">
    <p:pos x="6000" y="0"/>
    <p:text>In thinking more about this, I believe that we need a short motivation: why do we conduct Internet topology discovery? Because this is NSDI, not a dedicated network measurements conference.
So, I would start out by talking about concrete instances: "today, we have a few systems that are permanently mapping the internet; Ark, run by the CAIDA center at UC San Diego is the current state of the art. It consists of X servers conducting IP-address-level route traces towards all Y /24 networks of the internet once every Z days. The data that Ark collects provides the basis for much scientific work that relies upon an understanding of the structure of the internet.
I will describe to you today a new system, D-Miner, that can probe faster and more completely than an individual Ark server, thereby advancing the state of the art.
Graphic: a picture representative of Ark, along the lines of the one in our demo slides.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1-10T14:37:35.543" idx="1">
    <p:pos x="6000" y="0"/>
    <p:text>In thinking more about this, I believe that we need a short motivation: why do we conduct Internet topology discovery? Because this is NSDI, not a dedicated network measurements conference.
So, I would start out by talking about concrete instances: "today, we have a few systems that are permanently mapping the internet; Ark, run by the CAIDA center at UC San Diego is the current state of the art. It consists of X servers conducting IP-address-level route traces towards all Y /24 networks of the internet once every Z days. The data that Ark collects provides the basis for much scientific work that relies upon an understanding of the structure of the internet.
I will describe to you today a new system, D-Miner, that can probe faster and more completely than an individual Ark server, thereby advancing the state of the art.
Graphic: a picture representative of Ark, along the lines of the one in our demo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1-10T14:37:35.543" idx="1">
    <p:pos x="6000" y="0"/>
    <p:text>In thinking more about this, I believe that we need a short motivation: why do we conduct Internet topology discovery? Because this is NSDI, not a dedicated network measurements conference.
So, I would start out by talking about concrete instances: "today, we have a few systems that are permanently mapping the internet; Ark, run by the CAIDA center at UC San Diego is the current state of the art. It consists of X servers conducting IP-address-level route traces towards all Y /24 networks of the internet once every Z days. The data that Ark collects provides the basis for much scientific work that relies upon an understanding of the structure of the internet.
I will describe to you today a new system, D-Miner, that can probe faster and more completely than an individual Ark server, thereby advancing the state of the art.
Graphic: a picture representative of Ark, along the lines of the one in our demo slides.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0-01-10T14:37:35.543" idx="1">
    <p:pos x="6000" y="0"/>
    <p:text>In thinking more about this, I believe that we need a short motivation: why do we conduct Internet topology discovery? Because this is NSDI, not a dedicated network measurements conference.
So, I would start out by talking about concrete instances: "today, we have a few systems that are permanently mapping the internet; Ark, run by the CAIDA center at UC San Diego is the current state of the art. It consists of X servers conducting IP-address-level route traces towards all Y /24 networks of the internet once every Z days. The data that Ark collects provides the basis for much scientific work that relies upon an understanding of the structure of the internet.
I will describe to you today a new system, D-Miner, that can probe faster and more completely than an individual Ark server, thereby advancing the state of the art.
Graphic: a picture representative of Ark, along the lines of the one in our demo slides.</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0-01-10T15:00:43.540" idx="6">
    <p:pos x="6000" y="0"/>
    <p:text>Time comparison?</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1-10T15:00:43.540" idx="6">
    <p:pos x="6000" y="0"/>
    <p:text>Time comparison?</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0-01-10T15:00:43.540" idx="6">
    <p:pos x="6000" y="0"/>
    <p:text>Time comparison?</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9D30D6-6DAE-F343-BAB2-07693F1D71F7}" type="datetimeFigureOut">
              <a:rPr lang="fr-FR" smtClean="0"/>
              <a:t>11/02/2021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6C6466-0CE1-6849-A91F-D456A1E801A1}" type="slidenum">
              <a:rPr lang="fr-FR" smtClean="0"/>
              <a:t>‹N°›</a:t>
            </a:fld>
            <a:endParaRPr lang="fr-FR"/>
          </a:p>
        </p:txBody>
      </p:sp>
    </p:spTree>
    <p:extLst>
      <p:ext uri="{BB962C8B-B14F-4D97-AF65-F5344CB8AC3E}">
        <p14:creationId xmlns:p14="http://schemas.microsoft.com/office/powerpoint/2010/main" val="836355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fr-FR" sz="1100" baseline="0" dirty="0">
              <a:latin typeface="Arial" charset="0"/>
              <a:ea typeface="Arial" charset="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p:txBody>
      </p:sp>
    </p:spTree>
    <p:extLst>
      <p:ext uri="{BB962C8B-B14F-4D97-AF65-F5344CB8AC3E}">
        <p14:creationId xmlns:p14="http://schemas.microsoft.com/office/powerpoint/2010/main" val="17290214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Talk about </a:t>
            </a:r>
            <a:r>
              <a:rPr lang="fr-FR" dirty="0" err="1"/>
              <a:t>EdgeNet</a:t>
            </a:r>
            <a:endParaRPr lang="fr-FR" dirty="0"/>
          </a:p>
          <a:p>
            <a:endParaRPr lang="fr-FR" dirty="0"/>
          </a:p>
          <a:p>
            <a:r>
              <a:rPr lang="fr-FR" dirty="0" err="1"/>
              <a:t>Pre</a:t>
            </a:r>
            <a:r>
              <a:rPr lang="fr-FR" dirty="0"/>
              <a:t> </a:t>
            </a:r>
            <a:r>
              <a:rPr lang="fr-FR" dirty="0" err="1"/>
              <a:t>clustering</a:t>
            </a:r>
            <a:endParaRPr lang="fr-FR" dirty="0"/>
          </a:p>
        </p:txBody>
      </p:sp>
    </p:spTree>
    <p:extLst>
      <p:ext uri="{BB962C8B-B14F-4D97-AF65-F5344CB8AC3E}">
        <p14:creationId xmlns:p14="http://schemas.microsoft.com/office/powerpoint/2010/main" val="19392061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5575505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943069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20 </a:t>
            </a:r>
            <a:r>
              <a:rPr lang="fr-FR" baseline="0" dirty="0" err="1"/>
              <a:t>years</a:t>
            </a:r>
            <a:r>
              <a:rPr lang="fr-FR" baseline="0" dirty="0"/>
              <a:t> </a:t>
            </a:r>
            <a:r>
              <a:rPr lang="fr-FR" baseline="0" dirty="0" err="1"/>
              <a:t>ago</a:t>
            </a:r>
            <a:r>
              <a:rPr lang="fr-FR" baseline="0" dirty="0"/>
              <a:t>, </a:t>
            </a:r>
            <a:r>
              <a:rPr lang="fr-FR" baseline="0" dirty="0" err="1"/>
              <a:t>between</a:t>
            </a:r>
            <a:r>
              <a:rPr lang="fr-FR" baseline="0" dirty="0"/>
              <a:t> </a:t>
            </a:r>
            <a:r>
              <a:rPr lang="fr-FR" baseline="0" dirty="0" err="1"/>
              <a:t>our</a:t>
            </a:r>
            <a:r>
              <a:rPr lang="fr-FR" baseline="0" dirty="0"/>
              <a:t> source and </a:t>
            </a:r>
            <a:r>
              <a:rPr lang="fr-FR" baseline="0" dirty="0" err="1"/>
              <a:t>our</a:t>
            </a:r>
            <a:r>
              <a:rPr lang="fr-FR" baseline="0" dirty="0"/>
              <a:t> destination, </a:t>
            </a:r>
            <a:r>
              <a:rPr lang="fr-FR" baseline="0" dirty="0" err="1"/>
              <a:t>it</a:t>
            </a:r>
            <a:r>
              <a:rPr lang="fr-FR" baseline="0" dirty="0"/>
              <a:t> </a:t>
            </a:r>
            <a:r>
              <a:rPr lang="fr-FR" baseline="0" dirty="0" err="1"/>
              <a:t>would</a:t>
            </a:r>
            <a:r>
              <a:rPr lang="fr-FR" baseline="0" dirty="0"/>
              <a:t> </a:t>
            </a:r>
            <a:r>
              <a:rPr lang="fr-FR" baseline="0" dirty="0" err="1"/>
              <a:t>probably</a:t>
            </a:r>
            <a:r>
              <a:rPr lang="fr-FR" baseline="0" dirty="0"/>
              <a:t> look </a:t>
            </a:r>
            <a:r>
              <a:rPr lang="fr-FR" baseline="0" dirty="0" err="1"/>
              <a:t>like</a:t>
            </a:r>
            <a:r>
              <a:rPr lang="fr-FR" baseline="0" dirty="0"/>
              <a:t> </a:t>
            </a:r>
            <a:r>
              <a:rPr lang="fr-FR" baseline="0" dirty="0" err="1"/>
              <a:t>this</a:t>
            </a:r>
            <a:r>
              <a:rPr lang="fr-FR" baseline="0" dirty="0"/>
              <a:t>. A single </a:t>
            </a:r>
            <a:r>
              <a:rPr lang="fr-FR" baseline="0" dirty="0" err="1"/>
              <a:t>path</a:t>
            </a:r>
            <a:r>
              <a:rPr lang="fr-FR" baseline="0" dirty="0"/>
              <a:t> </a:t>
            </a:r>
            <a:r>
              <a:rPr lang="fr-FR" baseline="0" dirty="0" err="1"/>
              <a:t>between</a:t>
            </a:r>
            <a:r>
              <a:rPr lang="fr-FR" baseline="0" dirty="0"/>
              <a:t> the source and a destination.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To </a:t>
            </a:r>
            <a:r>
              <a:rPr lang="fr-FR" baseline="0" dirty="0" err="1"/>
              <a:t>reveal</a:t>
            </a:r>
            <a:r>
              <a:rPr lang="fr-FR" baseline="0" dirty="0"/>
              <a:t> </a:t>
            </a:r>
            <a:r>
              <a:rPr lang="fr-FR" baseline="0" dirty="0" err="1"/>
              <a:t>it</a:t>
            </a:r>
            <a:r>
              <a:rPr lang="fr-FR" baseline="0" dirty="0"/>
              <a:t>, </a:t>
            </a:r>
            <a:r>
              <a:rPr lang="fr-FR" baseline="0" dirty="0" err="1"/>
              <a:t>you</a:t>
            </a:r>
            <a:r>
              <a:rPr lang="fr-FR" baseline="0" dirty="0"/>
              <a:t> </a:t>
            </a:r>
            <a:r>
              <a:rPr lang="fr-FR" baseline="0" dirty="0" err="1"/>
              <a:t>would</a:t>
            </a:r>
            <a:r>
              <a:rPr lang="fr-FR" baseline="0" dirty="0"/>
              <a:t> use </a:t>
            </a:r>
            <a:r>
              <a:rPr lang="fr-FR" baseline="0" dirty="0" err="1"/>
              <a:t>traceroute</a:t>
            </a:r>
            <a:r>
              <a:rPr lang="fr-FR" baseline="0" dirty="0"/>
              <a:t>. </a:t>
            </a:r>
            <a:r>
              <a:rPr lang="fr-FR" baseline="0" dirty="0" err="1"/>
              <a:t>Traceroute</a:t>
            </a:r>
            <a:r>
              <a:rPr lang="fr-FR" baseline="0" dirty="0"/>
              <a:t> </a:t>
            </a:r>
            <a:r>
              <a:rPr lang="fr-FR" baseline="0" dirty="0" err="1"/>
              <a:t>was</a:t>
            </a:r>
            <a:r>
              <a:rPr lang="fr-FR" baseline="0" dirty="0"/>
              <a:t> </a:t>
            </a:r>
            <a:r>
              <a:rPr lang="fr-FR" baseline="0" dirty="0" err="1"/>
              <a:t>basically</a:t>
            </a:r>
            <a:r>
              <a:rPr lang="fr-FR" baseline="0" dirty="0"/>
              <a:t> </a:t>
            </a:r>
            <a:r>
              <a:rPr lang="fr-FR" baseline="0" dirty="0" err="1"/>
              <a:t>designed</a:t>
            </a:r>
            <a:r>
              <a:rPr lang="fr-FR" baseline="0" dirty="0"/>
              <a:t> for </a:t>
            </a:r>
            <a:r>
              <a:rPr lang="fr-FR" baseline="0" dirty="0" err="1"/>
              <a:t>debugging</a:t>
            </a:r>
            <a:r>
              <a:rPr lang="fr-FR" baseline="0" dirty="0"/>
              <a:t> and </a:t>
            </a:r>
            <a:r>
              <a:rPr lang="fr-FR" baseline="0" dirty="0" err="1"/>
              <a:t>troubleshooting</a:t>
            </a:r>
            <a:r>
              <a:rPr lang="fr-FR" baseline="0" dirty="0"/>
              <a:t> </a:t>
            </a:r>
            <a:r>
              <a:rPr lang="fr-FR" baseline="0" dirty="0" err="1"/>
              <a:t>purposes</a:t>
            </a:r>
            <a:r>
              <a:rPr lang="fr-FR" baseline="0" dirty="0"/>
              <a:t>, and </a:t>
            </a:r>
            <a:r>
              <a:rPr lang="fr-FR" baseline="0" dirty="0" err="1"/>
              <a:t>it</a:t>
            </a:r>
            <a:r>
              <a:rPr lang="fr-FR" baseline="0" dirty="0"/>
              <a:t> </a:t>
            </a:r>
            <a:r>
              <a:rPr lang="fr-FR" baseline="0" dirty="0" err="1"/>
              <a:t>reveals</a:t>
            </a:r>
            <a:r>
              <a:rPr lang="fr-FR" baseline="0" dirty="0"/>
              <a:t> the </a:t>
            </a:r>
            <a:r>
              <a:rPr lang="fr-FR" baseline="0" dirty="0" err="1"/>
              <a:t>topology</a:t>
            </a:r>
            <a:r>
              <a:rPr lang="fr-FR" baseline="0" dirty="0"/>
              <a:t> </a:t>
            </a:r>
            <a:r>
              <a:rPr lang="fr-FR" baseline="0" dirty="0" err="1"/>
              <a:t>between</a:t>
            </a:r>
            <a:r>
              <a:rPr lang="fr-FR" baseline="0" dirty="0"/>
              <a:t> a source and a destination.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Traceroute</a:t>
            </a:r>
            <a:r>
              <a:rPr lang="fr-FR" baseline="0" dirty="0"/>
              <a:t> </a:t>
            </a:r>
            <a:r>
              <a:rPr lang="fr-FR" baseline="0" dirty="0" err="1"/>
              <a:t>is</a:t>
            </a:r>
            <a:r>
              <a:rPr lang="fr-FR" baseline="0" dirty="0"/>
              <a:t> a </a:t>
            </a:r>
            <a:r>
              <a:rPr lang="fr-FR" baseline="0" dirty="0" err="1"/>
              <a:t>tool</a:t>
            </a:r>
            <a:r>
              <a:rPr lang="fr-FR" baseline="0" dirty="0"/>
              <a:t> </a:t>
            </a:r>
            <a:r>
              <a:rPr lang="fr-FR" baseline="0" dirty="0" err="1"/>
              <a:t>that</a:t>
            </a:r>
            <a:r>
              <a:rPr lang="fr-FR" baseline="0" dirty="0"/>
              <a:t> </a:t>
            </a:r>
            <a:r>
              <a:rPr lang="fr-FR" baseline="0" dirty="0" err="1"/>
              <a:t>sends</a:t>
            </a:r>
            <a:r>
              <a:rPr lang="fr-FR" baseline="0" dirty="0"/>
              <a:t> TTL </a:t>
            </a:r>
            <a:r>
              <a:rPr lang="fr-FR" baseline="0" dirty="0" err="1"/>
              <a:t>limited</a:t>
            </a:r>
            <a:r>
              <a:rPr lang="fr-FR" baseline="0" dirty="0"/>
              <a:t> probes to trigger ICMP TTL </a:t>
            </a:r>
            <a:r>
              <a:rPr lang="fr-FR" baseline="0" dirty="0" err="1"/>
              <a:t>exceeded</a:t>
            </a:r>
            <a:r>
              <a:rPr lang="fr-FR" baseline="0" dirty="0"/>
              <a:t> replies </a:t>
            </a:r>
            <a:r>
              <a:rPr lang="fr-FR" baseline="0" dirty="0" err="1"/>
              <a:t>from</a:t>
            </a:r>
            <a:r>
              <a:rPr lang="fr-FR" baseline="0" dirty="0"/>
              <a:t> the </a:t>
            </a:r>
            <a:r>
              <a:rPr lang="fr-FR" baseline="0" dirty="0" err="1"/>
              <a:t>routers</a:t>
            </a:r>
            <a:r>
              <a:rPr lang="fr-FR" baseline="0" dirty="0"/>
              <a:t> on the </a:t>
            </a:r>
            <a:r>
              <a:rPr lang="fr-FR" baseline="0" dirty="0" err="1"/>
              <a:t>path</a:t>
            </a:r>
            <a:r>
              <a:rPr lang="fr-FR" baseline="0" dirty="0"/>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So </a:t>
            </a:r>
            <a:r>
              <a:rPr lang="fr-FR" baseline="0" dirty="0" err="1"/>
              <a:t>here</a:t>
            </a:r>
            <a:r>
              <a:rPr lang="fr-FR" baseline="0" dirty="0"/>
              <a:t> </a:t>
            </a:r>
            <a:r>
              <a:rPr lang="fr-FR" baseline="0" dirty="0" err="1"/>
              <a:t>it</a:t>
            </a:r>
            <a:r>
              <a:rPr lang="fr-FR" baseline="0" dirty="0"/>
              <a:t> </a:t>
            </a:r>
            <a:r>
              <a:rPr lang="fr-FR" baseline="0" dirty="0" err="1"/>
              <a:t>would</a:t>
            </a:r>
            <a:r>
              <a:rPr lang="fr-FR" baseline="0" dirty="0"/>
              <a:t> first </a:t>
            </a:r>
            <a:r>
              <a:rPr lang="fr-FR" baseline="0" dirty="0" err="1"/>
              <a:t>send</a:t>
            </a:r>
            <a:r>
              <a:rPr lang="fr-FR" baseline="0" dirty="0"/>
              <a:t> a probe at TTL 1, </a:t>
            </a:r>
            <a:r>
              <a:rPr lang="fr-FR" baseline="0" dirty="0" err="1"/>
              <a:t>then</a:t>
            </a:r>
            <a:r>
              <a:rPr lang="fr-FR" baseline="0" dirty="0"/>
              <a:t> at TTL2, </a:t>
            </a:r>
            <a:r>
              <a:rPr lang="fr-FR" baseline="0" dirty="0" err="1"/>
              <a:t>then</a:t>
            </a:r>
            <a:r>
              <a:rPr lang="fr-FR" baseline="0" dirty="0"/>
              <a:t> 3, </a:t>
            </a:r>
            <a:r>
              <a:rPr lang="fr-FR" baseline="0" dirty="0" err="1"/>
              <a:t>then</a:t>
            </a:r>
            <a:r>
              <a:rPr lang="fr-FR" baseline="0" dirty="0"/>
              <a:t> 4, </a:t>
            </a:r>
            <a:r>
              <a:rPr lang="fr-FR" baseline="0" dirty="0" err="1"/>
              <a:t>then</a:t>
            </a:r>
            <a:r>
              <a:rPr lang="fr-FR" baseline="0" dirty="0"/>
              <a:t> 5, and </a:t>
            </a:r>
            <a:r>
              <a:rPr lang="fr-FR" baseline="0" dirty="0" err="1"/>
              <a:t>finally</a:t>
            </a:r>
            <a:r>
              <a:rPr lang="fr-FR" baseline="0" dirty="0"/>
              <a:t> trigger a </a:t>
            </a:r>
            <a:r>
              <a:rPr lang="fr-FR" baseline="0" dirty="0" err="1"/>
              <a:t>response</a:t>
            </a:r>
            <a:r>
              <a:rPr lang="fr-FR" baseline="0" dirty="0"/>
              <a:t> </a:t>
            </a:r>
            <a:r>
              <a:rPr lang="fr-FR" baseline="0" dirty="0" err="1"/>
              <a:t>from</a:t>
            </a:r>
            <a:r>
              <a:rPr lang="fr-FR" baseline="0" dirty="0"/>
              <a:t> the destination and </a:t>
            </a:r>
            <a:r>
              <a:rPr lang="fr-FR" baseline="0" dirty="0" err="1"/>
              <a:t>would</a:t>
            </a:r>
            <a:r>
              <a:rPr lang="fr-FR" baseline="0" dirty="0"/>
              <a:t> stop.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Each</a:t>
            </a:r>
            <a:r>
              <a:rPr lang="fr-FR" baseline="0" dirty="0"/>
              <a:t> time </a:t>
            </a:r>
            <a:r>
              <a:rPr lang="fr-FR" baseline="0" dirty="0" err="1"/>
              <a:t>it</a:t>
            </a:r>
            <a:r>
              <a:rPr lang="fr-FR" baseline="0" dirty="0"/>
              <a:t> </a:t>
            </a:r>
            <a:r>
              <a:rPr lang="fr-FR" baseline="0" dirty="0" err="1"/>
              <a:t>receives</a:t>
            </a:r>
            <a:r>
              <a:rPr lang="fr-FR" baseline="0" dirty="0"/>
              <a:t> a </a:t>
            </a:r>
            <a:r>
              <a:rPr lang="fr-FR" baseline="0" dirty="0" err="1"/>
              <a:t>reply</a:t>
            </a:r>
            <a:r>
              <a:rPr lang="fr-FR" baseline="0" dirty="0"/>
              <a:t>, </a:t>
            </a:r>
            <a:r>
              <a:rPr lang="fr-FR" baseline="0" dirty="0" err="1"/>
              <a:t>you</a:t>
            </a:r>
            <a:r>
              <a:rPr lang="fr-FR" baseline="0" dirty="0"/>
              <a:t> </a:t>
            </a:r>
            <a:r>
              <a:rPr lang="fr-FR" baseline="0" dirty="0" err="1"/>
              <a:t>can</a:t>
            </a:r>
            <a:r>
              <a:rPr lang="fr-FR" baseline="0" dirty="0"/>
              <a:t> </a:t>
            </a:r>
            <a:r>
              <a:rPr lang="fr-FR" baseline="0" dirty="0" err="1"/>
              <a:t>incrementally</a:t>
            </a:r>
            <a:r>
              <a:rPr lang="fr-FR" baseline="0" dirty="0"/>
              <a:t> </a:t>
            </a:r>
            <a:r>
              <a:rPr lang="fr-FR" baseline="0" dirty="0" err="1"/>
              <a:t>build</a:t>
            </a:r>
            <a:r>
              <a:rPr lang="fr-FR" baseline="0" dirty="0"/>
              <a:t> the </a:t>
            </a:r>
            <a:r>
              <a:rPr lang="fr-FR" baseline="0" dirty="0" err="1"/>
              <a:t>topology</a:t>
            </a:r>
            <a:r>
              <a:rPr lang="fr-FR" baseline="0"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Traceroute</a:t>
            </a:r>
            <a:r>
              <a:rPr lang="fr-FR" baseline="0" dirty="0"/>
              <a:t> </a:t>
            </a:r>
            <a:r>
              <a:rPr lang="fr-FR" baseline="0" dirty="0" err="1"/>
              <a:t>gives</a:t>
            </a:r>
            <a:r>
              <a:rPr lang="fr-FR" baseline="0" dirty="0"/>
              <a:t> </a:t>
            </a:r>
            <a:r>
              <a:rPr lang="fr-FR" baseline="0" dirty="0" err="1"/>
              <a:t>you</a:t>
            </a:r>
            <a:r>
              <a:rPr lang="fr-FR" baseline="0" dirty="0"/>
              <a:t> an IP </a:t>
            </a:r>
            <a:r>
              <a:rPr lang="fr-FR" baseline="0" dirty="0" err="1"/>
              <a:t>level</a:t>
            </a:r>
            <a:r>
              <a:rPr lang="fr-FR" baseline="0" dirty="0"/>
              <a:t> </a:t>
            </a:r>
            <a:r>
              <a:rPr lang="fr-FR" baseline="0" dirty="0" err="1"/>
              <a:t>path</a:t>
            </a:r>
            <a:r>
              <a:rPr lang="fr-FR" baseline="0" dirty="0"/>
              <a:t> </a:t>
            </a:r>
            <a:r>
              <a:rPr lang="fr-FR" baseline="0" dirty="0" err="1"/>
              <a:t>between</a:t>
            </a:r>
            <a:r>
              <a:rPr lang="fr-FR" baseline="0" dirty="0"/>
              <a:t> a source and a destination.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To </a:t>
            </a:r>
            <a:r>
              <a:rPr lang="fr-FR" baseline="0" dirty="0" err="1"/>
              <a:t>reveal</a:t>
            </a:r>
            <a:r>
              <a:rPr lang="fr-FR" baseline="0" dirty="0"/>
              <a:t> the router </a:t>
            </a:r>
            <a:r>
              <a:rPr lang="fr-FR" baseline="0" dirty="0" err="1"/>
              <a:t>level</a:t>
            </a:r>
            <a:r>
              <a:rPr lang="fr-FR" baseline="0" dirty="0"/>
              <a:t> </a:t>
            </a:r>
            <a:r>
              <a:rPr lang="fr-FR" baseline="0" dirty="0" err="1"/>
              <a:t>path</a:t>
            </a:r>
            <a:r>
              <a:rPr lang="fr-FR" baseline="0" dirty="0"/>
              <a:t>, </a:t>
            </a:r>
            <a:r>
              <a:rPr lang="fr-FR" baseline="0" dirty="0" err="1"/>
              <a:t>you</a:t>
            </a:r>
            <a:r>
              <a:rPr lang="fr-FR" baseline="0" dirty="0"/>
              <a:t> have to </a:t>
            </a:r>
            <a:r>
              <a:rPr lang="fr-FR" baseline="0" dirty="0" err="1"/>
              <a:t>perform</a:t>
            </a:r>
            <a:r>
              <a:rPr lang="fr-FR" baseline="0" dirty="0"/>
              <a:t> </a:t>
            </a:r>
            <a:r>
              <a:rPr lang="fr-FR" baseline="0" dirty="0" err="1"/>
              <a:t>other</a:t>
            </a:r>
            <a:r>
              <a:rPr lang="fr-FR" baseline="0" dirty="0"/>
              <a:t> techniques, </a:t>
            </a:r>
            <a:r>
              <a:rPr lang="fr-FR" baseline="0" dirty="0" err="1"/>
              <a:t>which</a:t>
            </a:r>
            <a:r>
              <a:rPr lang="fr-FR" baseline="0" dirty="0"/>
              <a:t> are </a:t>
            </a:r>
            <a:r>
              <a:rPr lang="fr-FR" baseline="0" dirty="0" err="1"/>
              <a:t>called</a:t>
            </a:r>
            <a:r>
              <a:rPr lang="fr-FR" baseline="0" dirty="0"/>
              <a:t> alias </a:t>
            </a:r>
            <a:r>
              <a:rPr lang="fr-FR" baseline="0" dirty="0" err="1"/>
              <a:t>resolution</a:t>
            </a:r>
            <a:r>
              <a:rPr lang="fr-FR" baseline="0" dirty="0"/>
              <a:t> techniques, and </a:t>
            </a:r>
            <a:r>
              <a:rPr lang="fr-FR" baseline="0" dirty="0" err="1"/>
              <a:t>I’ll</a:t>
            </a:r>
            <a:r>
              <a:rPr lang="fr-FR" baseline="0" dirty="0"/>
              <a:t> </a:t>
            </a:r>
            <a:r>
              <a:rPr lang="fr-FR" baseline="0" dirty="0" err="1"/>
              <a:t>get</a:t>
            </a:r>
            <a:r>
              <a:rPr lang="fr-FR" baseline="0" dirty="0"/>
              <a:t> back to </a:t>
            </a:r>
            <a:r>
              <a:rPr lang="fr-FR" baseline="0" dirty="0" err="1"/>
              <a:t>this</a:t>
            </a:r>
            <a:r>
              <a:rPr lang="fr-FR" baseline="0" dirty="0"/>
              <a:t> </a:t>
            </a:r>
            <a:r>
              <a:rPr lang="fr-FR" baseline="0" dirty="0" err="1"/>
              <a:t>later</a:t>
            </a:r>
            <a:r>
              <a:rPr lang="fr-FR" baseline="0" dirty="0"/>
              <a:t>. </a:t>
            </a:r>
            <a:r>
              <a:rPr lang="fr-FR" baseline="0" dirty="0" err="1"/>
              <a:t>Let’s</a:t>
            </a:r>
            <a:r>
              <a:rPr lang="fr-FR" baseline="0" dirty="0"/>
              <a:t> focus on IP </a:t>
            </a:r>
            <a:r>
              <a:rPr lang="fr-FR" baseline="0" dirty="0" err="1"/>
              <a:t>level</a:t>
            </a:r>
            <a:r>
              <a:rPr lang="fr-FR" baseline="0" dirty="0"/>
              <a:t> </a:t>
            </a:r>
            <a:r>
              <a:rPr lang="fr-FR" baseline="0" dirty="0" err="1"/>
              <a:t>topology</a:t>
            </a:r>
            <a:r>
              <a:rPr lang="fr-FR" baseline="0" dirty="0"/>
              <a:t> at the moment.</a:t>
            </a:r>
          </a:p>
        </p:txBody>
      </p:sp>
    </p:spTree>
    <p:extLst>
      <p:ext uri="{BB962C8B-B14F-4D97-AF65-F5344CB8AC3E}">
        <p14:creationId xmlns:p14="http://schemas.microsoft.com/office/powerpoint/2010/main" val="1734063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10 </a:t>
            </a:r>
            <a:r>
              <a:rPr lang="fr-FR" baseline="0" err="1"/>
              <a:t>years</a:t>
            </a:r>
            <a:r>
              <a:rPr lang="fr-FR" baseline="0"/>
              <a:t> </a:t>
            </a:r>
            <a:r>
              <a:rPr lang="fr-FR" baseline="0" err="1"/>
              <a:t>ago</a:t>
            </a:r>
            <a:r>
              <a:rPr lang="fr-FR" baseline="0"/>
              <a:t>, Internet </a:t>
            </a:r>
            <a:r>
              <a:rPr lang="fr-FR" baseline="0" err="1"/>
              <a:t>paths</a:t>
            </a:r>
            <a:r>
              <a:rPr lang="fr-FR" baseline="0"/>
              <a:t> </a:t>
            </a:r>
            <a:r>
              <a:rPr lang="fr-FR" baseline="0" err="1"/>
              <a:t>were</a:t>
            </a:r>
            <a:r>
              <a:rPr lang="fr-FR" baseline="0"/>
              <a:t> </a:t>
            </a:r>
            <a:r>
              <a:rPr lang="fr-FR" baseline="0" err="1"/>
              <a:t>likely</a:t>
            </a:r>
            <a:r>
              <a:rPr lang="fr-FR" baseline="0"/>
              <a:t> to look </a:t>
            </a:r>
            <a:r>
              <a:rPr lang="fr-FR" baseline="0" err="1"/>
              <a:t>like</a:t>
            </a:r>
            <a:r>
              <a:rPr lang="fr-FR" baseline="0"/>
              <a:t> </a:t>
            </a:r>
            <a:r>
              <a:rPr lang="fr-FR" baseline="0" err="1"/>
              <a:t>this</a:t>
            </a:r>
            <a:r>
              <a:rPr lang="fr-FR" baseline="0"/>
              <a:t>, </a:t>
            </a:r>
            <a:r>
              <a:rPr lang="fr-FR" baseline="0" err="1"/>
              <a:t>with</a:t>
            </a:r>
            <a:r>
              <a:rPr lang="fr-FR" baseline="0"/>
              <a:t> multiple </a:t>
            </a:r>
            <a:r>
              <a:rPr lang="fr-FR" baseline="0" err="1"/>
              <a:t>paths</a:t>
            </a:r>
            <a:r>
              <a:rPr lang="fr-FR" baseline="0"/>
              <a:t> </a:t>
            </a:r>
            <a:r>
              <a:rPr lang="fr-FR" baseline="0" err="1"/>
              <a:t>leading</a:t>
            </a:r>
            <a:r>
              <a:rPr lang="fr-FR" baseline="0"/>
              <a:t> to one destination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The </a:t>
            </a:r>
            <a:r>
              <a:rPr lang="fr-FR" baseline="0" err="1"/>
              <a:t>reason</a:t>
            </a:r>
            <a:r>
              <a:rPr lang="fr-FR" baseline="0"/>
              <a:t> for </a:t>
            </a:r>
            <a:r>
              <a:rPr lang="fr-FR" baseline="0" err="1"/>
              <a:t>this</a:t>
            </a:r>
            <a:r>
              <a:rPr lang="fr-FR" baseline="0"/>
              <a:t> </a:t>
            </a:r>
            <a:r>
              <a:rPr lang="fr-FR" baseline="0" err="1"/>
              <a:t>is</a:t>
            </a:r>
            <a:r>
              <a:rPr lang="fr-FR" baseline="0"/>
              <a:t> </a:t>
            </a:r>
            <a:r>
              <a:rPr lang="fr-FR" baseline="0" err="1"/>
              <a:t>because</a:t>
            </a:r>
            <a:r>
              <a:rPr lang="fr-FR" baseline="0"/>
              <a:t> of the </a:t>
            </a:r>
            <a:r>
              <a:rPr lang="fr-FR" baseline="0" err="1"/>
              <a:t>presence</a:t>
            </a:r>
            <a:r>
              <a:rPr lang="fr-FR" baseline="0"/>
              <a:t> of </a:t>
            </a:r>
            <a:r>
              <a:rPr lang="fr-FR" baseline="0" err="1"/>
              <a:t>load</a:t>
            </a:r>
            <a:r>
              <a:rPr lang="fr-FR" baseline="0"/>
              <a:t> </a:t>
            </a:r>
            <a:r>
              <a:rPr lang="fr-FR" baseline="0" err="1"/>
              <a:t>balancing</a:t>
            </a:r>
            <a:r>
              <a:rPr lang="fr-FR" baseline="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Load</a:t>
            </a:r>
            <a:r>
              <a:rPr lang="fr-FR" baseline="0"/>
              <a:t> </a:t>
            </a:r>
            <a:r>
              <a:rPr lang="fr-FR" baseline="0" err="1"/>
              <a:t>balancing</a:t>
            </a:r>
            <a:r>
              <a:rPr lang="fr-FR" baseline="0"/>
              <a:t> </a:t>
            </a:r>
            <a:r>
              <a:rPr lang="fr-FR" baseline="0" err="1"/>
              <a:t>is</a:t>
            </a:r>
            <a:r>
              <a:rPr lang="fr-FR" baseline="0"/>
              <a:t> </a:t>
            </a:r>
            <a:r>
              <a:rPr lang="fr-FR" baseline="0" err="1"/>
              <a:t>used</a:t>
            </a:r>
            <a:r>
              <a:rPr lang="fr-FR" baseline="0"/>
              <a:t> to </a:t>
            </a:r>
            <a:r>
              <a:rPr lang="fr-FR" baseline="0" err="1"/>
              <a:t>improve</a:t>
            </a:r>
            <a:r>
              <a:rPr lang="fr-FR" baseline="0"/>
              <a:t> the </a:t>
            </a:r>
            <a:r>
              <a:rPr lang="fr-FR" baseline="0" err="1"/>
              <a:t>resilience</a:t>
            </a:r>
            <a:r>
              <a:rPr lang="fr-FR" baseline="0"/>
              <a:t> and the </a:t>
            </a:r>
            <a:r>
              <a:rPr lang="fr-FR" baseline="0" err="1"/>
              <a:t>capacity</a:t>
            </a:r>
            <a:r>
              <a:rPr lang="fr-FR" baseline="0"/>
              <a:t> of Internet </a:t>
            </a:r>
            <a:r>
              <a:rPr lang="fr-FR" baseline="0" err="1"/>
              <a:t>paths</a:t>
            </a:r>
            <a:r>
              <a:rPr lang="fr-FR" baseline="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I'm</a:t>
            </a:r>
            <a:r>
              <a:rPr lang="fr-FR" baseline="0"/>
              <a:t> </a:t>
            </a:r>
            <a:r>
              <a:rPr lang="fr-FR" baseline="0" err="1"/>
              <a:t>going</a:t>
            </a:r>
            <a:r>
              <a:rPr lang="fr-FR" baseline="0"/>
              <a:t> to </a:t>
            </a:r>
            <a:r>
              <a:rPr lang="fr-FR" baseline="0" err="1"/>
              <a:t>detail</a:t>
            </a:r>
            <a:r>
              <a:rPr lang="fr-FR" baseline="0"/>
              <a:t> </a:t>
            </a:r>
            <a:r>
              <a:rPr lang="fr-FR" baseline="0" err="1"/>
              <a:t>later</a:t>
            </a:r>
            <a:r>
              <a:rPr lang="fr-FR" baseline="0"/>
              <a:t> how to capture </a:t>
            </a:r>
            <a:r>
              <a:rPr lang="fr-FR" baseline="0" err="1"/>
              <a:t>this</a:t>
            </a:r>
            <a:r>
              <a:rPr lang="fr-FR" baseline="0"/>
              <a:t> </a:t>
            </a:r>
            <a:r>
              <a:rPr lang="fr-FR" baseline="0" err="1"/>
              <a:t>topology</a:t>
            </a:r>
            <a:r>
              <a:rPr lang="fr-FR" baseline="0"/>
              <a:t> </a:t>
            </a:r>
            <a:r>
              <a:rPr lang="fr-FR" baseline="0" err="1"/>
              <a:t>accurately</a:t>
            </a:r>
            <a:r>
              <a:rPr lang="fr-FR" baseline="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1896265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Nowadays</a:t>
            </a:r>
            <a:r>
              <a:rPr lang="fr-FR" baseline="0"/>
              <a:t>, the </a:t>
            </a:r>
            <a:r>
              <a:rPr lang="fr-FR" baseline="0" err="1"/>
              <a:t>complexity</a:t>
            </a:r>
            <a:r>
              <a:rPr lang="fr-FR" baseline="0"/>
              <a:t> of Internet </a:t>
            </a:r>
            <a:r>
              <a:rPr lang="fr-FR" baseline="0" err="1"/>
              <a:t>paths</a:t>
            </a:r>
            <a:r>
              <a:rPr lang="fr-FR" baseline="0"/>
              <a:t> has </a:t>
            </a:r>
            <a:r>
              <a:rPr lang="fr-FR" baseline="0" err="1"/>
              <a:t>grown</a:t>
            </a:r>
            <a:r>
              <a:rPr lang="fr-FR" baseline="0"/>
              <a:t> up.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They</a:t>
            </a:r>
            <a:r>
              <a:rPr lang="fr-FR" baseline="0"/>
              <a:t> are </a:t>
            </a:r>
            <a:r>
              <a:rPr lang="fr-FR" baseline="0" err="1"/>
              <a:t>really</a:t>
            </a:r>
            <a:r>
              <a:rPr lang="fr-FR" baseline="0"/>
              <a:t> more </a:t>
            </a:r>
            <a:r>
              <a:rPr lang="fr-FR" baseline="0" err="1"/>
              <a:t>complex</a:t>
            </a:r>
            <a:r>
              <a:rPr lang="fr-FR" baseline="0"/>
              <a:t> </a:t>
            </a:r>
            <a:r>
              <a:rPr lang="fr-FR" baseline="0" err="1"/>
              <a:t>than</a:t>
            </a:r>
            <a:r>
              <a:rPr lang="fr-FR" baseline="0"/>
              <a:t> 10 </a:t>
            </a:r>
            <a:r>
              <a:rPr lang="fr-FR" baseline="0" err="1"/>
              <a:t>years</a:t>
            </a:r>
            <a:r>
              <a:rPr lang="fr-FR" baseline="0"/>
              <a:t> </a:t>
            </a:r>
            <a:r>
              <a:rPr lang="fr-FR" baseline="0" err="1"/>
              <a:t>ago</a:t>
            </a:r>
            <a:r>
              <a:rPr lang="fr-FR" baseline="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On </a:t>
            </a:r>
            <a:r>
              <a:rPr lang="fr-FR" baseline="0" err="1"/>
              <a:t>this</a:t>
            </a:r>
            <a:r>
              <a:rPr lang="fr-FR" baseline="0"/>
              <a:t> </a:t>
            </a:r>
            <a:r>
              <a:rPr lang="fr-FR" baseline="0" err="1"/>
              <a:t>example</a:t>
            </a:r>
            <a:r>
              <a:rPr lang="fr-FR" baseline="0"/>
              <a:t>, </a:t>
            </a:r>
            <a:r>
              <a:rPr lang="fr-FR" baseline="0" err="1"/>
              <a:t>there</a:t>
            </a:r>
            <a:r>
              <a:rPr lang="fr-FR" baseline="0"/>
              <a:t> are 32 interfaces at a single hop, and </a:t>
            </a:r>
            <a:r>
              <a:rPr lang="fr-FR" baseline="0" err="1"/>
              <a:t>we</a:t>
            </a:r>
            <a:r>
              <a:rPr lang="fr-FR" baseline="0"/>
              <a:t> </a:t>
            </a:r>
            <a:r>
              <a:rPr lang="fr-FR" baseline="0" err="1"/>
              <a:t>can</a:t>
            </a:r>
            <a:r>
              <a:rPr lang="fr-FR" baseline="0"/>
              <a:t> observe </a:t>
            </a:r>
            <a:r>
              <a:rPr lang="fr-FR" baseline="0" err="1"/>
              <a:t>chained</a:t>
            </a:r>
            <a:r>
              <a:rPr lang="fr-FR" baseline="0"/>
              <a:t> </a:t>
            </a:r>
            <a:r>
              <a:rPr lang="fr-FR" baseline="0" err="1"/>
              <a:t>load</a:t>
            </a:r>
            <a:r>
              <a:rPr lang="fr-FR" baseline="0"/>
              <a:t> </a:t>
            </a:r>
            <a:r>
              <a:rPr lang="fr-FR" baseline="0" err="1"/>
              <a:t>balancing</a:t>
            </a:r>
            <a:r>
              <a:rPr lang="fr-FR" baseline="0"/>
              <a:t> over </a:t>
            </a:r>
            <a:r>
              <a:rPr lang="fr-FR" baseline="0" err="1"/>
              <a:t>subsequent</a:t>
            </a:r>
            <a:r>
              <a:rPr lang="fr-FR" baseline="0"/>
              <a:t> </a:t>
            </a:r>
            <a:r>
              <a:rPr lang="fr-FR" baseline="0" err="1"/>
              <a:t>hops</a:t>
            </a:r>
            <a:r>
              <a:rPr lang="fr-FR" baseline="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22804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1965198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2500946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322412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3556808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a:p>
            <a:endParaRPr lang="fr-FR" dirty="0"/>
          </a:p>
        </p:txBody>
      </p:sp>
    </p:spTree>
    <p:extLst>
      <p:ext uri="{BB962C8B-B14F-4D97-AF65-F5344CB8AC3E}">
        <p14:creationId xmlns:p14="http://schemas.microsoft.com/office/powerpoint/2010/main" val="2744114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4200876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870931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Why</a:t>
            </a:r>
            <a:r>
              <a:rPr lang="fr-FR" baseline="0" dirty="0"/>
              <a:t> </a:t>
            </a:r>
            <a:r>
              <a:rPr lang="fr-FR" baseline="0" dirty="0" err="1"/>
              <a:t>is</a:t>
            </a:r>
            <a:r>
              <a:rPr lang="fr-FR" baseline="0" dirty="0"/>
              <a:t> </a:t>
            </a:r>
            <a:r>
              <a:rPr lang="fr-FR" baseline="0" dirty="0" err="1"/>
              <a:t>it</a:t>
            </a:r>
            <a:r>
              <a:rPr lang="fr-FR" baseline="0" dirty="0"/>
              <a:t> hard? </a:t>
            </a:r>
            <a:r>
              <a:rPr lang="fr-FR" baseline="0" dirty="0" err="1"/>
              <a:t>Because</a:t>
            </a:r>
            <a:r>
              <a:rPr lang="fr-FR" baseline="0" dirty="0"/>
              <a:t> </a:t>
            </a:r>
            <a:r>
              <a:rPr lang="fr-FR" baseline="0" dirty="0" err="1"/>
              <a:t>nobody</a:t>
            </a:r>
            <a:r>
              <a:rPr lang="fr-FR" baseline="0" dirty="0"/>
              <a:t> </a:t>
            </a:r>
            <a:r>
              <a:rPr lang="fr-FR" baseline="0" dirty="0" err="1"/>
              <a:t>gives</a:t>
            </a:r>
            <a:r>
              <a:rPr lang="fr-FR" baseline="0" dirty="0"/>
              <a:t> </a:t>
            </a:r>
            <a:r>
              <a:rPr lang="fr-FR" baseline="0" dirty="0" err="1"/>
              <a:t>you</a:t>
            </a:r>
            <a:r>
              <a:rPr lang="fr-FR" baseline="0" dirty="0"/>
              <a:t> a </a:t>
            </a:r>
            <a:r>
              <a:rPr lang="fr-FR" baseline="0" dirty="0" err="1"/>
              <a:t>map</a:t>
            </a:r>
            <a:r>
              <a:rPr lang="fr-FR" baseline="0" dirty="0"/>
              <a:t> of the Internet. Internet </a:t>
            </a:r>
            <a:r>
              <a:rPr lang="fr-FR" baseline="0" dirty="0" err="1"/>
              <a:t>is</a:t>
            </a:r>
            <a:r>
              <a:rPr lang="fr-FR" baseline="0" dirty="0"/>
              <a:t> made of </a:t>
            </a:r>
            <a:r>
              <a:rPr lang="fr-FR" baseline="0" dirty="0" err="1"/>
              <a:t>tens</a:t>
            </a:r>
            <a:r>
              <a:rPr lang="fr-FR" baseline="0" dirty="0"/>
              <a:t> of </a:t>
            </a:r>
            <a:r>
              <a:rPr lang="fr-FR" baseline="0" dirty="0" err="1"/>
              <a:t>thousands</a:t>
            </a:r>
            <a:r>
              <a:rPr lang="fr-FR" baseline="0" dirty="0"/>
              <a:t> of </a:t>
            </a:r>
            <a:r>
              <a:rPr lang="fr-FR" baseline="0" dirty="0" err="1"/>
              <a:t>interconnected</a:t>
            </a:r>
            <a:r>
              <a:rPr lang="fr-FR" baseline="0" dirty="0"/>
              <a:t> </a:t>
            </a:r>
            <a:r>
              <a:rPr lang="fr-FR" baseline="0" dirty="0" err="1"/>
              <a:t>autonomous</a:t>
            </a:r>
            <a:r>
              <a:rPr lang="fr-FR" baseline="0" dirty="0"/>
              <a:t> </a:t>
            </a:r>
            <a:r>
              <a:rPr lang="fr-FR" baseline="0" dirty="0" err="1"/>
              <a:t>systems</a:t>
            </a:r>
            <a:r>
              <a:rPr lang="fr-FR" baseline="0" dirty="0"/>
              <a:t>, and </a:t>
            </a:r>
            <a:r>
              <a:rPr lang="fr-FR" baseline="0" dirty="0" err="1"/>
              <a:t>these</a:t>
            </a:r>
            <a:r>
              <a:rPr lang="fr-FR" baseline="0" dirty="0"/>
              <a:t> </a:t>
            </a:r>
            <a:r>
              <a:rPr lang="fr-FR" baseline="0" dirty="0" err="1"/>
              <a:t>autonomous</a:t>
            </a:r>
            <a:r>
              <a:rPr lang="fr-FR" baseline="0" dirty="0"/>
              <a:t> </a:t>
            </a:r>
            <a:r>
              <a:rPr lang="fr-FR" baseline="0" dirty="0" err="1"/>
              <a:t>systems</a:t>
            </a:r>
            <a:r>
              <a:rPr lang="fr-FR" baseline="0" dirty="0"/>
              <a:t> </a:t>
            </a:r>
            <a:r>
              <a:rPr lang="fr-FR" baseline="0" dirty="0" err="1"/>
              <a:t>keep</a:t>
            </a:r>
            <a:r>
              <a:rPr lang="fr-FR" baseline="0" dirty="0"/>
              <a:t> </a:t>
            </a:r>
            <a:r>
              <a:rPr lang="fr-FR" baseline="0" dirty="0" err="1"/>
              <a:t>their</a:t>
            </a:r>
            <a:r>
              <a:rPr lang="fr-FR" baseline="0" dirty="0"/>
              <a:t> </a:t>
            </a:r>
            <a:r>
              <a:rPr lang="fr-FR" baseline="0" dirty="0" err="1"/>
              <a:t>topology</a:t>
            </a:r>
            <a:r>
              <a:rPr lang="fr-FR" baseline="0" dirty="0"/>
              <a:t> </a:t>
            </a:r>
            <a:r>
              <a:rPr lang="fr-FR" baseline="0" dirty="0" err="1"/>
              <a:t>hidden</a:t>
            </a:r>
            <a:r>
              <a:rPr lang="fr-FR" baseline="0" dirty="0"/>
              <a:t>, as </a:t>
            </a:r>
            <a:r>
              <a:rPr lang="fr-FR" baseline="0" dirty="0" err="1"/>
              <a:t>it</a:t>
            </a:r>
            <a:r>
              <a:rPr lang="fr-FR" baseline="0" dirty="0"/>
              <a:t> </a:t>
            </a:r>
            <a:r>
              <a:rPr lang="fr-FR" baseline="0" dirty="0" err="1"/>
              <a:t>is</a:t>
            </a:r>
            <a:r>
              <a:rPr lang="fr-FR" baseline="0" dirty="0"/>
              <a:t> </a:t>
            </a:r>
            <a:r>
              <a:rPr lang="fr-FR" baseline="0" dirty="0" err="1"/>
              <a:t>often</a:t>
            </a:r>
            <a:r>
              <a:rPr lang="fr-FR" baseline="0" dirty="0"/>
              <a:t> </a:t>
            </a:r>
            <a:r>
              <a:rPr lang="fr-FR" baseline="0" dirty="0" err="1"/>
              <a:t>considered</a:t>
            </a:r>
            <a:r>
              <a:rPr lang="fr-FR" baseline="0" dirty="0"/>
              <a:t> as an </a:t>
            </a:r>
            <a:r>
              <a:rPr lang="fr-FR" baseline="0" dirty="0" err="1"/>
              <a:t>industrial</a:t>
            </a:r>
            <a:r>
              <a:rPr lang="fr-FR" baseline="0" dirty="0"/>
              <a:t> secret. </a:t>
            </a:r>
            <a:r>
              <a:rPr lang="fr-FR" baseline="0" dirty="0" err="1"/>
              <a:t>Each</a:t>
            </a:r>
            <a:r>
              <a:rPr lang="fr-FR" baseline="0" dirty="0"/>
              <a:t> </a:t>
            </a:r>
            <a:r>
              <a:rPr lang="fr-FR" baseline="0" dirty="0" err="1"/>
              <a:t>color</a:t>
            </a:r>
            <a:r>
              <a:rPr lang="fr-FR" baseline="0" dirty="0"/>
              <a:t> in </a:t>
            </a:r>
            <a:r>
              <a:rPr lang="fr-FR" baseline="0" dirty="0" err="1"/>
              <a:t>this</a:t>
            </a:r>
            <a:r>
              <a:rPr lang="fr-FR" baseline="0" dirty="0"/>
              <a:t> </a:t>
            </a:r>
            <a:r>
              <a:rPr lang="fr-FR" baseline="0" dirty="0" err="1"/>
              <a:t>picture</a:t>
            </a:r>
            <a:r>
              <a:rPr lang="fr-FR" baseline="0" dirty="0"/>
              <a:t> </a:t>
            </a:r>
            <a:r>
              <a:rPr lang="fr-FR" baseline="0" dirty="0" err="1"/>
              <a:t>represents</a:t>
            </a:r>
            <a:r>
              <a:rPr lang="fr-FR" baseline="0" dirty="0"/>
              <a:t> an AS.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To </a:t>
            </a:r>
            <a:r>
              <a:rPr lang="fr-FR" baseline="0" dirty="0" err="1"/>
              <a:t>reveal</a:t>
            </a:r>
            <a:r>
              <a:rPr lang="fr-FR" baseline="0" dirty="0"/>
              <a:t> </a:t>
            </a:r>
            <a:r>
              <a:rPr lang="fr-FR" baseline="0" dirty="0" err="1"/>
              <a:t>it</a:t>
            </a:r>
            <a:r>
              <a:rPr lang="fr-FR" baseline="0" dirty="0"/>
              <a:t>, </a:t>
            </a:r>
            <a:r>
              <a:rPr lang="fr-FR" baseline="0" dirty="0" err="1"/>
              <a:t>researchers</a:t>
            </a:r>
            <a:r>
              <a:rPr lang="fr-FR" baseline="0" dirty="0"/>
              <a:t> </a:t>
            </a:r>
            <a:r>
              <a:rPr lang="fr-FR" baseline="0" dirty="0" err="1"/>
              <a:t>perform</a:t>
            </a:r>
            <a:r>
              <a:rPr lang="fr-FR" baseline="0" dirty="0"/>
              <a:t> </a:t>
            </a:r>
            <a:r>
              <a:rPr lang="fr-FR" baseline="0" dirty="0" err="1"/>
              <a:t>measurements</a:t>
            </a:r>
            <a:r>
              <a:rPr lang="fr-FR" baseline="0" dirty="0"/>
              <a:t> </a:t>
            </a:r>
            <a:r>
              <a:rPr lang="fr-FR" baseline="0" dirty="0" err="1"/>
              <a:t>from</a:t>
            </a:r>
            <a:r>
              <a:rPr lang="fr-FR" baseline="0" dirty="0"/>
              <a:t> multiple </a:t>
            </a:r>
            <a:r>
              <a:rPr lang="fr-FR" baseline="0" dirty="0" err="1"/>
              <a:t>vantage</a:t>
            </a:r>
            <a:r>
              <a:rPr lang="fr-FR" baseline="0" dirty="0"/>
              <a:t> points.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The </a:t>
            </a:r>
            <a:r>
              <a:rPr lang="fr-FR" baseline="0" dirty="0" err="1"/>
              <a:t>thesis</a:t>
            </a:r>
            <a:r>
              <a:rPr lang="fr-FR" baseline="0" dirty="0"/>
              <a:t> </a:t>
            </a:r>
            <a:r>
              <a:rPr lang="fr-FR" baseline="0" dirty="0" err="1"/>
              <a:t>that</a:t>
            </a:r>
            <a:r>
              <a:rPr lang="fr-FR" baseline="0" dirty="0"/>
              <a:t> I </a:t>
            </a:r>
            <a:r>
              <a:rPr lang="fr-FR" baseline="0" dirty="0" err="1"/>
              <a:t>am</a:t>
            </a:r>
            <a:r>
              <a:rPr lang="fr-FR" baseline="0" dirty="0"/>
              <a:t> </a:t>
            </a:r>
            <a:r>
              <a:rPr lang="fr-FR" baseline="0" dirty="0" err="1"/>
              <a:t>presenting</a:t>
            </a:r>
            <a:r>
              <a:rPr lang="fr-FR" baseline="0" dirty="0"/>
              <a:t> </a:t>
            </a:r>
            <a:r>
              <a:rPr lang="fr-FR" baseline="0" dirty="0" err="1"/>
              <a:t>today</a:t>
            </a:r>
            <a:r>
              <a:rPr lang="fr-FR" baseline="0" dirty="0"/>
              <a:t> proposes new </a:t>
            </a:r>
            <a:r>
              <a:rPr lang="fr-FR" baseline="0" dirty="0" err="1"/>
              <a:t>measurement</a:t>
            </a:r>
            <a:r>
              <a:rPr lang="fr-FR" baseline="0" dirty="0"/>
              <a:t> techniques to </a:t>
            </a:r>
            <a:r>
              <a:rPr lang="fr-FR" baseline="0" dirty="0" err="1"/>
              <a:t>better</a:t>
            </a:r>
            <a:r>
              <a:rPr lang="fr-FR" baseline="0" dirty="0"/>
              <a:t> capture the Internet </a:t>
            </a:r>
            <a:r>
              <a:rPr lang="fr-FR" baseline="0" dirty="0" err="1"/>
              <a:t>topology</a:t>
            </a:r>
            <a:r>
              <a:rPr lang="fr-FR" baseline="0"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a:p>
            <a:endParaRPr lang="fr-FR" dirty="0"/>
          </a:p>
        </p:txBody>
      </p:sp>
    </p:spTree>
    <p:extLst>
      <p:ext uri="{BB962C8B-B14F-4D97-AF65-F5344CB8AC3E}">
        <p14:creationId xmlns:p14="http://schemas.microsoft.com/office/powerpoint/2010/main" val="3265581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Why is it hard? Because nobody gives you a map of the Internet. Internet is made of tens of thousands of interconnected autonomous systems, and these autonomous systems keep their topology hidden, as it is often considered as an industrial secret. Each color in this picture represents an AS.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To reveal it, researchers perform measurements from multiple vantage points.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The thesis that I am presenting today proposes new measurement techniques to better capture the Internet topology.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a:p>
            <a:endParaRPr lang="fr-FR" dirty="0"/>
          </a:p>
        </p:txBody>
      </p:sp>
    </p:spTree>
    <p:extLst>
      <p:ext uri="{BB962C8B-B14F-4D97-AF65-F5344CB8AC3E}">
        <p14:creationId xmlns:p14="http://schemas.microsoft.com/office/powerpoint/2010/main" val="274897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Why</a:t>
            </a:r>
            <a:r>
              <a:rPr lang="fr-FR" baseline="0" dirty="0"/>
              <a:t> </a:t>
            </a:r>
            <a:r>
              <a:rPr lang="fr-FR" baseline="0" dirty="0" err="1"/>
              <a:t>is</a:t>
            </a:r>
            <a:r>
              <a:rPr lang="fr-FR" baseline="0" dirty="0"/>
              <a:t> </a:t>
            </a:r>
            <a:r>
              <a:rPr lang="fr-FR" baseline="0" dirty="0" err="1"/>
              <a:t>it</a:t>
            </a:r>
            <a:r>
              <a:rPr lang="fr-FR" baseline="0" dirty="0"/>
              <a:t> hard? </a:t>
            </a:r>
            <a:r>
              <a:rPr lang="fr-FR" baseline="0" dirty="0" err="1"/>
              <a:t>Because</a:t>
            </a:r>
            <a:r>
              <a:rPr lang="fr-FR" baseline="0" dirty="0"/>
              <a:t> </a:t>
            </a:r>
            <a:r>
              <a:rPr lang="fr-FR" baseline="0" dirty="0" err="1"/>
              <a:t>nobody</a:t>
            </a:r>
            <a:r>
              <a:rPr lang="fr-FR" baseline="0" dirty="0"/>
              <a:t> </a:t>
            </a:r>
            <a:r>
              <a:rPr lang="fr-FR" baseline="0" dirty="0" err="1"/>
              <a:t>gives</a:t>
            </a:r>
            <a:r>
              <a:rPr lang="fr-FR" baseline="0" dirty="0"/>
              <a:t> </a:t>
            </a:r>
            <a:r>
              <a:rPr lang="fr-FR" baseline="0" dirty="0" err="1"/>
              <a:t>you</a:t>
            </a:r>
            <a:r>
              <a:rPr lang="fr-FR" baseline="0" dirty="0"/>
              <a:t> a </a:t>
            </a:r>
            <a:r>
              <a:rPr lang="fr-FR" baseline="0" dirty="0" err="1"/>
              <a:t>map</a:t>
            </a:r>
            <a:r>
              <a:rPr lang="fr-FR" baseline="0" dirty="0"/>
              <a:t> of the Internet. Internet </a:t>
            </a:r>
            <a:r>
              <a:rPr lang="fr-FR" baseline="0" dirty="0" err="1"/>
              <a:t>is</a:t>
            </a:r>
            <a:r>
              <a:rPr lang="fr-FR" baseline="0" dirty="0"/>
              <a:t> made of </a:t>
            </a:r>
            <a:r>
              <a:rPr lang="fr-FR" baseline="0" dirty="0" err="1"/>
              <a:t>tens</a:t>
            </a:r>
            <a:r>
              <a:rPr lang="fr-FR" baseline="0" dirty="0"/>
              <a:t> of </a:t>
            </a:r>
            <a:r>
              <a:rPr lang="fr-FR" baseline="0" dirty="0" err="1"/>
              <a:t>thousands</a:t>
            </a:r>
            <a:r>
              <a:rPr lang="fr-FR" baseline="0" dirty="0"/>
              <a:t> of </a:t>
            </a:r>
            <a:r>
              <a:rPr lang="fr-FR" baseline="0" dirty="0" err="1"/>
              <a:t>interconnected</a:t>
            </a:r>
            <a:r>
              <a:rPr lang="fr-FR" baseline="0" dirty="0"/>
              <a:t> </a:t>
            </a:r>
            <a:r>
              <a:rPr lang="fr-FR" baseline="0" dirty="0" err="1"/>
              <a:t>autonomous</a:t>
            </a:r>
            <a:r>
              <a:rPr lang="fr-FR" baseline="0" dirty="0"/>
              <a:t> </a:t>
            </a:r>
            <a:r>
              <a:rPr lang="fr-FR" baseline="0" dirty="0" err="1"/>
              <a:t>systems</a:t>
            </a:r>
            <a:r>
              <a:rPr lang="fr-FR" baseline="0" dirty="0"/>
              <a:t>, and </a:t>
            </a:r>
            <a:r>
              <a:rPr lang="fr-FR" baseline="0" dirty="0" err="1"/>
              <a:t>these</a:t>
            </a:r>
            <a:r>
              <a:rPr lang="fr-FR" baseline="0" dirty="0"/>
              <a:t> </a:t>
            </a:r>
            <a:r>
              <a:rPr lang="fr-FR" baseline="0" dirty="0" err="1"/>
              <a:t>autonomous</a:t>
            </a:r>
            <a:r>
              <a:rPr lang="fr-FR" baseline="0" dirty="0"/>
              <a:t> </a:t>
            </a:r>
            <a:r>
              <a:rPr lang="fr-FR" baseline="0" dirty="0" err="1"/>
              <a:t>systems</a:t>
            </a:r>
            <a:r>
              <a:rPr lang="fr-FR" baseline="0" dirty="0"/>
              <a:t> </a:t>
            </a:r>
            <a:r>
              <a:rPr lang="fr-FR" baseline="0" dirty="0" err="1"/>
              <a:t>keep</a:t>
            </a:r>
            <a:r>
              <a:rPr lang="fr-FR" baseline="0" dirty="0"/>
              <a:t> </a:t>
            </a:r>
            <a:r>
              <a:rPr lang="fr-FR" baseline="0" dirty="0" err="1"/>
              <a:t>their</a:t>
            </a:r>
            <a:r>
              <a:rPr lang="fr-FR" baseline="0" dirty="0"/>
              <a:t> </a:t>
            </a:r>
            <a:r>
              <a:rPr lang="fr-FR" baseline="0" dirty="0" err="1"/>
              <a:t>topology</a:t>
            </a:r>
            <a:r>
              <a:rPr lang="fr-FR" baseline="0" dirty="0"/>
              <a:t> </a:t>
            </a:r>
            <a:r>
              <a:rPr lang="fr-FR" baseline="0" dirty="0" err="1"/>
              <a:t>hidden</a:t>
            </a:r>
            <a:r>
              <a:rPr lang="fr-FR" baseline="0" dirty="0"/>
              <a:t>, as </a:t>
            </a:r>
            <a:r>
              <a:rPr lang="fr-FR" baseline="0" dirty="0" err="1"/>
              <a:t>it</a:t>
            </a:r>
            <a:r>
              <a:rPr lang="fr-FR" baseline="0" dirty="0"/>
              <a:t> </a:t>
            </a:r>
            <a:r>
              <a:rPr lang="fr-FR" baseline="0" dirty="0" err="1"/>
              <a:t>is</a:t>
            </a:r>
            <a:r>
              <a:rPr lang="fr-FR" baseline="0" dirty="0"/>
              <a:t> </a:t>
            </a:r>
            <a:r>
              <a:rPr lang="fr-FR" baseline="0" dirty="0" err="1"/>
              <a:t>often</a:t>
            </a:r>
            <a:r>
              <a:rPr lang="fr-FR" baseline="0" dirty="0"/>
              <a:t> </a:t>
            </a:r>
            <a:r>
              <a:rPr lang="fr-FR" baseline="0" dirty="0" err="1"/>
              <a:t>considered</a:t>
            </a:r>
            <a:r>
              <a:rPr lang="fr-FR" baseline="0" dirty="0"/>
              <a:t> as an </a:t>
            </a:r>
            <a:r>
              <a:rPr lang="fr-FR" baseline="0" dirty="0" err="1"/>
              <a:t>industrial</a:t>
            </a:r>
            <a:r>
              <a:rPr lang="fr-FR" baseline="0" dirty="0"/>
              <a:t> secret. </a:t>
            </a:r>
            <a:r>
              <a:rPr lang="fr-FR" baseline="0" dirty="0" err="1"/>
              <a:t>Each</a:t>
            </a:r>
            <a:r>
              <a:rPr lang="fr-FR" baseline="0" dirty="0"/>
              <a:t> </a:t>
            </a:r>
            <a:r>
              <a:rPr lang="fr-FR" baseline="0" dirty="0" err="1"/>
              <a:t>color</a:t>
            </a:r>
            <a:r>
              <a:rPr lang="fr-FR" baseline="0" dirty="0"/>
              <a:t> in </a:t>
            </a:r>
            <a:r>
              <a:rPr lang="fr-FR" baseline="0" dirty="0" err="1"/>
              <a:t>this</a:t>
            </a:r>
            <a:r>
              <a:rPr lang="fr-FR" baseline="0" dirty="0"/>
              <a:t> </a:t>
            </a:r>
            <a:r>
              <a:rPr lang="fr-FR" baseline="0" dirty="0" err="1"/>
              <a:t>picture</a:t>
            </a:r>
            <a:r>
              <a:rPr lang="fr-FR" baseline="0" dirty="0"/>
              <a:t> </a:t>
            </a:r>
            <a:r>
              <a:rPr lang="fr-FR" baseline="0" dirty="0" err="1"/>
              <a:t>represents</a:t>
            </a:r>
            <a:r>
              <a:rPr lang="fr-FR" baseline="0" dirty="0"/>
              <a:t> an AS.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To </a:t>
            </a:r>
            <a:r>
              <a:rPr lang="fr-FR" baseline="0" dirty="0" err="1"/>
              <a:t>reveal</a:t>
            </a:r>
            <a:r>
              <a:rPr lang="fr-FR" baseline="0" dirty="0"/>
              <a:t> </a:t>
            </a:r>
            <a:r>
              <a:rPr lang="fr-FR" baseline="0" dirty="0" err="1"/>
              <a:t>it</a:t>
            </a:r>
            <a:r>
              <a:rPr lang="fr-FR" baseline="0" dirty="0"/>
              <a:t>, </a:t>
            </a:r>
            <a:r>
              <a:rPr lang="fr-FR" baseline="0" dirty="0" err="1"/>
              <a:t>researchers</a:t>
            </a:r>
            <a:r>
              <a:rPr lang="fr-FR" baseline="0" dirty="0"/>
              <a:t> </a:t>
            </a:r>
            <a:r>
              <a:rPr lang="fr-FR" baseline="0" dirty="0" err="1"/>
              <a:t>perform</a:t>
            </a:r>
            <a:r>
              <a:rPr lang="fr-FR" baseline="0" dirty="0"/>
              <a:t> </a:t>
            </a:r>
            <a:r>
              <a:rPr lang="fr-FR" baseline="0" dirty="0" err="1"/>
              <a:t>measurements</a:t>
            </a:r>
            <a:r>
              <a:rPr lang="fr-FR" baseline="0" dirty="0"/>
              <a:t> </a:t>
            </a:r>
            <a:r>
              <a:rPr lang="fr-FR" baseline="0" dirty="0" err="1"/>
              <a:t>from</a:t>
            </a:r>
            <a:r>
              <a:rPr lang="fr-FR" baseline="0" dirty="0"/>
              <a:t> multiple </a:t>
            </a:r>
            <a:r>
              <a:rPr lang="fr-FR" baseline="0" dirty="0" err="1"/>
              <a:t>vantage</a:t>
            </a:r>
            <a:r>
              <a:rPr lang="fr-FR" baseline="0" dirty="0"/>
              <a:t> points.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The </a:t>
            </a:r>
            <a:r>
              <a:rPr lang="fr-FR" baseline="0" dirty="0" err="1"/>
              <a:t>thesis</a:t>
            </a:r>
            <a:r>
              <a:rPr lang="fr-FR" baseline="0" dirty="0"/>
              <a:t> </a:t>
            </a:r>
            <a:r>
              <a:rPr lang="fr-FR" baseline="0" dirty="0" err="1"/>
              <a:t>that</a:t>
            </a:r>
            <a:r>
              <a:rPr lang="fr-FR" baseline="0" dirty="0"/>
              <a:t> I </a:t>
            </a:r>
            <a:r>
              <a:rPr lang="fr-FR" baseline="0" dirty="0" err="1"/>
              <a:t>am</a:t>
            </a:r>
            <a:r>
              <a:rPr lang="fr-FR" baseline="0" dirty="0"/>
              <a:t> </a:t>
            </a:r>
            <a:r>
              <a:rPr lang="fr-FR" baseline="0" dirty="0" err="1"/>
              <a:t>presenting</a:t>
            </a:r>
            <a:r>
              <a:rPr lang="fr-FR" baseline="0" dirty="0"/>
              <a:t> </a:t>
            </a:r>
            <a:r>
              <a:rPr lang="fr-FR" baseline="0" dirty="0" err="1"/>
              <a:t>today</a:t>
            </a:r>
            <a:r>
              <a:rPr lang="fr-FR" baseline="0" dirty="0"/>
              <a:t> proposes new </a:t>
            </a:r>
            <a:r>
              <a:rPr lang="fr-FR" baseline="0" dirty="0" err="1"/>
              <a:t>measurement</a:t>
            </a:r>
            <a:r>
              <a:rPr lang="fr-FR" baseline="0" dirty="0"/>
              <a:t> techniques to </a:t>
            </a:r>
            <a:r>
              <a:rPr lang="fr-FR" baseline="0" dirty="0" err="1"/>
              <a:t>better</a:t>
            </a:r>
            <a:r>
              <a:rPr lang="fr-FR" baseline="0" dirty="0"/>
              <a:t> capture the Internet </a:t>
            </a:r>
            <a:r>
              <a:rPr lang="fr-FR" baseline="0" dirty="0" err="1"/>
              <a:t>topology</a:t>
            </a:r>
            <a:r>
              <a:rPr lang="fr-FR" baseline="0"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a:p>
            <a:endParaRPr lang="fr-FR" dirty="0"/>
          </a:p>
        </p:txBody>
      </p:sp>
    </p:spTree>
    <p:extLst>
      <p:ext uri="{BB962C8B-B14F-4D97-AF65-F5344CB8AC3E}">
        <p14:creationId xmlns:p14="http://schemas.microsoft.com/office/powerpoint/2010/main" val="2606364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764848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sz="1100" baseline="0" dirty="0">
                <a:latin typeface="Arial" charset="0"/>
                <a:ea typeface="Arial" charset="0"/>
                <a:cs typeface="Arial" charset="0"/>
              </a:rPr>
              <a:t>This </a:t>
            </a:r>
            <a:r>
              <a:rPr lang="fr-FR" sz="1100" baseline="0" dirty="0" err="1">
                <a:latin typeface="Arial" charset="0"/>
                <a:ea typeface="Arial" charset="0"/>
                <a:cs typeface="Arial" charset="0"/>
              </a:rPr>
              <a:t>work</a:t>
            </a:r>
            <a:r>
              <a:rPr lang="fr-FR" sz="1100" baseline="0" dirty="0">
                <a:latin typeface="Arial" charset="0"/>
                <a:ea typeface="Arial" charset="0"/>
                <a:cs typeface="Arial" charset="0"/>
              </a:rPr>
              <a:t> has been </a:t>
            </a:r>
            <a:r>
              <a:rPr lang="fr-FR" sz="1100" baseline="0" dirty="0" err="1">
                <a:latin typeface="Arial" charset="0"/>
                <a:ea typeface="Arial" charset="0"/>
                <a:cs typeface="Arial" charset="0"/>
              </a:rPr>
              <a:t>done</a:t>
            </a:r>
            <a:r>
              <a:rPr lang="fr-FR" sz="1100" baseline="0" dirty="0">
                <a:latin typeface="Arial" charset="0"/>
                <a:ea typeface="Arial" charset="0"/>
                <a:cs typeface="Arial" charset="0"/>
              </a:rPr>
              <a:t> </a:t>
            </a:r>
            <a:r>
              <a:rPr lang="fr-FR" sz="1100" baseline="0" dirty="0" err="1">
                <a:latin typeface="Arial" charset="0"/>
                <a:ea typeface="Arial" charset="0"/>
                <a:cs typeface="Arial" charset="0"/>
              </a:rPr>
              <a:t>while</a:t>
            </a:r>
            <a:r>
              <a:rPr lang="fr-FR" sz="1100" baseline="0" dirty="0">
                <a:latin typeface="Arial" charset="0"/>
                <a:ea typeface="Arial" charset="0"/>
                <a:cs typeface="Arial" charset="0"/>
              </a:rPr>
              <a:t> I </a:t>
            </a:r>
            <a:r>
              <a:rPr lang="fr-FR" sz="1100" baseline="0" dirty="0" err="1">
                <a:latin typeface="Arial" charset="0"/>
                <a:ea typeface="Arial" charset="0"/>
                <a:cs typeface="Arial" charset="0"/>
              </a:rPr>
              <a:t>was</a:t>
            </a:r>
            <a:r>
              <a:rPr lang="fr-FR" sz="1100" baseline="0" dirty="0">
                <a:latin typeface="Arial" charset="0"/>
                <a:ea typeface="Arial" charset="0"/>
                <a:cs typeface="Arial" charset="0"/>
              </a:rPr>
              <a:t> a </a:t>
            </a:r>
            <a:r>
              <a:rPr lang="fr-FR" sz="1100" baseline="0" dirty="0" err="1">
                <a:latin typeface="Arial" charset="0"/>
                <a:ea typeface="Arial" charset="0"/>
                <a:cs typeface="Arial" charset="0"/>
              </a:rPr>
              <a:t>visiting</a:t>
            </a:r>
            <a:r>
              <a:rPr lang="fr-FR" sz="1100" baseline="0" dirty="0">
                <a:latin typeface="Arial" charset="0"/>
                <a:ea typeface="Arial" charset="0"/>
                <a:cs typeface="Arial" charset="0"/>
              </a:rPr>
              <a:t> </a:t>
            </a:r>
            <a:r>
              <a:rPr lang="fr-FR" sz="1100" baseline="0" dirty="0" err="1">
                <a:latin typeface="Arial" charset="0"/>
                <a:ea typeface="Arial" charset="0"/>
                <a:cs typeface="Arial" charset="0"/>
              </a:rPr>
              <a:t>researcher</a:t>
            </a:r>
            <a:r>
              <a:rPr lang="fr-FR" sz="1100" baseline="0" dirty="0">
                <a:latin typeface="Arial" charset="0"/>
                <a:ea typeface="Arial" charset="0"/>
                <a:cs typeface="Arial" charset="0"/>
              </a:rPr>
              <a:t> at NPS.</a:t>
            </a:r>
          </a:p>
        </p:txBody>
      </p:sp>
    </p:spTree>
    <p:extLst>
      <p:ext uri="{BB962C8B-B14F-4D97-AF65-F5344CB8AC3E}">
        <p14:creationId xmlns:p14="http://schemas.microsoft.com/office/powerpoint/2010/main" val="4293251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d2f2c735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d2f2c735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a:t>There are millions of </a:t>
            </a:r>
            <a:r>
              <a:rPr lang="fr-FR" err="1"/>
              <a:t>diamonds</a:t>
            </a:r>
            <a:r>
              <a:rPr lang="fr-FR"/>
              <a:t> out</a:t>
            </a:r>
            <a:r>
              <a:rPr lang="fr-FR" baseline="0"/>
              <a:t> </a:t>
            </a:r>
            <a:r>
              <a:rPr lang="fr-FR" baseline="0" err="1"/>
              <a:t>there</a:t>
            </a:r>
            <a:r>
              <a:rPr lang="fr-FR" baseline="0"/>
              <a:t> in the Internet, and </a:t>
            </a:r>
            <a:r>
              <a:rPr lang="fr-FR" baseline="0" err="1"/>
              <a:t>we</a:t>
            </a:r>
            <a:r>
              <a:rPr lang="fr-FR" baseline="0"/>
              <a:t> are not </a:t>
            </a:r>
            <a:r>
              <a:rPr lang="fr-FR" baseline="0" err="1"/>
              <a:t>seeing</a:t>
            </a:r>
            <a:r>
              <a:rPr lang="fr-FR" baseline="0"/>
              <a:t> </a:t>
            </a:r>
            <a:r>
              <a:rPr lang="fr-FR" baseline="0" err="1"/>
              <a:t>them</a:t>
            </a:r>
            <a:r>
              <a:rPr lang="fr-FR" baseline="0"/>
              <a:t>.</a:t>
            </a:r>
          </a:p>
          <a:p>
            <a:pPr marL="171450" lvl="0" indent="-171450" algn="l" rtl="0">
              <a:spcBef>
                <a:spcPts val="0"/>
              </a:spcBef>
              <a:spcAft>
                <a:spcPts val="0"/>
              </a:spcAft>
            </a:pPr>
            <a:endParaRPr lang="fr-FR" baseline="0"/>
          </a:p>
          <a:p>
            <a:pPr marL="171450" lvl="0" indent="-171450" algn="l" rtl="0">
              <a:spcBef>
                <a:spcPts val="0"/>
              </a:spcBef>
              <a:spcAft>
                <a:spcPts val="0"/>
              </a:spcAft>
            </a:pPr>
            <a:r>
              <a:rPr lang="fr-FR" baseline="0" err="1"/>
              <a:t>I'm</a:t>
            </a:r>
            <a:r>
              <a:rPr lang="fr-FR" baseline="0"/>
              <a:t> </a:t>
            </a:r>
            <a:r>
              <a:rPr lang="fr-FR" baseline="0" err="1"/>
              <a:t>going</a:t>
            </a:r>
            <a:r>
              <a:rPr lang="fr-FR" baseline="0"/>
              <a:t> to show </a:t>
            </a:r>
            <a:r>
              <a:rPr lang="fr-FR" baseline="0" err="1"/>
              <a:t>you</a:t>
            </a:r>
            <a:r>
              <a:rPr lang="fr-FR" baseline="0"/>
              <a:t> </a:t>
            </a:r>
            <a:r>
              <a:rPr lang="fr-FR" baseline="0" err="1"/>
              <a:t>today</a:t>
            </a:r>
            <a:r>
              <a:rPr lang="fr-FR" baseline="0"/>
              <a:t> a system, </a:t>
            </a:r>
            <a:r>
              <a:rPr lang="fr-FR" baseline="0" err="1"/>
              <a:t>diamond</a:t>
            </a:r>
            <a:r>
              <a:rPr lang="fr-FR" baseline="0"/>
              <a:t>-miner, </a:t>
            </a:r>
            <a:r>
              <a:rPr lang="fr-FR" baseline="0" err="1"/>
              <a:t>that</a:t>
            </a:r>
            <a:r>
              <a:rPr lang="fr-FR" baseline="0"/>
              <a:t> </a:t>
            </a:r>
            <a:r>
              <a:rPr lang="fr-FR" baseline="0" err="1"/>
              <a:t>allows</a:t>
            </a:r>
            <a:r>
              <a:rPr lang="fr-FR" baseline="0"/>
              <a:t> </a:t>
            </a:r>
            <a:r>
              <a:rPr lang="fr-FR" baseline="0" err="1"/>
              <a:t>you</a:t>
            </a:r>
            <a:r>
              <a:rPr lang="fr-FR" baseline="0"/>
              <a:t> to </a:t>
            </a:r>
            <a:r>
              <a:rPr lang="fr-FR" baseline="0" err="1"/>
              <a:t>see</a:t>
            </a:r>
            <a:r>
              <a:rPr lang="fr-FR" baseline="0"/>
              <a:t> </a:t>
            </a:r>
            <a:r>
              <a:rPr lang="fr-FR" baseline="0" err="1"/>
              <a:t>these</a:t>
            </a:r>
            <a:r>
              <a:rPr lang="fr-FR" baseline="0"/>
              <a:t> </a:t>
            </a:r>
            <a:r>
              <a:rPr lang="fr-FR" baseline="0" err="1"/>
              <a:t>diamonds</a:t>
            </a:r>
            <a:r>
              <a:rPr lang="fr-FR" baseline="0"/>
              <a:t>.</a:t>
            </a:r>
          </a:p>
          <a:p>
            <a:pPr marL="171450" lvl="0" indent="-171450" algn="l" rtl="0">
              <a:spcBef>
                <a:spcPts val="0"/>
              </a:spcBef>
              <a:spcAft>
                <a:spcPts val="0"/>
              </a:spcAft>
            </a:pPr>
            <a:endParaRPr lang="fr-FR" baseline="0"/>
          </a:p>
          <a:p>
            <a:pPr marL="171450" lvl="0" indent="-171450" algn="l" rtl="0">
              <a:spcBef>
                <a:spcPts val="0"/>
              </a:spcBef>
              <a:spcAft>
                <a:spcPts val="0"/>
              </a:spcAft>
            </a:pPr>
            <a:endParaRPr lang="fr-FR" baseline="0"/>
          </a:p>
          <a:p>
            <a:pPr marL="0" lvl="0" indent="0" algn="l" rtl="0">
              <a:spcBef>
                <a:spcPts val="0"/>
              </a:spcBef>
              <a:spcAft>
                <a:spcPts val="0"/>
              </a:spcAft>
              <a:buNone/>
            </a:pPr>
            <a:endParaRPr lang="fr-FR" baseline="0"/>
          </a:p>
        </p:txBody>
      </p:sp>
    </p:spTree>
    <p:extLst>
      <p:ext uri="{BB962C8B-B14F-4D97-AF65-F5344CB8AC3E}">
        <p14:creationId xmlns:p14="http://schemas.microsoft.com/office/powerpoint/2010/main" val="1389483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By </a:t>
            </a:r>
            <a:r>
              <a:rPr lang="fr-FR" baseline="0" err="1"/>
              <a:t>diamond</a:t>
            </a:r>
            <a:r>
              <a:rPr lang="fr-FR" baseline="0"/>
              <a:t>, I </a:t>
            </a:r>
            <a:r>
              <a:rPr lang="fr-FR" baseline="0" err="1"/>
              <a:t>mean</a:t>
            </a:r>
            <a:r>
              <a:rPr lang="fr-FR" baseline="0"/>
              <a:t> the </a:t>
            </a:r>
            <a:r>
              <a:rPr lang="fr-FR" baseline="0" err="1"/>
              <a:t>shape</a:t>
            </a:r>
            <a:r>
              <a:rPr lang="fr-FR" baseline="0"/>
              <a:t> </a:t>
            </a:r>
            <a:r>
              <a:rPr lang="fr-FR" baseline="0" err="1"/>
              <a:t>formed</a:t>
            </a:r>
            <a:r>
              <a:rPr lang="fr-FR" baseline="0"/>
              <a:t> </a:t>
            </a:r>
            <a:r>
              <a:rPr lang="fr-FR" baseline="0" err="1"/>
              <a:t>because</a:t>
            </a:r>
            <a:r>
              <a:rPr lang="fr-FR" baseline="0"/>
              <a:t> of the </a:t>
            </a:r>
            <a:r>
              <a:rPr lang="fr-FR" baseline="0" err="1"/>
              <a:t>presence</a:t>
            </a:r>
            <a:r>
              <a:rPr lang="fr-FR" baseline="0"/>
              <a:t> of </a:t>
            </a:r>
            <a:r>
              <a:rPr lang="fr-FR" baseline="0" err="1"/>
              <a:t>load</a:t>
            </a:r>
            <a:r>
              <a:rPr lang="fr-FR" baseline="0"/>
              <a:t> </a:t>
            </a:r>
            <a:r>
              <a:rPr lang="fr-FR" baseline="0" err="1"/>
              <a:t>balancing</a:t>
            </a:r>
            <a:r>
              <a:rPr lang="fr-FR" baseline="0"/>
              <a:t> </a:t>
            </a:r>
            <a:r>
              <a:rPr lang="fr-FR" baseline="0" err="1"/>
              <a:t>routers</a:t>
            </a:r>
            <a:r>
              <a:rPr lang="fr-FR" baseline="0"/>
              <a:t> in the Internet.</a:t>
            </a:r>
          </a:p>
        </p:txBody>
      </p:sp>
    </p:spTree>
    <p:extLst>
      <p:ext uri="{BB962C8B-B14F-4D97-AF65-F5344CB8AC3E}">
        <p14:creationId xmlns:p14="http://schemas.microsoft.com/office/powerpoint/2010/main" val="1244764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Why</a:t>
            </a:r>
            <a:r>
              <a:rPr lang="fr-FR" baseline="0"/>
              <a:t> </a:t>
            </a:r>
            <a:r>
              <a:rPr lang="fr-FR" baseline="0" err="1"/>
              <a:t>aren't</a:t>
            </a:r>
            <a:r>
              <a:rPr lang="fr-FR" baseline="0"/>
              <a:t> </a:t>
            </a:r>
            <a:r>
              <a:rPr lang="fr-FR" baseline="0" err="1"/>
              <a:t>we</a:t>
            </a:r>
            <a:r>
              <a:rPr lang="fr-FR" baseline="0"/>
              <a:t> </a:t>
            </a:r>
            <a:r>
              <a:rPr lang="fr-FR" baseline="0" err="1"/>
              <a:t>seeing</a:t>
            </a:r>
            <a:r>
              <a:rPr lang="fr-FR" baseline="0"/>
              <a:t> </a:t>
            </a:r>
            <a:r>
              <a:rPr lang="fr-FR" baseline="0" err="1"/>
              <a:t>these</a:t>
            </a:r>
            <a:r>
              <a:rPr lang="fr-FR" baseline="0"/>
              <a:t> </a:t>
            </a:r>
            <a:r>
              <a:rPr lang="fr-FR" baseline="0" err="1"/>
              <a:t>diamonds</a:t>
            </a:r>
            <a:r>
              <a:rPr lang="fr-FR" baseline="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Because</a:t>
            </a:r>
            <a:r>
              <a:rPr lang="fr-FR" baseline="0"/>
              <a:t> in </a:t>
            </a:r>
            <a:r>
              <a:rPr lang="fr-FR" baseline="0" err="1"/>
              <a:t>order</a:t>
            </a:r>
            <a:r>
              <a:rPr lang="fr-FR" baseline="0"/>
              <a:t> to </a:t>
            </a:r>
            <a:r>
              <a:rPr lang="fr-FR" baseline="0" err="1"/>
              <a:t>map</a:t>
            </a:r>
            <a:r>
              <a:rPr lang="fr-FR" baseline="0"/>
              <a:t> </a:t>
            </a:r>
            <a:r>
              <a:rPr lang="fr-FR" baseline="0" err="1"/>
              <a:t>these</a:t>
            </a:r>
            <a:r>
              <a:rPr lang="fr-FR" baseline="0"/>
              <a:t> </a:t>
            </a:r>
            <a:r>
              <a:rPr lang="fr-FR" baseline="0" err="1"/>
              <a:t>diamonds</a:t>
            </a:r>
            <a:r>
              <a:rPr lang="fr-FR" baseline="0"/>
              <a:t> </a:t>
            </a:r>
            <a:r>
              <a:rPr lang="fr-FR" baseline="0" err="1"/>
              <a:t>today</a:t>
            </a:r>
            <a:r>
              <a:rPr lang="fr-FR" baseline="0"/>
              <a:t>, </a:t>
            </a:r>
            <a:r>
              <a:rPr lang="fr-FR" baseline="0" err="1"/>
              <a:t>we</a:t>
            </a:r>
            <a:r>
              <a:rPr lang="fr-FR" baseline="0"/>
              <a:t> have </a:t>
            </a:r>
            <a:r>
              <a:rPr lang="fr-FR" baseline="0" err="1"/>
              <a:t>basically</a:t>
            </a:r>
            <a:r>
              <a:rPr lang="fr-FR" baseline="0"/>
              <a:t> </a:t>
            </a:r>
            <a:r>
              <a:rPr lang="fr-FR" baseline="0" err="1"/>
              <a:t>two</a:t>
            </a:r>
            <a:r>
              <a:rPr lang="fr-FR" baseline="0"/>
              <a:t> options: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Either</a:t>
            </a:r>
            <a:r>
              <a:rPr lang="fr-FR" baseline="0"/>
              <a:t> use single </a:t>
            </a:r>
            <a:r>
              <a:rPr lang="fr-FR" baseline="0" err="1"/>
              <a:t>path</a:t>
            </a:r>
            <a:r>
              <a:rPr lang="fr-FR" baseline="0"/>
              <a:t> </a:t>
            </a:r>
            <a:r>
              <a:rPr lang="fr-FR" baseline="0" err="1"/>
              <a:t>probing</a:t>
            </a:r>
            <a:r>
              <a:rPr lang="fr-FR" baseline="0"/>
              <a:t> technique, </a:t>
            </a:r>
            <a:r>
              <a:rPr lang="fr-FR" baseline="0" err="1"/>
              <a:t>such</a:t>
            </a:r>
            <a:r>
              <a:rPr lang="fr-FR" baseline="0"/>
              <a:t> as </a:t>
            </a:r>
            <a:r>
              <a:rPr lang="fr-FR" baseline="0" err="1"/>
              <a:t>traceroute</a:t>
            </a:r>
            <a:endParaRPr lang="fr-FR" baseline="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Or use </a:t>
            </a:r>
            <a:r>
              <a:rPr lang="fr-FR" baseline="0" err="1"/>
              <a:t>multipath</a:t>
            </a:r>
            <a:r>
              <a:rPr lang="fr-FR" baseline="0"/>
              <a:t> </a:t>
            </a:r>
            <a:r>
              <a:rPr lang="fr-FR" baseline="0" err="1"/>
              <a:t>probing</a:t>
            </a:r>
            <a:r>
              <a:rPr lang="fr-FR" baseline="0"/>
              <a:t> technique, </a:t>
            </a:r>
            <a:r>
              <a:rPr lang="fr-FR" baseline="0" err="1"/>
              <a:t>with</a:t>
            </a:r>
            <a:r>
              <a:rPr lang="fr-FR" baseline="0"/>
              <a:t> MDA Paris </a:t>
            </a:r>
            <a:r>
              <a:rPr lang="fr-FR" baseline="0" err="1"/>
              <a:t>traceroute</a:t>
            </a:r>
            <a:endParaRPr lang="fr-FR" baseline="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Both</a:t>
            </a:r>
            <a:r>
              <a:rPr lang="fr-FR" baseline="0"/>
              <a:t> techniques </a:t>
            </a:r>
            <a:r>
              <a:rPr lang="fr-FR" baseline="0" err="1"/>
              <a:t>can</a:t>
            </a:r>
            <a:r>
              <a:rPr lang="fr-FR" baseline="0"/>
              <a:t> not </a:t>
            </a:r>
            <a:r>
              <a:rPr lang="fr-FR" baseline="0" err="1"/>
              <a:t>completely</a:t>
            </a:r>
            <a:r>
              <a:rPr lang="fr-FR" baseline="0"/>
              <a:t> capture the </a:t>
            </a:r>
            <a:r>
              <a:rPr lang="fr-FR" baseline="0" err="1"/>
              <a:t>diamonds</a:t>
            </a:r>
            <a:r>
              <a:rPr lang="fr-FR" baseline="0"/>
              <a:t> at Internet </a:t>
            </a:r>
            <a:r>
              <a:rPr lang="fr-FR" baseline="0" err="1"/>
              <a:t>scale</a:t>
            </a:r>
            <a:r>
              <a:rPr lang="fr-FR" baseline="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Let’s</a:t>
            </a:r>
            <a:r>
              <a:rPr lang="fr-FR" baseline="0"/>
              <a:t> </a:t>
            </a:r>
            <a:r>
              <a:rPr lang="fr-FR" baseline="0" err="1"/>
              <a:t>see</a:t>
            </a:r>
            <a:r>
              <a:rPr lang="fr-FR" baseline="0"/>
              <a:t> first </a:t>
            </a:r>
            <a:r>
              <a:rPr lang="fr-FR" baseline="0" err="1"/>
              <a:t>their</a:t>
            </a:r>
            <a:r>
              <a:rPr lang="fr-FR" baseline="0"/>
              <a:t> limitations.</a:t>
            </a:r>
          </a:p>
        </p:txBody>
      </p:sp>
    </p:spTree>
    <p:extLst>
      <p:ext uri="{BB962C8B-B14F-4D97-AF65-F5344CB8AC3E}">
        <p14:creationId xmlns:p14="http://schemas.microsoft.com/office/powerpoint/2010/main" val="1964759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228600" lvl="0" indent="-228600" algn="l" rtl="0">
              <a:spcBef>
                <a:spcPts val="0"/>
              </a:spcBef>
              <a:spcAft>
                <a:spcPts val="0"/>
              </a:spcAft>
            </a:pPr>
            <a:r>
              <a:rPr lang="fr-FR" baseline="0" err="1"/>
              <a:t>We</a:t>
            </a:r>
            <a:r>
              <a:rPr lang="fr-FR" baseline="0"/>
              <a:t> </a:t>
            </a:r>
            <a:r>
              <a:rPr lang="fr-FR" baseline="0" err="1"/>
              <a:t>will</a:t>
            </a:r>
            <a:r>
              <a:rPr lang="fr-FR" baseline="0"/>
              <a:t> </a:t>
            </a:r>
            <a:r>
              <a:rPr lang="fr-FR" baseline="0" err="1"/>
              <a:t>work</a:t>
            </a:r>
            <a:r>
              <a:rPr lang="fr-FR" baseline="0"/>
              <a:t> </a:t>
            </a:r>
            <a:r>
              <a:rPr lang="fr-FR" baseline="0" err="1"/>
              <a:t>with</a:t>
            </a:r>
            <a:r>
              <a:rPr lang="fr-FR" baseline="0"/>
              <a:t> </a:t>
            </a:r>
            <a:r>
              <a:rPr lang="fr-FR" baseline="0" err="1"/>
              <a:t>this</a:t>
            </a:r>
            <a:r>
              <a:rPr lang="fr-FR" baseline="0"/>
              <a:t> </a:t>
            </a:r>
            <a:r>
              <a:rPr lang="fr-FR" baseline="0" err="1"/>
              <a:t>toy</a:t>
            </a:r>
            <a:r>
              <a:rPr lang="fr-FR" baseline="0"/>
              <a:t> </a:t>
            </a:r>
            <a:r>
              <a:rPr lang="fr-FR" baseline="0" err="1"/>
              <a:t>example</a:t>
            </a:r>
            <a:r>
              <a:rPr lang="fr-FR" baseline="0"/>
              <a:t> all </a:t>
            </a:r>
            <a:r>
              <a:rPr lang="fr-FR" baseline="0" err="1"/>
              <a:t>along</a:t>
            </a:r>
            <a:r>
              <a:rPr lang="fr-FR" baseline="0"/>
              <a:t> the </a:t>
            </a:r>
            <a:r>
              <a:rPr lang="fr-FR" baseline="0" err="1"/>
              <a:t>presentation</a:t>
            </a:r>
            <a:r>
              <a:rPr lang="fr-FR" baseline="0"/>
              <a:t>, and the goal </a:t>
            </a:r>
            <a:r>
              <a:rPr lang="fr-FR" baseline="0" err="1"/>
              <a:t>will</a:t>
            </a:r>
            <a:r>
              <a:rPr lang="fr-FR" baseline="0"/>
              <a:t> </a:t>
            </a:r>
            <a:r>
              <a:rPr lang="fr-FR" baseline="0" err="1"/>
              <a:t>be</a:t>
            </a:r>
            <a:r>
              <a:rPr lang="fr-FR" baseline="0"/>
              <a:t> to </a:t>
            </a:r>
            <a:r>
              <a:rPr lang="fr-FR" baseline="0" err="1"/>
              <a:t>discover</a:t>
            </a:r>
            <a:r>
              <a:rPr lang="fr-FR" baseline="0"/>
              <a:t> </a:t>
            </a:r>
            <a:r>
              <a:rPr lang="fr-FR" baseline="0" err="1"/>
              <a:t>this</a:t>
            </a:r>
            <a:r>
              <a:rPr lang="fr-FR" baseline="0"/>
              <a:t> </a:t>
            </a:r>
            <a:r>
              <a:rPr lang="fr-FR" baseline="0" err="1"/>
              <a:t>topology</a:t>
            </a:r>
            <a:r>
              <a:rPr lang="fr-FR" baseline="0"/>
              <a:t>, </a:t>
            </a:r>
            <a:r>
              <a:rPr lang="fr-FR" baseline="0" err="1"/>
              <a:t>we</a:t>
            </a:r>
            <a:r>
              <a:rPr lang="fr-FR" baseline="0"/>
              <a:t> do not know the </a:t>
            </a:r>
            <a:r>
              <a:rPr lang="fr-FR" baseline="0" err="1"/>
              <a:t>topology</a:t>
            </a:r>
            <a:r>
              <a:rPr lang="fr-FR" baseline="0"/>
              <a:t> in </a:t>
            </a:r>
            <a:r>
              <a:rPr lang="fr-FR" baseline="0" err="1"/>
              <a:t>advance</a:t>
            </a:r>
            <a:r>
              <a:rPr lang="fr-FR" baseline="0"/>
              <a:t>:</a:t>
            </a:r>
          </a:p>
          <a:p>
            <a:pPr marL="228600" lvl="0" indent="-228600" algn="l" rtl="0">
              <a:spcBef>
                <a:spcPts val="0"/>
              </a:spcBef>
              <a:spcAft>
                <a:spcPts val="0"/>
              </a:spcAft>
            </a:pPr>
            <a:r>
              <a:rPr lang="fr-FR" baseline="0"/>
              <a:t>Let me </a:t>
            </a:r>
            <a:r>
              <a:rPr lang="fr-FR" baseline="0" err="1"/>
              <a:t>introduce</a:t>
            </a:r>
            <a:r>
              <a:rPr lang="fr-FR" baseline="0"/>
              <a:t> the notations:</a:t>
            </a:r>
          </a:p>
          <a:p>
            <a:pPr marL="228600" lvl="0" indent="-228600" algn="l" rtl="0">
              <a:spcBef>
                <a:spcPts val="0"/>
              </a:spcBef>
              <a:spcAft>
                <a:spcPts val="0"/>
              </a:spcAft>
            </a:pPr>
            <a:r>
              <a:rPr lang="fr-FR" baseline="0"/>
              <a:t>VP = </a:t>
            </a:r>
            <a:r>
              <a:rPr lang="fr-FR" baseline="0" err="1"/>
              <a:t>Vantage</a:t>
            </a:r>
            <a:r>
              <a:rPr lang="fr-FR" baseline="0"/>
              <a:t> point</a:t>
            </a:r>
          </a:p>
          <a:p>
            <a:pPr marL="228600" lvl="0" indent="-228600" algn="l" rtl="0">
              <a:spcBef>
                <a:spcPts val="0"/>
              </a:spcBef>
              <a:spcAft>
                <a:spcPts val="0"/>
              </a:spcAft>
            </a:pPr>
            <a:r>
              <a:rPr lang="fr-FR" baseline="0"/>
              <a:t>/24 </a:t>
            </a:r>
            <a:r>
              <a:rPr lang="fr-FR" baseline="0" err="1"/>
              <a:t>is</a:t>
            </a:r>
            <a:r>
              <a:rPr lang="fr-FR" baseline="0"/>
              <a:t> a destination </a:t>
            </a:r>
            <a:r>
              <a:rPr lang="fr-FR" baseline="0" err="1"/>
              <a:t>prefix</a:t>
            </a:r>
            <a:endParaRPr lang="fr-FR" baseline="0"/>
          </a:p>
          <a:p>
            <a:pPr marL="228600" lvl="0" indent="-228600" algn="l" rtl="0">
              <a:spcBef>
                <a:spcPts val="0"/>
              </a:spcBef>
              <a:spcAft>
                <a:spcPts val="0"/>
              </a:spcAft>
            </a:pPr>
            <a:r>
              <a:rPr lang="fr-FR" baseline="0"/>
              <a:t>The </a:t>
            </a:r>
            <a:r>
              <a:rPr lang="fr-FR" baseline="0" err="1"/>
              <a:t>letters</a:t>
            </a:r>
            <a:r>
              <a:rPr lang="fr-FR" baseline="0"/>
              <a:t> are IP interfaces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A </a:t>
            </a:r>
            <a:r>
              <a:rPr lang="fr-FR" baseline="0" err="1"/>
              <a:t>is</a:t>
            </a:r>
            <a:r>
              <a:rPr lang="fr-FR" baseline="0"/>
              <a:t> on a per destination </a:t>
            </a:r>
            <a:r>
              <a:rPr lang="fr-FR" baseline="0" err="1"/>
              <a:t>load</a:t>
            </a:r>
            <a:r>
              <a:rPr lang="fr-FR" baseline="0"/>
              <a:t> </a:t>
            </a:r>
            <a:r>
              <a:rPr lang="fr-FR" baseline="0" err="1"/>
              <a:t>balancing</a:t>
            </a:r>
            <a:r>
              <a:rPr lang="fr-FR" baseline="0"/>
              <a:t> router </a:t>
            </a:r>
            <a:r>
              <a:rPr lang="fr-FR" baseline="0" err="1"/>
              <a:t>that</a:t>
            </a:r>
            <a:r>
              <a:rPr lang="fr-FR" baseline="0"/>
              <a:t> </a:t>
            </a:r>
            <a:r>
              <a:rPr lang="fr-FR" baseline="0" err="1"/>
              <a:t>is</a:t>
            </a:r>
            <a:r>
              <a:rPr lang="fr-FR" baseline="0"/>
              <a:t> </a:t>
            </a:r>
            <a:r>
              <a:rPr lang="fr-FR" baseline="0" err="1"/>
              <a:t>balancing</a:t>
            </a:r>
            <a:r>
              <a:rPr lang="fr-FR" baseline="0"/>
              <a:t> </a:t>
            </a:r>
            <a:r>
              <a:rPr lang="fr-FR" baseline="0" err="1"/>
              <a:t>traffic</a:t>
            </a:r>
            <a:r>
              <a:rPr lang="fr-FR" baseline="0"/>
              <a:t> over </a:t>
            </a:r>
            <a:r>
              <a:rPr lang="fr-FR" baseline="0" err="1"/>
              <a:t>two</a:t>
            </a:r>
            <a:r>
              <a:rPr lang="fr-FR" baseline="0"/>
              <a:t> </a:t>
            </a:r>
            <a:r>
              <a:rPr lang="fr-FR" baseline="0" err="1"/>
              <a:t>paths</a:t>
            </a:r>
            <a:r>
              <a:rPr lang="fr-FR" baseline="0"/>
              <a:t>, </a:t>
            </a:r>
            <a:r>
              <a:rPr lang="fr-FR" baseline="0" err="1"/>
              <a:t>through</a:t>
            </a:r>
            <a:r>
              <a:rPr lang="fr-FR" baseline="0"/>
              <a:t> B and  </a:t>
            </a:r>
            <a:r>
              <a:rPr lang="fr-FR" baseline="0" err="1"/>
              <a:t>through</a:t>
            </a:r>
            <a:r>
              <a:rPr lang="fr-FR" baseline="0"/>
              <a:t> E</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E </a:t>
            </a:r>
            <a:r>
              <a:rPr lang="fr-FR" baseline="0" err="1"/>
              <a:t>is</a:t>
            </a:r>
            <a:r>
              <a:rPr lang="fr-FR" baseline="0"/>
              <a:t> on a per destination </a:t>
            </a:r>
            <a:r>
              <a:rPr lang="fr-FR" baseline="0" err="1"/>
              <a:t>load</a:t>
            </a:r>
            <a:r>
              <a:rPr lang="fr-FR" baseline="0"/>
              <a:t> </a:t>
            </a:r>
            <a:r>
              <a:rPr lang="fr-FR" baseline="0" err="1"/>
              <a:t>balancing</a:t>
            </a:r>
            <a:r>
              <a:rPr lang="fr-FR" baseline="0"/>
              <a:t> router </a:t>
            </a:r>
            <a:r>
              <a:rPr lang="fr-FR" baseline="0" err="1"/>
              <a:t>that</a:t>
            </a:r>
            <a:r>
              <a:rPr lang="fr-FR" baseline="0"/>
              <a:t> </a:t>
            </a:r>
            <a:r>
              <a:rPr lang="fr-FR" baseline="0" err="1"/>
              <a:t>is</a:t>
            </a:r>
            <a:r>
              <a:rPr lang="fr-FR" baseline="0"/>
              <a:t> </a:t>
            </a:r>
            <a:r>
              <a:rPr lang="fr-FR" baseline="0" err="1"/>
              <a:t>balancing</a:t>
            </a:r>
            <a:r>
              <a:rPr lang="fr-FR" baseline="0"/>
              <a:t> </a:t>
            </a:r>
            <a:r>
              <a:rPr lang="fr-FR" baseline="0" err="1"/>
              <a:t>traffic</a:t>
            </a:r>
            <a:r>
              <a:rPr lang="fr-FR" baseline="0"/>
              <a:t> over </a:t>
            </a:r>
            <a:r>
              <a:rPr lang="fr-FR" baseline="0" err="1"/>
              <a:t>two</a:t>
            </a:r>
            <a:r>
              <a:rPr lang="fr-FR" baseline="0"/>
              <a:t> </a:t>
            </a:r>
            <a:r>
              <a:rPr lang="fr-FR" baseline="0" err="1"/>
              <a:t>paths</a:t>
            </a:r>
            <a:r>
              <a:rPr lang="fr-FR" baseline="0"/>
              <a:t>, </a:t>
            </a:r>
            <a:r>
              <a:rPr lang="fr-FR" baseline="0" err="1"/>
              <a:t>through</a:t>
            </a:r>
            <a:r>
              <a:rPr lang="fr-FR" baseline="0"/>
              <a:t> F and </a:t>
            </a:r>
            <a:r>
              <a:rPr lang="fr-FR" baseline="0" err="1"/>
              <a:t>through</a:t>
            </a:r>
            <a:r>
              <a:rPr lang="fr-FR" baseline="0"/>
              <a:t> G.</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1090724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228600" lvl="0" indent="-228600" algn="l" rtl="0">
              <a:spcBef>
                <a:spcPts val="0"/>
              </a:spcBef>
              <a:spcAft>
                <a:spcPts val="0"/>
              </a:spcAft>
            </a:pPr>
            <a:endParaRPr lang="fr-FR" baseline="0"/>
          </a:p>
          <a:p>
            <a:pPr marL="228600" lvl="0" indent="-228600" algn="l" rtl="0">
              <a:spcBef>
                <a:spcPts val="0"/>
              </a:spcBef>
              <a:spcAft>
                <a:spcPts val="0"/>
              </a:spcAft>
            </a:pPr>
            <a:r>
              <a:rPr lang="fr-FR" baseline="0"/>
              <a:t>The single </a:t>
            </a:r>
            <a:r>
              <a:rPr lang="fr-FR" baseline="0" err="1"/>
              <a:t>path</a:t>
            </a:r>
            <a:r>
              <a:rPr lang="fr-FR" baseline="0"/>
              <a:t> </a:t>
            </a:r>
            <a:r>
              <a:rPr lang="fr-FR" baseline="0" err="1"/>
              <a:t>probing</a:t>
            </a:r>
            <a:r>
              <a:rPr lang="fr-FR" baseline="0"/>
              <a:t> technique </a:t>
            </a:r>
            <a:r>
              <a:rPr lang="fr-FR" baseline="0" err="1"/>
              <a:t>discovers</a:t>
            </a:r>
            <a:r>
              <a:rPr lang="fr-FR" baseline="0"/>
              <a:t> </a:t>
            </a:r>
            <a:r>
              <a:rPr lang="fr-FR" baseline="0" err="1"/>
              <a:t>diamonds</a:t>
            </a:r>
            <a:r>
              <a:rPr lang="fr-FR" baseline="0"/>
              <a:t> </a:t>
            </a:r>
            <a:r>
              <a:rPr lang="fr-FR" baseline="0" err="1"/>
              <a:t>inadvertently</a:t>
            </a:r>
            <a:r>
              <a:rPr lang="fr-FR" baseline="0"/>
              <a:t>.</a:t>
            </a:r>
          </a:p>
          <a:p>
            <a:pPr marL="228600" lvl="0" indent="-228600" algn="l" rtl="0">
              <a:spcBef>
                <a:spcPts val="0"/>
              </a:spcBef>
              <a:spcAft>
                <a:spcPts val="0"/>
              </a:spcAft>
            </a:pPr>
            <a:r>
              <a:rPr lang="fr-FR" baseline="0"/>
              <a:t>Let me </a:t>
            </a:r>
            <a:r>
              <a:rPr lang="fr-FR" baseline="0" err="1"/>
              <a:t>explain</a:t>
            </a:r>
            <a:r>
              <a:rPr lang="fr-FR" baseline="0"/>
              <a:t>.</a:t>
            </a:r>
          </a:p>
          <a:p>
            <a:pPr marL="228600" lvl="0" indent="-228600" algn="l" rtl="0">
              <a:spcBef>
                <a:spcPts val="0"/>
              </a:spcBef>
              <a:spcAft>
                <a:spcPts val="0"/>
              </a:spcAft>
            </a:pPr>
            <a:r>
              <a:rPr lang="fr-FR" baseline="0"/>
              <a:t>You </a:t>
            </a:r>
            <a:r>
              <a:rPr lang="fr-FR" baseline="0" err="1"/>
              <a:t>fix</a:t>
            </a:r>
            <a:r>
              <a:rPr lang="fr-FR" baseline="0"/>
              <a:t> a destination in the /24 destination </a:t>
            </a:r>
            <a:r>
              <a:rPr lang="fr-FR" baseline="0" err="1"/>
              <a:t>prefix</a:t>
            </a:r>
            <a:r>
              <a:rPr lang="fr-FR" baseline="0"/>
              <a:t> and </a:t>
            </a:r>
            <a:r>
              <a:rPr lang="fr-FR" baseline="0" err="1"/>
              <a:t>sends</a:t>
            </a:r>
            <a:r>
              <a:rPr lang="fr-FR" baseline="0"/>
              <a:t> 1 probe per TTL. You </a:t>
            </a:r>
            <a:r>
              <a:rPr lang="fr-FR" baseline="0" err="1"/>
              <a:t>will</a:t>
            </a:r>
            <a:r>
              <a:rPr lang="fr-FR" baseline="0"/>
              <a:t> </a:t>
            </a:r>
            <a:r>
              <a:rPr lang="fr-FR" baseline="0" err="1"/>
              <a:t>basically</a:t>
            </a:r>
            <a:r>
              <a:rPr lang="fr-FR" baseline="0"/>
              <a:t> </a:t>
            </a:r>
            <a:r>
              <a:rPr lang="fr-FR" baseline="0" err="1"/>
              <a:t>discover</a:t>
            </a:r>
            <a:r>
              <a:rPr lang="fr-FR" baseline="0"/>
              <a:t> one </a:t>
            </a:r>
            <a:r>
              <a:rPr lang="fr-FR" baseline="0" err="1"/>
              <a:t>path</a:t>
            </a:r>
            <a:r>
              <a:rPr lang="fr-FR" baseline="0"/>
              <a:t> </a:t>
            </a:r>
            <a:r>
              <a:rPr lang="fr-FR" baseline="0" err="1"/>
              <a:t>from</a:t>
            </a:r>
            <a:r>
              <a:rPr lang="fr-FR" baseline="0"/>
              <a:t> VP to the destination </a:t>
            </a:r>
            <a:r>
              <a:rPr lang="fr-FR" baseline="0" err="1"/>
              <a:t>prefix</a:t>
            </a:r>
            <a:r>
              <a:rPr lang="fr-FR" baseline="0"/>
              <a:t>.</a:t>
            </a:r>
          </a:p>
          <a:p>
            <a:pPr marL="228600" lvl="0" indent="-228600" algn="l" rtl="0">
              <a:spcBef>
                <a:spcPts val="0"/>
              </a:spcBef>
              <a:spcAft>
                <a:spcPts val="0"/>
              </a:spcAft>
            </a:pPr>
            <a:r>
              <a:rPr lang="fr-FR" baseline="0" err="1"/>
              <a:t>Because</a:t>
            </a:r>
            <a:r>
              <a:rPr lang="fr-FR" baseline="0"/>
              <a:t> A </a:t>
            </a:r>
            <a:r>
              <a:rPr lang="fr-FR" baseline="0" err="1"/>
              <a:t>is</a:t>
            </a:r>
            <a:r>
              <a:rPr lang="fr-FR" baseline="0"/>
              <a:t> a per destination </a:t>
            </a:r>
            <a:r>
              <a:rPr lang="fr-FR" baseline="0" err="1"/>
              <a:t>load</a:t>
            </a:r>
            <a:r>
              <a:rPr lang="fr-FR" baseline="0"/>
              <a:t> balancer, </a:t>
            </a:r>
            <a:r>
              <a:rPr lang="fr-FR" baseline="0" err="1"/>
              <a:t>you’re</a:t>
            </a:r>
            <a:r>
              <a:rPr lang="fr-FR" baseline="0"/>
              <a:t> </a:t>
            </a:r>
            <a:r>
              <a:rPr lang="fr-FR" baseline="0" err="1"/>
              <a:t>guaranteed</a:t>
            </a:r>
            <a:r>
              <a:rPr lang="fr-FR" baseline="0"/>
              <a:t> </a:t>
            </a:r>
            <a:r>
              <a:rPr lang="fr-FR" baseline="0" err="1"/>
              <a:t>that</a:t>
            </a:r>
            <a:r>
              <a:rPr lang="fr-FR" baseline="0"/>
              <a:t> if </a:t>
            </a:r>
            <a:r>
              <a:rPr lang="fr-FR" baseline="0" err="1"/>
              <a:t>you</a:t>
            </a:r>
            <a:r>
              <a:rPr lang="fr-FR" baseline="0"/>
              <a:t> </a:t>
            </a:r>
            <a:r>
              <a:rPr lang="fr-FR" baseline="0" err="1"/>
              <a:t>send</a:t>
            </a:r>
            <a:r>
              <a:rPr lang="fr-FR" baseline="0"/>
              <a:t> probes </a:t>
            </a:r>
            <a:r>
              <a:rPr lang="fr-FR" baseline="0" err="1"/>
              <a:t>with</a:t>
            </a:r>
            <a:r>
              <a:rPr lang="fr-FR" baseline="0"/>
              <a:t> the </a:t>
            </a:r>
            <a:r>
              <a:rPr lang="fr-FR" baseline="0" err="1"/>
              <a:t>same</a:t>
            </a:r>
            <a:r>
              <a:rPr lang="fr-FR" baseline="0"/>
              <a:t> destination, </a:t>
            </a:r>
            <a:r>
              <a:rPr lang="fr-FR" baseline="0" err="1"/>
              <a:t>they</a:t>
            </a:r>
            <a:r>
              <a:rPr lang="fr-FR" baseline="0"/>
              <a:t> </a:t>
            </a:r>
            <a:r>
              <a:rPr lang="fr-FR" baseline="0" err="1"/>
              <a:t>will</a:t>
            </a:r>
            <a:r>
              <a:rPr lang="fr-FR" baseline="0"/>
              <a:t> </a:t>
            </a:r>
            <a:r>
              <a:rPr lang="fr-FR" baseline="0" err="1"/>
              <a:t>follow</a:t>
            </a:r>
            <a:r>
              <a:rPr lang="fr-FR" baseline="0"/>
              <a:t> the </a:t>
            </a:r>
            <a:r>
              <a:rPr lang="fr-FR" baseline="0" err="1"/>
              <a:t>same</a:t>
            </a:r>
            <a:r>
              <a:rPr lang="fr-FR" baseline="0"/>
              <a:t> </a:t>
            </a:r>
            <a:r>
              <a:rPr lang="fr-FR" baseline="0" err="1"/>
              <a:t>path</a:t>
            </a:r>
            <a:r>
              <a:rPr lang="fr-FR" baseline="0"/>
              <a:t>.</a:t>
            </a:r>
          </a:p>
          <a:p>
            <a:pPr marL="228600" lvl="0" indent="-228600" algn="l" rtl="0">
              <a:spcBef>
                <a:spcPts val="0"/>
              </a:spcBef>
              <a:spcAft>
                <a:spcPts val="0"/>
              </a:spcAft>
            </a:pPr>
            <a:r>
              <a:rPr lang="fr-FR" baseline="0"/>
              <a:t>And </a:t>
            </a:r>
            <a:r>
              <a:rPr lang="fr-FR" baseline="0" err="1"/>
              <a:t>when</a:t>
            </a:r>
            <a:r>
              <a:rPr lang="fr-FR" baseline="0"/>
              <a:t> </a:t>
            </a:r>
            <a:r>
              <a:rPr lang="fr-FR" baseline="0" err="1"/>
              <a:t>you</a:t>
            </a:r>
            <a:r>
              <a:rPr lang="fr-FR" baseline="0"/>
              <a:t> </a:t>
            </a:r>
            <a:r>
              <a:rPr lang="fr-FR" baseline="0" err="1"/>
              <a:t>send</a:t>
            </a:r>
            <a:r>
              <a:rPr lang="fr-FR" baseline="0"/>
              <a:t> a probe </a:t>
            </a:r>
            <a:r>
              <a:rPr lang="fr-FR" baseline="0" err="1"/>
              <a:t>with</a:t>
            </a:r>
            <a:r>
              <a:rPr lang="fr-FR" baseline="0"/>
              <a:t> a destination </a:t>
            </a:r>
            <a:r>
              <a:rPr lang="fr-FR" baseline="0" err="1"/>
              <a:t>that</a:t>
            </a:r>
            <a:r>
              <a:rPr lang="fr-FR" baseline="0"/>
              <a:t> </a:t>
            </a:r>
            <a:r>
              <a:rPr lang="fr-FR" baseline="0" err="1"/>
              <a:t>you</a:t>
            </a:r>
            <a:r>
              <a:rPr lang="fr-FR" baseline="0"/>
              <a:t> have </a:t>
            </a:r>
            <a:r>
              <a:rPr lang="fr-FR" baseline="0" err="1"/>
              <a:t>never</a:t>
            </a:r>
            <a:r>
              <a:rPr lang="fr-FR" baseline="0"/>
              <a:t> </a:t>
            </a:r>
            <a:r>
              <a:rPr lang="fr-FR" baseline="0" err="1"/>
              <a:t>used</a:t>
            </a:r>
            <a:r>
              <a:rPr lang="fr-FR" baseline="0"/>
              <a:t> </a:t>
            </a:r>
            <a:r>
              <a:rPr lang="fr-FR" baseline="0" err="1"/>
              <a:t>before</a:t>
            </a:r>
            <a:r>
              <a:rPr lang="fr-FR" baseline="0"/>
              <a:t>, </a:t>
            </a:r>
            <a:r>
              <a:rPr lang="fr-FR" baseline="0" err="1"/>
              <a:t>you</a:t>
            </a:r>
            <a:r>
              <a:rPr lang="fr-FR" baseline="0"/>
              <a:t> have no </a:t>
            </a:r>
            <a:r>
              <a:rPr lang="fr-FR" baseline="0" err="1"/>
              <a:t>idea</a:t>
            </a:r>
            <a:r>
              <a:rPr lang="fr-FR" baseline="0"/>
              <a:t> of </a:t>
            </a:r>
            <a:r>
              <a:rPr lang="fr-FR" baseline="0" err="1"/>
              <a:t>which</a:t>
            </a:r>
            <a:r>
              <a:rPr lang="fr-FR" baseline="0"/>
              <a:t> </a:t>
            </a:r>
            <a:r>
              <a:rPr lang="fr-FR" baseline="0" err="1"/>
              <a:t>path</a:t>
            </a:r>
            <a:r>
              <a:rPr lang="fr-FR" baseline="0"/>
              <a:t> </a:t>
            </a:r>
            <a:r>
              <a:rPr lang="fr-FR" baseline="0" err="1"/>
              <a:t>it</a:t>
            </a:r>
            <a:r>
              <a:rPr lang="fr-FR" baseline="0"/>
              <a:t> </a:t>
            </a:r>
            <a:r>
              <a:rPr lang="fr-FR" baseline="0" err="1"/>
              <a:t>will</a:t>
            </a:r>
            <a:r>
              <a:rPr lang="fr-FR" baseline="0"/>
              <a:t> </a:t>
            </a:r>
            <a:r>
              <a:rPr lang="fr-FR" baseline="0" err="1"/>
              <a:t>take</a:t>
            </a:r>
            <a:r>
              <a:rPr lang="fr-FR" baseline="0"/>
              <a: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Then</a:t>
            </a:r>
            <a:r>
              <a:rPr lang="fr-FR" baseline="0"/>
              <a:t>, if </a:t>
            </a:r>
            <a:r>
              <a:rPr lang="fr-FR" baseline="0" err="1"/>
              <a:t>you</a:t>
            </a:r>
            <a:r>
              <a:rPr lang="fr-FR" baseline="0"/>
              <a:t> probe to </a:t>
            </a:r>
            <a:r>
              <a:rPr lang="fr-FR" baseline="0" err="1"/>
              <a:t>another</a:t>
            </a:r>
            <a:r>
              <a:rPr lang="fr-FR" baseline="0"/>
              <a:t> destination in the /24, </a:t>
            </a:r>
            <a:r>
              <a:rPr lang="fr-FR" baseline="0" err="1"/>
              <a:t>because</a:t>
            </a:r>
            <a:r>
              <a:rPr lang="fr-FR" baseline="0"/>
              <a:t> A </a:t>
            </a:r>
            <a:r>
              <a:rPr lang="fr-FR" baseline="0" err="1"/>
              <a:t>is</a:t>
            </a:r>
            <a:r>
              <a:rPr lang="fr-FR" baseline="0"/>
              <a:t> a per destination </a:t>
            </a:r>
            <a:r>
              <a:rPr lang="fr-FR" baseline="0" err="1"/>
              <a:t>load</a:t>
            </a:r>
            <a:r>
              <a:rPr lang="fr-FR" baseline="0"/>
              <a:t> balancer, </a:t>
            </a:r>
            <a:r>
              <a:rPr lang="fr-FR" baseline="0" err="1"/>
              <a:t>eventually</a:t>
            </a:r>
            <a:r>
              <a:rPr lang="fr-FR" baseline="0"/>
              <a:t> </a:t>
            </a:r>
            <a:r>
              <a:rPr lang="fr-FR" baseline="0" err="1"/>
              <a:t>you</a:t>
            </a:r>
            <a:r>
              <a:rPr lang="fr-FR" baseline="0"/>
              <a:t> </a:t>
            </a:r>
            <a:r>
              <a:rPr lang="fr-FR" baseline="0" err="1"/>
              <a:t>will</a:t>
            </a:r>
            <a:r>
              <a:rPr lang="fr-FR" baseline="0"/>
              <a:t> </a:t>
            </a:r>
            <a:r>
              <a:rPr lang="fr-FR" baseline="0" err="1"/>
              <a:t>discover</a:t>
            </a:r>
            <a:r>
              <a:rPr lang="fr-FR" baseline="0"/>
              <a:t> </a:t>
            </a:r>
            <a:r>
              <a:rPr lang="fr-FR" baseline="0" err="1"/>
              <a:t>another</a:t>
            </a:r>
            <a:r>
              <a:rPr lang="fr-FR" baseline="0"/>
              <a:t> </a:t>
            </a:r>
            <a:r>
              <a:rPr lang="fr-FR" baseline="0" err="1"/>
              <a:t>path</a:t>
            </a:r>
            <a:r>
              <a:rPr lang="fr-FR" baseline="0"/>
              <a: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But </a:t>
            </a:r>
            <a:r>
              <a:rPr lang="fr-FR" baseline="0" err="1"/>
              <a:t>you</a:t>
            </a:r>
            <a:r>
              <a:rPr lang="fr-FR" baseline="0"/>
              <a:t> have no </a:t>
            </a:r>
            <a:r>
              <a:rPr lang="fr-FR" baseline="0" err="1"/>
              <a:t>statistical</a:t>
            </a:r>
            <a:r>
              <a:rPr lang="fr-FR" baseline="0"/>
              <a:t> </a:t>
            </a:r>
            <a:r>
              <a:rPr lang="fr-FR" baseline="0" err="1"/>
              <a:t>guarantees</a:t>
            </a:r>
            <a:r>
              <a:rPr lang="fr-FR" baseline="0"/>
              <a:t> </a:t>
            </a:r>
            <a:r>
              <a:rPr lang="fr-FR" baseline="0" err="1"/>
              <a:t>that</a:t>
            </a:r>
            <a:r>
              <a:rPr lang="fr-FR" baseline="0"/>
              <a:t> </a:t>
            </a:r>
            <a:r>
              <a:rPr lang="fr-FR" baseline="0" err="1"/>
              <a:t>you</a:t>
            </a:r>
            <a:r>
              <a:rPr lang="fr-FR" baseline="0"/>
              <a:t> have </a:t>
            </a:r>
            <a:r>
              <a:rPr lang="fr-FR" baseline="0" err="1"/>
              <a:t>discovered</a:t>
            </a:r>
            <a:r>
              <a:rPr lang="fr-FR" baseline="0"/>
              <a:t> all of </a:t>
            </a:r>
            <a:r>
              <a:rPr lang="fr-FR" baseline="0" err="1"/>
              <a:t>them</a:t>
            </a:r>
            <a:r>
              <a:rPr lang="fr-FR" baseline="0"/>
              <a: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In </a:t>
            </a:r>
            <a:r>
              <a:rPr lang="fr-FR" baseline="0" err="1"/>
              <a:t>order</a:t>
            </a:r>
            <a:r>
              <a:rPr lang="fr-FR" baseline="0"/>
              <a:t> to </a:t>
            </a:r>
            <a:r>
              <a:rPr lang="fr-FR" baseline="0" err="1"/>
              <a:t>obtain</a:t>
            </a:r>
            <a:r>
              <a:rPr lang="fr-FR" baseline="0"/>
              <a:t> </a:t>
            </a:r>
            <a:r>
              <a:rPr lang="fr-FR" baseline="0" err="1"/>
              <a:t>statistical</a:t>
            </a:r>
            <a:r>
              <a:rPr lang="fr-FR" baseline="0"/>
              <a:t> </a:t>
            </a:r>
            <a:r>
              <a:rPr lang="fr-FR" baseline="0" err="1"/>
              <a:t>guarantees</a:t>
            </a:r>
            <a:r>
              <a:rPr lang="fr-FR" baseline="0"/>
              <a:t>, </a:t>
            </a:r>
            <a:r>
              <a:rPr lang="fr-FR" baseline="0" err="1"/>
              <a:t>you</a:t>
            </a:r>
            <a:r>
              <a:rPr lang="fr-FR" baseline="0"/>
              <a:t> have to use the </a:t>
            </a:r>
            <a:r>
              <a:rPr lang="fr-FR" baseline="0" err="1"/>
              <a:t>multipath</a:t>
            </a:r>
            <a:r>
              <a:rPr lang="fr-FR" baseline="0"/>
              <a:t> </a:t>
            </a:r>
            <a:r>
              <a:rPr lang="fr-FR" baseline="0" err="1"/>
              <a:t>probing</a:t>
            </a:r>
            <a:r>
              <a:rPr lang="fr-FR" baseline="0"/>
              <a:t> technique.</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130779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d351f91a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d351f91a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What</a:t>
            </a:r>
            <a:r>
              <a:rPr lang="fr-FR" dirty="0"/>
              <a:t> </a:t>
            </a:r>
            <a:r>
              <a:rPr lang="fr-FR" dirty="0" err="1"/>
              <a:t>is</a:t>
            </a:r>
            <a:r>
              <a:rPr lang="fr-FR" dirty="0"/>
              <a:t> </a:t>
            </a:r>
            <a:r>
              <a:rPr lang="fr-FR" dirty="0" err="1"/>
              <a:t>mapping</a:t>
            </a:r>
            <a:r>
              <a:rPr lang="fr-FR" dirty="0"/>
              <a:t> the Internet? </a:t>
            </a:r>
            <a:r>
              <a:rPr lang="fr-FR" dirty="0" err="1"/>
              <a:t>Mapping</a:t>
            </a:r>
            <a:r>
              <a:rPr lang="fr-FR" dirty="0"/>
              <a:t> the Internet </a:t>
            </a:r>
            <a:r>
              <a:rPr lang="fr-FR" dirty="0" err="1"/>
              <a:t>consists</a:t>
            </a:r>
            <a:r>
              <a:rPr lang="fr-FR" dirty="0"/>
              <a:t> in </a:t>
            </a:r>
            <a:r>
              <a:rPr lang="fr-FR" dirty="0" err="1"/>
              <a:t>revealing</a:t>
            </a:r>
            <a:r>
              <a:rPr lang="fr-FR" dirty="0"/>
              <a:t> the </a:t>
            </a:r>
            <a:r>
              <a:rPr lang="fr-FR" dirty="0" err="1"/>
              <a:t>nodes</a:t>
            </a:r>
            <a:r>
              <a:rPr lang="fr-FR" dirty="0"/>
              <a:t> and the links of the internet infrastructure. </a:t>
            </a:r>
            <a:r>
              <a:rPr lang="fr-FR" dirty="0" err="1"/>
              <a:t>Why</a:t>
            </a:r>
            <a:r>
              <a:rPr lang="fr-FR" dirty="0"/>
              <a:t> </a:t>
            </a:r>
            <a:r>
              <a:rPr lang="fr-FR" dirty="0" err="1"/>
              <a:t>is</a:t>
            </a:r>
            <a:r>
              <a:rPr lang="fr-FR" dirty="0"/>
              <a:t> hard to </a:t>
            </a:r>
            <a:r>
              <a:rPr lang="fr-FR" dirty="0" err="1"/>
              <a:t>map</a:t>
            </a:r>
            <a:r>
              <a:rPr lang="fr-FR" dirty="0"/>
              <a:t> the Internet? </a:t>
            </a:r>
            <a:r>
              <a:rPr lang="fr-FR" dirty="0" err="1"/>
              <a:t>Today</a:t>
            </a:r>
            <a:r>
              <a:rPr lang="fr-FR" dirty="0"/>
              <a:t>, </a:t>
            </a:r>
            <a:r>
              <a:rPr lang="fr-FR" dirty="0" err="1"/>
              <a:t>nobody</a:t>
            </a:r>
            <a:r>
              <a:rPr lang="fr-FR" dirty="0"/>
              <a:t> </a:t>
            </a:r>
            <a:r>
              <a:rPr lang="fr-FR" dirty="0" err="1"/>
              <a:t>can</a:t>
            </a:r>
            <a:r>
              <a:rPr lang="fr-FR" dirty="0"/>
              <a:t> </a:t>
            </a:r>
            <a:r>
              <a:rPr lang="fr-FR" dirty="0" err="1"/>
              <a:t>give</a:t>
            </a:r>
            <a:r>
              <a:rPr lang="fr-FR" dirty="0"/>
              <a:t> </a:t>
            </a:r>
            <a:r>
              <a:rPr lang="fr-FR" dirty="0" err="1"/>
              <a:t>you</a:t>
            </a:r>
            <a:r>
              <a:rPr lang="fr-FR" dirty="0"/>
              <a:t> a </a:t>
            </a:r>
            <a:r>
              <a:rPr lang="fr-FR" dirty="0" err="1"/>
              <a:t>map</a:t>
            </a:r>
            <a:r>
              <a:rPr lang="fr-FR" dirty="0"/>
              <a:t> of the Internet. The Internet </a:t>
            </a:r>
            <a:r>
              <a:rPr lang="fr-FR" dirty="0" err="1"/>
              <a:t>is</a:t>
            </a:r>
            <a:r>
              <a:rPr lang="fr-FR" dirty="0"/>
              <a:t> </a:t>
            </a:r>
            <a:r>
              <a:rPr lang="fr-FR" dirty="0" err="1"/>
              <a:t>composed</a:t>
            </a:r>
            <a:r>
              <a:rPr lang="fr-FR" dirty="0"/>
              <a:t> of </a:t>
            </a:r>
            <a:r>
              <a:rPr lang="fr-FR" dirty="0" err="1"/>
              <a:t>tens</a:t>
            </a:r>
            <a:r>
              <a:rPr lang="fr-FR" dirty="0"/>
              <a:t> of </a:t>
            </a:r>
            <a:r>
              <a:rPr lang="fr-FR" dirty="0" err="1"/>
              <a:t>thousands</a:t>
            </a:r>
            <a:r>
              <a:rPr lang="fr-FR" dirty="0"/>
              <a:t> of </a:t>
            </a:r>
            <a:r>
              <a:rPr lang="fr-FR" dirty="0" err="1"/>
              <a:t>autonomous</a:t>
            </a:r>
            <a:r>
              <a:rPr lang="fr-FR" dirty="0"/>
              <a:t> </a:t>
            </a:r>
            <a:r>
              <a:rPr lang="fr-FR" dirty="0" err="1"/>
              <a:t>systems</a:t>
            </a:r>
            <a:r>
              <a:rPr lang="fr-FR" dirty="0"/>
              <a:t>, or Ases.</a:t>
            </a:r>
            <a:endParaRPr lang="fr-FR" baseline="0" dirty="0"/>
          </a:p>
          <a:p>
            <a:pPr marL="0" lvl="0" indent="0" algn="l" rtl="0">
              <a:spcBef>
                <a:spcPts val="0"/>
              </a:spcBef>
              <a:spcAft>
                <a:spcPts val="0"/>
              </a:spcAft>
              <a:buNone/>
            </a:pPr>
            <a:endParaRPr lang="fr-FR" baseline="0" dirty="0"/>
          </a:p>
        </p:txBody>
      </p:sp>
    </p:spTree>
    <p:extLst>
      <p:ext uri="{BB962C8B-B14F-4D97-AF65-F5344CB8AC3E}">
        <p14:creationId xmlns:p14="http://schemas.microsoft.com/office/powerpoint/2010/main" val="695010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228600" lvl="0" indent="-228600" algn="l" rtl="0">
              <a:spcBef>
                <a:spcPts val="0"/>
              </a:spcBef>
              <a:spcAft>
                <a:spcPts val="0"/>
              </a:spcAft>
              <a:buFont typeface="+mj-lt"/>
              <a:buAutoNum type="arabicPeriod"/>
            </a:pPr>
            <a:r>
              <a:rPr lang="fr-FR" baseline="0" err="1"/>
              <a:t>It's</a:t>
            </a:r>
            <a:r>
              <a:rPr lang="fr-FR" baseline="0"/>
              <a:t> a hop by hop technique </a:t>
            </a:r>
            <a:r>
              <a:rPr lang="fr-FR" baseline="0" err="1"/>
              <a:t>that</a:t>
            </a:r>
            <a:r>
              <a:rPr lang="fr-FR" baseline="0"/>
              <a:t> </a:t>
            </a:r>
            <a:r>
              <a:rPr lang="fr-FR" baseline="0" err="1"/>
              <a:t>progressively</a:t>
            </a:r>
            <a:r>
              <a:rPr lang="fr-FR" baseline="0"/>
              <a:t> </a:t>
            </a:r>
            <a:r>
              <a:rPr lang="fr-FR" baseline="0" err="1"/>
              <a:t>achieves</a:t>
            </a:r>
            <a:r>
              <a:rPr lang="fr-FR" baseline="0"/>
              <a:t> </a:t>
            </a:r>
            <a:r>
              <a:rPr lang="fr-FR" baseline="0" err="1"/>
              <a:t>statistical</a:t>
            </a:r>
            <a:r>
              <a:rPr lang="fr-FR" baseline="0"/>
              <a:t> </a:t>
            </a:r>
            <a:r>
              <a:rPr lang="fr-FR" baseline="0" err="1"/>
              <a:t>guarantees</a:t>
            </a:r>
            <a:r>
              <a:rPr lang="fr-FR" baseline="0"/>
              <a:t> for </a:t>
            </a:r>
            <a:r>
              <a:rPr lang="fr-FR" baseline="0" err="1"/>
              <a:t>every</a:t>
            </a:r>
            <a:r>
              <a:rPr lang="fr-FR" baseline="0"/>
              <a:t> </a:t>
            </a:r>
            <a:r>
              <a:rPr lang="fr-FR" baseline="0" err="1"/>
              <a:t>node</a:t>
            </a:r>
            <a:r>
              <a:rPr lang="fr-FR" baseline="0"/>
              <a:t> </a:t>
            </a:r>
            <a:r>
              <a:rPr lang="fr-FR" baseline="0" err="1"/>
              <a:t>discovered</a:t>
            </a:r>
            <a:r>
              <a:rPr lang="fr-FR" baseline="0"/>
              <a:t>. </a:t>
            </a:r>
          </a:p>
          <a:p>
            <a:pPr marL="228600" lvl="0" indent="-228600" algn="l" rtl="0">
              <a:spcBef>
                <a:spcPts val="0"/>
              </a:spcBef>
              <a:spcAft>
                <a:spcPts val="0"/>
              </a:spcAft>
              <a:buFont typeface="+mj-lt"/>
              <a:buAutoNum type="arabicPeriod"/>
            </a:pPr>
            <a:r>
              <a:rPr lang="fr-FR" baseline="0" err="1"/>
              <a:t>Let’s</a:t>
            </a:r>
            <a:r>
              <a:rPr lang="fr-FR" baseline="0"/>
              <a:t> </a:t>
            </a:r>
            <a:r>
              <a:rPr lang="fr-FR" baseline="0" err="1"/>
              <a:t>see</a:t>
            </a:r>
            <a:r>
              <a:rPr lang="fr-FR" baseline="0"/>
              <a:t> how </a:t>
            </a:r>
            <a:r>
              <a:rPr lang="fr-FR" baseline="0" err="1"/>
              <a:t>it</a:t>
            </a:r>
            <a:r>
              <a:rPr lang="fr-FR" baseline="0"/>
              <a:t> </a:t>
            </a:r>
            <a:r>
              <a:rPr lang="fr-FR" baseline="0" err="1"/>
              <a:t>proceeds</a:t>
            </a:r>
            <a:r>
              <a:rPr lang="fr-FR" baseline="0"/>
              <a:t>.</a:t>
            </a:r>
          </a:p>
          <a:p>
            <a:pPr marL="228600" lvl="0" indent="-228600" algn="l" rtl="0">
              <a:spcBef>
                <a:spcPts val="0"/>
              </a:spcBef>
              <a:spcAft>
                <a:spcPts val="0"/>
              </a:spcAft>
              <a:buFont typeface="+mj-lt"/>
              <a:buAutoNum type="arabicPeriod"/>
            </a:pPr>
            <a:r>
              <a:rPr lang="fr-FR" baseline="0" err="1"/>
              <a:t>Let’s</a:t>
            </a:r>
            <a:r>
              <a:rPr lang="fr-FR" baseline="0"/>
              <a:t> </a:t>
            </a:r>
            <a:r>
              <a:rPr lang="fr-FR" baseline="0" err="1"/>
              <a:t>say</a:t>
            </a:r>
            <a:r>
              <a:rPr lang="fr-FR" baseline="0"/>
              <a:t> </a:t>
            </a:r>
            <a:r>
              <a:rPr lang="fr-FR" baseline="0" err="1"/>
              <a:t>that</a:t>
            </a:r>
            <a:r>
              <a:rPr lang="fr-FR" baseline="0"/>
              <a:t> </a:t>
            </a:r>
            <a:r>
              <a:rPr lang="fr-FR" baseline="0" err="1"/>
              <a:t>we</a:t>
            </a:r>
            <a:r>
              <a:rPr lang="fr-FR" baseline="0"/>
              <a:t> have </a:t>
            </a:r>
            <a:r>
              <a:rPr lang="fr-FR" baseline="0" err="1"/>
              <a:t>discovered</a:t>
            </a:r>
            <a:r>
              <a:rPr lang="fr-FR" baseline="0"/>
              <a:t> A at TTL 1, and </a:t>
            </a:r>
            <a:r>
              <a:rPr lang="fr-FR" baseline="0" err="1"/>
              <a:t>now</a:t>
            </a:r>
            <a:r>
              <a:rPr lang="fr-FR" baseline="0"/>
              <a:t> </a:t>
            </a:r>
            <a:r>
              <a:rPr lang="fr-FR" baseline="0" err="1"/>
              <a:t>we</a:t>
            </a:r>
            <a:r>
              <a:rPr lang="fr-FR" baseline="0"/>
              <a:t> are </a:t>
            </a:r>
            <a:r>
              <a:rPr lang="fr-FR" baseline="0" err="1"/>
              <a:t>trying</a:t>
            </a:r>
            <a:r>
              <a:rPr lang="fr-FR" baseline="0"/>
              <a:t> to </a:t>
            </a:r>
            <a:r>
              <a:rPr lang="fr-FR" baseline="0" err="1"/>
              <a:t>discover</a:t>
            </a:r>
            <a:r>
              <a:rPr lang="fr-FR" baseline="0"/>
              <a:t> the </a:t>
            </a:r>
            <a:r>
              <a:rPr lang="fr-FR" baseline="0" err="1"/>
              <a:t>number</a:t>
            </a:r>
            <a:r>
              <a:rPr lang="fr-FR" baseline="0"/>
              <a:t> of </a:t>
            </a:r>
            <a:r>
              <a:rPr lang="fr-FR" baseline="0" err="1"/>
              <a:t>successors</a:t>
            </a:r>
            <a:r>
              <a:rPr lang="fr-FR" baseline="0"/>
              <a:t> of A.</a:t>
            </a:r>
          </a:p>
          <a:p>
            <a:pPr marL="228600" lvl="0" indent="-228600" algn="l" rtl="0">
              <a:spcBef>
                <a:spcPts val="0"/>
              </a:spcBef>
              <a:spcAft>
                <a:spcPts val="0"/>
              </a:spcAft>
              <a:buFont typeface="+mj-lt"/>
              <a:buAutoNum type="arabicPeriod"/>
            </a:pPr>
            <a:r>
              <a:rPr lang="fr-FR" baseline="0"/>
              <a:t>If I </a:t>
            </a:r>
            <a:r>
              <a:rPr lang="fr-FR" baseline="0" err="1"/>
              <a:t>send</a:t>
            </a:r>
            <a:r>
              <a:rPr lang="fr-FR" baseline="0"/>
              <a:t> one probe at TTL 2 </a:t>
            </a:r>
            <a:r>
              <a:rPr lang="fr-FR" baseline="0" err="1"/>
              <a:t>with</a:t>
            </a:r>
            <a:r>
              <a:rPr lang="fr-FR" baseline="0"/>
              <a:t> a destination in the /24 I </a:t>
            </a:r>
            <a:r>
              <a:rPr lang="fr-FR" baseline="0" err="1"/>
              <a:t>will</a:t>
            </a:r>
            <a:r>
              <a:rPr lang="fr-FR" baseline="0"/>
              <a:t> </a:t>
            </a:r>
            <a:r>
              <a:rPr lang="fr-FR" baseline="0" err="1"/>
              <a:t>discover</a:t>
            </a:r>
            <a:r>
              <a:rPr lang="fr-FR" baseline="0"/>
              <a:t> one interface, </a:t>
            </a:r>
            <a:r>
              <a:rPr lang="fr-FR" baseline="0" err="1"/>
              <a:t>let's</a:t>
            </a:r>
            <a:r>
              <a:rPr lang="fr-FR" baseline="0"/>
              <a:t> assume </a:t>
            </a:r>
            <a:r>
              <a:rPr lang="fr-FR" baseline="0" err="1"/>
              <a:t>here</a:t>
            </a:r>
            <a:r>
              <a:rPr lang="fr-FR" baseline="0"/>
              <a:t> </a:t>
            </a:r>
            <a:r>
              <a:rPr lang="fr-FR" baseline="0" err="1"/>
              <a:t>it</a:t>
            </a:r>
            <a:r>
              <a:rPr lang="fr-FR" baseline="0"/>
              <a:t> </a:t>
            </a:r>
            <a:r>
              <a:rPr lang="fr-FR" baseline="0" err="1"/>
              <a:t>is</a:t>
            </a:r>
            <a:r>
              <a:rPr lang="fr-FR" baseline="0"/>
              <a:t> B</a:t>
            </a:r>
          </a:p>
          <a:p>
            <a:pPr marL="228600" lvl="0" indent="-228600" algn="l" rtl="0">
              <a:spcBef>
                <a:spcPts val="0"/>
              </a:spcBef>
              <a:spcAft>
                <a:spcPts val="0"/>
              </a:spcAft>
              <a:buFont typeface="+mj-lt"/>
              <a:buAutoNum type="arabicPeriod"/>
            </a:pPr>
            <a:r>
              <a:rPr lang="fr-FR" baseline="0"/>
              <a:t>If I </a:t>
            </a:r>
            <a:r>
              <a:rPr lang="fr-FR" baseline="0" err="1"/>
              <a:t>send</a:t>
            </a:r>
            <a:r>
              <a:rPr lang="fr-FR" baseline="0"/>
              <a:t> a second probe to hop 2 </a:t>
            </a:r>
            <a:r>
              <a:rPr lang="fr-FR" baseline="0" err="1"/>
              <a:t>with</a:t>
            </a:r>
            <a:r>
              <a:rPr lang="fr-FR" baseline="0"/>
              <a:t> a </a:t>
            </a:r>
            <a:r>
              <a:rPr lang="fr-FR" baseline="0" err="1"/>
              <a:t>different</a:t>
            </a:r>
            <a:r>
              <a:rPr lang="fr-FR" baseline="0"/>
              <a:t> destination, </a:t>
            </a:r>
            <a:r>
              <a:rPr lang="fr-FR" baseline="0" err="1"/>
              <a:t>because</a:t>
            </a:r>
            <a:r>
              <a:rPr lang="fr-FR" baseline="0"/>
              <a:t> </a:t>
            </a:r>
            <a:r>
              <a:rPr lang="fr-FR" baseline="0" err="1"/>
              <a:t>it’s</a:t>
            </a:r>
            <a:r>
              <a:rPr lang="fr-FR" baseline="0"/>
              <a:t> the first time I use </a:t>
            </a:r>
            <a:r>
              <a:rPr lang="fr-FR" baseline="0" err="1"/>
              <a:t>this</a:t>
            </a:r>
            <a:r>
              <a:rPr lang="fr-FR" baseline="0"/>
              <a:t> destination, I do not know </a:t>
            </a:r>
            <a:r>
              <a:rPr lang="fr-FR" baseline="0" err="1"/>
              <a:t>which</a:t>
            </a:r>
            <a:r>
              <a:rPr lang="fr-FR" baseline="0"/>
              <a:t> </a:t>
            </a:r>
            <a:r>
              <a:rPr lang="fr-FR" baseline="0" err="1"/>
              <a:t>path</a:t>
            </a:r>
            <a:r>
              <a:rPr lang="fr-FR" baseline="0"/>
              <a:t> </a:t>
            </a:r>
            <a:r>
              <a:rPr lang="fr-FR" baseline="0" err="1"/>
              <a:t>it</a:t>
            </a:r>
            <a:r>
              <a:rPr lang="fr-FR" baseline="0"/>
              <a:t> </a:t>
            </a:r>
            <a:r>
              <a:rPr lang="fr-FR" baseline="0" err="1"/>
              <a:t>will</a:t>
            </a:r>
            <a:r>
              <a:rPr lang="fr-FR" baseline="0"/>
              <a:t> </a:t>
            </a:r>
            <a:r>
              <a:rPr lang="fr-FR" baseline="0" err="1"/>
              <a:t>take</a:t>
            </a:r>
            <a:r>
              <a:rPr lang="fr-FR" baseline="0"/>
              <a:t>, </a:t>
            </a:r>
            <a:r>
              <a:rPr lang="fr-FR" baseline="0" err="1"/>
              <a:t>so</a:t>
            </a:r>
            <a:r>
              <a:rPr lang="fr-FR" baseline="0"/>
              <a:t> </a:t>
            </a:r>
            <a:r>
              <a:rPr lang="fr-FR" baseline="0" err="1"/>
              <a:t>may</a:t>
            </a:r>
            <a:r>
              <a:rPr lang="fr-FR" baseline="0"/>
              <a:t> </a:t>
            </a:r>
            <a:r>
              <a:rPr lang="fr-FR" baseline="0" err="1"/>
              <a:t>be</a:t>
            </a:r>
            <a:r>
              <a:rPr lang="fr-FR" baseline="0"/>
              <a:t> I </a:t>
            </a:r>
            <a:r>
              <a:rPr lang="fr-FR" baseline="0" err="1"/>
              <a:t>will</a:t>
            </a:r>
            <a:r>
              <a:rPr lang="fr-FR" baseline="0"/>
              <a:t> </a:t>
            </a:r>
            <a:r>
              <a:rPr lang="fr-FR" baseline="0" err="1"/>
              <a:t>re-discover</a:t>
            </a:r>
            <a:r>
              <a:rPr lang="fr-FR" baseline="0"/>
              <a:t> B.</a:t>
            </a:r>
          </a:p>
          <a:p>
            <a:pPr marL="228600" lvl="0" indent="-228600" algn="l" rtl="0">
              <a:spcBef>
                <a:spcPts val="0"/>
              </a:spcBef>
              <a:spcAft>
                <a:spcPts val="0"/>
              </a:spcAft>
              <a:buFont typeface="+mj-lt"/>
              <a:buAutoNum type="arabicPeriod"/>
            </a:pPr>
            <a:r>
              <a:rPr lang="fr-FR" baseline="0" err="1"/>
              <a:t>Eventually</a:t>
            </a:r>
            <a:r>
              <a:rPr lang="fr-FR" baseline="0"/>
              <a:t>, </a:t>
            </a:r>
            <a:r>
              <a:rPr lang="fr-FR" baseline="0" err="1"/>
              <a:t>with</a:t>
            </a:r>
            <a:r>
              <a:rPr lang="fr-FR" baseline="0"/>
              <a:t> a </a:t>
            </a:r>
            <a:r>
              <a:rPr lang="fr-FR" baseline="0" err="1"/>
              <a:t>third</a:t>
            </a:r>
            <a:r>
              <a:rPr lang="fr-FR" baseline="0"/>
              <a:t> destination I </a:t>
            </a:r>
            <a:r>
              <a:rPr lang="fr-FR" baseline="0" err="1"/>
              <a:t>will</a:t>
            </a:r>
            <a:r>
              <a:rPr lang="fr-FR" baseline="0"/>
              <a:t> </a:t>
            </a:r>
            <a:r>
              <a:rPr lang="fr-FR" baseline="0" err="1"/>
              <a:t>discover</a:t>
            </a:r>
            <a:r>
              <a:rPr lang="fr-FR" baseline="0"/>
              <a:t> E.</a:t>
            </a:r>
          </a:p>
          <a:p>
            <a:pPr marL="228600" lvl="0" indent="-228600" algn="l" rtl="0">
              <a:spcBef>
                <a:spcPts val="0"/>
              </a:spcBef>
              <a:spcAft>
                <a:spcPts val="0"/>
              </a:spcAft>
              <a:buFont typeface="+mj-lt"/>
              <a:buAutoNum type="arabicPeriod"/>
            </a:pPr>
            <a:r>
              <a:rPr lang="fr-FR" baseline="0"/>
              <a:t>But </a:t>
            </a:r>
            <a:r>
              <a:rPr lang="fr-FR" baseline="0" err="1"/>
              <a:t>nothing</a:t>
            </a:r>
            <a:r>
              <a:rPr lang="fr-FR" baseline="0"/>
              <a:t> tells me </a:t>
            </a:r>
            <a:r>
              <a:rPr lang="fr-FR" baseline="0" err="1"/>
              <a:t>that</a:t>
            </a:r>
            <a:r>
              <a:rPr lang="fr-FR" baseline="0"/>
              <a:t> A has not a </a:t>
            </a:r>
            <a:r>
              <a:rPr lang="fr-FR" baseline="0" err="1"/>
              <a:t>third</a:t>
            </a:r>
            <a:r>
              <a:rPr lang="fr-FR" baseline="0"/>
              <a:t> </a:t>
            </a:r>
            <a:r>
              <a:rPr lang="fr-FR" baseline="0" err="1"/>
              <a:t>successor</a:t>
            </a:r>
            <a:r>
              <a:rPr lang="fr-FR" baseline="0"/>
              <a:t>, </a:t>
            </a:r>
            <a:r>
              <a:rPr lang="fr-FR" baseline="0" err="1"/>
              <a:t>so</a:t>
            </a:r>
            <a:r>
              <a:rPr lang="fr-FR" baseline="0"/>
              <a:t> I have to </a:t>
            </a:r>
            <a:r>
              <a:rPr lang="fr-FR" baseline="0" err="1"/>
              <a:t>keep</a:t>
            </a:r>
            <a:r>
              <a:rPr lang="fr-FR" baseline="0"/>
              <a:t> </a:t>
            </a:r>
            <a:r>
              <a:rPr lang="fr-FR" baseline="0" err="1"/>
              <a:t>probing</a:t>
            </a:r>
            <a:r>
              <a:rPr lang="fr-FR" baseline="0"/>
              <a:t> at TTL 2 </a:t>
            </a:r>
            <a:r>
              <a:rPr lang="fr-FR" baseline="0" err="1"/>
              <a:t>until</a:t>
            </a:r>
            <a:r>
              <a:rPr lang="fr-FR" baseline="0"/>
              <a:t> I </a:t>
            </a:r>
            <a:r>
              <a:rPr lang="fr-FR" baseline="0" err="1"/>
              <a:t>reach</a:t>
            </a:r>
            <a:r>
              <a:rPr lang="fr-FR" baseline="0"/>
              <a:t> a </a:t>
            </a:r>
            <a:r>
              <a:rPr lang="fr-FR" baseline="0" err="1"/>
              <a:t>low</a:t>
            </a:r>
            <a:r>
              <a:rPr lang="fr-FR" baseline="0"/>
              <a:t> </a:t>
            </a:r>
            <a:r>
              <a:rPr lang="fr-FR" baseline="0" err="1"/>
              <a:t>failure</a:t>
            </a:r>
            <a:r>
              <a:rPr lang="fr-FR" baseline="0"/>
              <a:t> </a:t>
            </a:r>
            <a:r>
              <a:rPr lang="fr-FR" baseline="0" err="1"/>
              <a:t>probability</a:t>
            </a:r>
            <a:r>
              <a:rPr lang="fr-FR" baseline="0"/>
              <a:t> </a:t>
            </a:r>
            <a:r>
              <a:rPr lang="fr-FR" baseline="0" err="1"/>
              <a:t>that</a:t>
            </a:r>
            <a:r>
              <a:rPr lang="fr-FR" baseline="0"/>
              <a:t> A has </a:t>
            </a:r>
            <a:r>
              <a:rPr lang="fr-FR" baseline="0" err="1"/>
              <a:t>only</a:t>
            </a:r>
            <a:r>
              <a:rPr lang="fr-FR" baseline="0"/>
              <a:t> 2 </a:t>
            </a:r>
            <a:r>
              <a:rPr lang="fr-FR" baseline="0" err="1"/>
              <a:t>successors</a:t>
            </a:r>
            <a:r>
              <a:rPr lang="fr-FR" baseline="0"/>
              <a:t>.</a:t>
            </a:r>
          </a:p>
          <a:p>
            <a:pPr marL="228600" lvl="0" indent="-228600" algn="l" rtl="0">
              <a:spcBef>
                <a:spcPts val="0"/>
              </a:spcBef>
              <a:spcAft>
                <a:spcPts val="0"/>
              </a:spcAft>
              <a:buFont typeface="+mj-lt"/>
              <a:buAutoNum type="arabicPeriod"/>
            </a:pPr>
            <a:r>
              <a:rPr lang="fr-FR" baseline="0"/>
              <a:t>To </a:t>
            </a:r>
            <a:r>
              <a:rPr lang="fr-FR" baseline="0" err="1"/>
              <a:t>obtain</a:t>
            </a:r>
            <a:r>
              <a:rPr lang="fr-FR" baseline="0"/>
              <a:t> a </a:t>
            </a:r>
            <a:r>
              <a:rPr lang="fr-FR" baseline="0" err="1"/>
              <a:t>failure</a:t>
            </a:r>
            <a:r>
              <a:rPr lang="fr-FR" baseline="0"/>
              <a:t> </a:t>
            </a:r>
            <a:r>
              <a:rPr lang="fr-FR" baseline="0" err="1"/>
              <a:t>probability</a:t>
            </a:r>
            <a:r>
              <a:rPr lang="fr-FR" baseline="0"/>
              <a:t> of 5% </a:t>
            </a:r>
            <a:r>
              <a:rPr lang="fr-FR" baseline="0" err="1"/>
              <a:t>that</a:t>
            </a:r>
            <a:r>
              <a:rPr lang="fr-FR" baseline="0"/>
              <a:t> A has 2 </a:t>
            </a:r>
            <a:r>
              <a:rPr lang="fr-FR" baseline="0" err="1"/>
              <a:t>successors</a:t>
            </a:r>
            <a:r>
              <a:rPr lang="fr-FR" baseline="0"/>
              <a:t>, I have to </a:t>
            </a:r>
            <a:r>
              <a:rPr lang="fr-FR" baseline="0" err="1"/>
              <a:t>send</a:t>
            </a:r>
            <a:r>
              <a:rPr lang="fr-FR" baseline="0"/>
              <a:t> 11 probes </a:t>
            </a:r>
            <a:r>
              <a:rPr lang="fr-FR" baseline="0" err="1"/>
              <a:t>through</a:t>
            </a:r>
            <a:r>
              <a:rPr lang="fr-FR" baseline="0"/>
              <a:t> A at TTL 2.</a:t>
            </a:r>
          </a:p>
          <a:p>
            <a:pPr marL="228600" lvl="0" indent="-228600" algn="l" rtl="0">
              <a:spcBef>
                <a:spcPts val="0"/>
              </a:spcBef>
              <a:spcAft>
                <a:spcPts val="0"/>
              </a:spcAft>
              <a:buFont typeface="+mj-lt"/>
              <a:buAutoNum type="arabicPeriod"/>
            </a:pPr>
            <a:r>
              <a:rPr lang="fr-FR" baseline="0"/>
              <a:t>Once I have sent </a:t>
            </a:r>
            <a:r>
              <a:rPr lang="fr-FR" baseline="0" err="1"/>
              <a:t>these</a:t>
            </a:r>
            <a:r>
              <a:rPr lang="fr-FR" baseline="0"/>
              <a:t> 11 probes and have </a:t>
            </a:r>
            <a:r>
              <a:rPr lang="fr-FR" baseline="0" err="1"/>
              <a:t>discovered</a:t>
            </a:r>
            <a:r>
              <a:rPr lang="fr-FR" baseline="0"/>
              <a:t> </a:t>
            </a:r>
            <a:r>
              <a:rPr lang="fr-FR" baseline="0" err="1"/>
              <a:t>only</a:t>
            </a:r>
            <a:r>
              <a:rPr lang="fr-FR" baseline="0"/>
              <a:t> 2 </a:t>
            </a:r>
            <a:r>
              <a:rPr lang="fr-FR" baseline="0" err="1"/>
              <a:t>successors</a:t>
            </a:r>
            <a:r>
              <a:rPr lang="fr-FR" baseline="0"/>
              <a:t> for A, I </a:t>
            </a:r>
            <a:r>
              <a:rPr lang="fr-FR" baseline="0" err="1"/>
              <a:t>can</a:t>
            </a:r>
            <a:r>
              <a:rPr lang="fr-FR" baseline="0"/>
              <a:t> </a:t>
            </a:r>
            <a:r>
              <a:rPr lang="fr-FR" baseline="0" err="1"/>
              <a:t>say</a:t>
            </a:r>
            <a:r>
              <a:rPr lang="fr-FR" baseline="0"/>
              <a:t> </a:t>
            </a:r>
            <a:r>
              <a:rPr lang="fr-FR" baseline="0" err="1"/>
              <a:t>that</a:t>
            </a:r>
            <a:r>
              <a:rPr lang="fr-FR" baseline="0"/>
              <a:t> the </a:t>
            </a:r>
            <a:r>
              <a:rPr lang="fr-FR" baseline="0" err="1"/>
              <a:t>node</a:t>
            </a:r>
            <a:r>
              <a:rPr lang="fr-FR" baseline="0"/>
              <a:t> A has been </a:t>
            </a:r>
            <a:r>
              <a:rPr lang="fr-FR" baseline="0" err="1"/>
              <a:t>resolved</a:t>
            </a:r>
            <a:r>
              <a:rPr lang="fr-FR" baseline="0"/>
              <a:t>. </a:t>
            </a:r>
          </a:p>
        </p:txBody>
      </p:sp>
    </p:spTree>
    <p:extLst>
      <p:ext uri="{BB962C8B-B14F-4D97-AF65-F5344CB8AC3E}">
        <p14:creationId xmlns:p14="http://schemas.microsoft.com/office/powerpoint/2010/main" val="704209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228600" lvl="0" indent="-228600" algn="l" rtl="0">
              <a:spcBef>
                <a:spcPts val="0"/>
              </a:spcBef>
              <a:spcAft>
                <a:spcPts val="0"/>
              </a:spcAft>
              <a:buFont typeface="+mj-lt"/>
              <a:buAutoNum type="arabicPeriod"/>
            </a:pPr>
            <a:r>
              <a:rPr lang="fr-FR" baseline="0"/>
              <a:t>Once A has been </a:t>
            </a:r>
            <a:r>
              <a:rPr lang="fr-FR" baseline="0" err="1"/>
              <a:t>resolved</a:t>
            </a:r>
            <a:r>
              <a:rPr lang="fr-FR" baseline="0"/>
              <a:t>, the </a:t>
            </a:r>
            <a:r>
              <a:rPr lang="fr-FR" baseline="0" err="1"/>
              <a:t>algorithm</a:t>
            </a:r>
            <a:r>
              <a:rPr lang="fr-FR" baseline="0"/>
              <a:t> </a:t>
            </a:r>
            <a:r>
              <a:rPr lang="fr-FR" baseline="0" err="1"/>
              <a:t>steps</a:t>
            </a:r>
            <a:r>
              <a:rPr lang="fr-FR" baseline="0"/>
              <a:t> to TTL 2, </a:t>
            </a:r>
            <a:r>
              <a:rPr lang="fr-FR" baseline="0" err="1"/>
              <a:t>where</a:t>
            </a:r>
            <a:r>
              <a:rPr lang="fr-FR" baseline="0"/>
              <a:t> </a:t>
            </a:r>
            <a:r>
              <a:rPr lang="fr-FR" baseline="0" err="1"/>
              <a:t>it</a:t>
            </a:r>
            <a:r>
              <a:rPr lang="fr-FR" baseline="0"/>
              <a:t> tries to </a:t>
            </a:r>
            <a:r>
              <a:rPr lang="fr-FR" baseline="0" err="1"/>
              <a:t>resolve</a:t>
            </a:r>
            <a:r>
              <a:rPr lang="fr-FR" baseline="0"/>
              <a:t> B and E.</a:t>
            </a:r>
          </a:p>
          <a:p>
            <a:pPr marL="228600" lvl="0" indent="-228600" algn="l" rtl="0">
              <a:spcBef>
                <a:spcPts val="0"/>
              </a:spcBef>
              <a:spcAft>
                <a:spcPts val="0"/>
              </a:spcAft>
              <a:buFont typeface="+mj-lt"/>
              <a:buAutoNum type="arabicPeriod"/>
            </a:pPr>
            <a:r>
              <a:rPr lang="fr-FR" baseline="0"/>
              <a:t>To </a:t>
            </a:r>
            <a:r>
              <a:rPr lang="fr-FR" baseline="0" err="1"/>
              <a:t>resolve</a:t>
            </a:r>
            <a:r>
              <a:rPr lang="fr-FR" baseline="0"/>
              <a:t> B and E, I must </a:t>
            </a:r>
            <a:r>
              <a:rPr lang="fr-FR" baseline="0" err="1"/>
              <a:t>send</a:t>
            </a:r>
            <a:r>
              <a:rPr lang="fr-FR" baseline="0"/>
              <a:t> probes </a:t>
            </a:r>
            <a:r>
              <a:rPr lang="fr-FR" baseline="0" err="1"/>
              <a:t>that</a:t>
            </a:r>
            <a:r>
              <a:rPr lang="fr-FR" baseline="0"/>
              <a:t> go </a:t>
            </a:r>
            <a:r>
              <a:rPr lang="fr-FR" baseline="0" err="1"/>
              <a:t>through</a:t>
            </a:r>
            <a:r>
              <a:rPr lang="fr-FR" baseline="0"/>
              <a:t> B and </a:t>
            </a:r>
            <a:r>
              <a:rPr lang="fr-FR" baseline="0" err="1"/>
              <a:t>through</a:t>
            </a:r>
            <a:r>
              <a:rPr lang="fr-FR" baseline="0"/>
              <a:t> E.</a:t>
            </a:r>
          </a:p>
          <a:p>
            <a:pPr marL="228600" lvl="0" indent="-228600" algn="l" rtl="0">
              <a:spcBef>
                <a:spcPts val="0"/>
              </a:spcBef>
              <a:spcAft>
                <a:spcPts val="0"/>
              </a:spcAft>
              <a:buFont typeface="+mj-lt"/>
              <a:buAutoNum type="arabicPeriod"/>
            </a:pPr>
            <a:r>
              <a:rPr lang="fr-FR" baseline="0"/>
              <a:t>By </a:t>
            </a:r>
            <a:r>
              <a:rPr lang="fr-FR" baseline="0" err="1"/>
              <a:t>using</a:t>
            </a:r>
            <a:r>
              <a:rPr lang="fr-FR" baseline="0"/>
              <a:t> the destinations </a:t>
            </a:r>
            <a:r>
              <a:rPr lang="fr-FR" baseline="0" err="1"/>
              <a:t>that</a:t>
            </a:r>
            <a:r>
              <a:rPr lang="fr-FR" baseline="0"/>
              <a:t> I </a:t>
            </a:r>
            <a:r>
              <a:rPr lang="fr-FR" baseline="0" err="1"/>
              <a:t>used</a:t>
            </a:r>
            <a:r>
              <a:rPr lang="fr-FR" baseline="0"/>
              <a:t> to </a:t>
            </a:r>
            <a:r>
              <a:rPr lang="fr-FR" baseline="0" err="1"/>
              <a:t>find</a:t>
            </a:r>
            <a:r>
              <a:rPr lang="fr-FR" baseline="0"/>
              <a:t> the </a:t>
            </a:r>
            <a:r>
              <a:rPr lang="fr-FR" baseline="0" err="1"/>
              <a:t>successors</a:t>
            </a:r>
            <a:r>
              <a:rPr lang="fr-FR" baseline="0"/>
              <a:t> of A, I know </a:t>
            </a:r>
            <a:r>
              <a:rPr lang="fr-FR" baseline="0" err="1"/>
              <a:t>which</a:t>
            </a:r>
            <a:r>
              <a:rPr lang="fr-FR" baseline="0"/>
              <a:t> </a:t>
            </a:r>
            <a:r>
              <a:rPr lang="fr-FR" baseline="0" err="1"/>
              <a:t>paths</a:t>
            </a:r>
            <a:r>
              <a:rPr lang="fr-FR" baseline="0"/>
              <a:t> </a:t>
            </a:r>
            <a:r>
              <a:rPr lang="fr-FR" baseline="0" err="1"/>
              <a:t>they</a:t>
            </a:r>
            <a:r>
              <a:rPr lang="fr-FR" baseline="0"/>
              <a:t> </a:t>
            </a:r>
            <a:r>
              <a:rPr lang="fr-FR" baseline="0" err="1"/>
              <a:t>will</a:t>
            </a:r>
            <a:r>
              <a:rPr lang="fr-FR" baseline="0"/>
              <a:t> </a:t>
            </a:r>
            <a:r>
              <a:rPr lang="fr-FR" baseline="0" err="1"/>
              <a:t>take</a:t>
            </a:r>
            <a:r>
              <a:rPr lang="fr-FR" baseline="0"/>
              <a:t>, </a:t>
            </a:r>
            <a:r>
              <a:rPr lang="fr-FR" baseline="0" err="1"/>
              <a:t>so</a:t>
            </a:r>
            <a:r>
              <a:rPr lang="fr-FR" baseline="0"/>
              <a:t> I  if I </a:t>
            </a:r>
            <a:r>
              <a:rPr lang="fr-FR" baseline="0" err="1"/>
              <a:t>send</a:t>
            </a:r>
            <a:r>
              <a:rPr lang="fr-FR" baseline="0"/>
              <a:t> probes </a:t>
            </a:r>
            <a:r>
              <a:rPr lang="fr-FR" baseline="0" err="1"/>
              <a:t>with</a:t>
            </a:r>
            <a:r>
              <a:rPr lang="fr-FR" baseline="0"/>
              <a:t> the </a:t>
            </a:r>
            <a:r>
              <a:rPr lang="fr-FR" baseline="0" err="1"/>
              <a:t>same</a:t>
            </a:r>
            <a:r>
              <a:rPr lang="fr-FR" baseline="0"/>
              <a:t> destinations at TTL 3, I </a:t>
            </a:r>
            <a:r>
              <a:rPr lang="fr-FR" baseline="0" err="1"/>
              <a:t>am</a:t>
            </a:r>
            <a:r>
              <a:rPr lang="fr-FR" baseline="0"/>
              <a:t> able to </a:t>
            </a:r>
            <a:r>
              <a:rPr lang="fr-FR" baseline="0" err="1"/>
              <a:t>discover</a:t>
            </a:r>
            <a:r>
              <a:rPr lang="fr-FR" baseline="0"/>
              <a:t> the </a:t>
            </a:r>
            <a:r>
              <a:rPr lang="fr-FR" baseline="0" err="1"/>
              <a:t>successors</a:t>
            </a:r>
            <a:r>
              <a:rPr lang="fr-FR" baseline="0"/>
              <a:t> of B and E.</a:t>
            </a:r>
          </a:p>
          <a:p>
            <a:pPr marL="228600" lvl="0" indent="-228600" algn="l" rtl="0">
              <a:spcBef>
                <a:spcPts val="0"/>
              </a:spcBef>
              <a:spcAft>
                <a:spcPts val="0"/>
              </a:spcAft>
              <a:buFont typeface="+mj-lt"/>
              <a:buAutoNum type="arabicPeriod"/>
            </a:pPr>
            <a:r>
              <a:rPr lang="fr-FR" baseline="0"/>
              <a:t>By </a:t>
            </a:r>
            <a:r>
              <a:rPr lang="fr-FR" baseline="0" err="1"/>
              <a:t>doing</a:t>
            </a:r>
            <a:r>
              <a:rPr lang="fr-FR" baseline="0"/>
              <a:t> </a:t>
            </a:r>
            <a:r>
              <a:rPr lang="fr-FR" baseline="0" err="1"/>
              <a:t>so</a:t>
            </a:r>
            <a:r>
              <a:rPr lang="fr-FR" baseline="0"/>
              <a:t>, I </a:t>
            </a:r>
            <a:r>
              <a:rPr lang="fr-FR" baseline="0" err="1"/>
              <a:t>discover</a:t>
            </a:r>
            <a:r>
              <a:rPr lang="fr-FR" baseline="0"/>
              <a:t> </a:t>
            </a:r>
            <a:r>
              <a:rPr lang="fr-FR" baseline="0" err="1"/>
              <a:t>that</a:t>
            </a:r>
            <a:r>
              <a:rPr lang="fr-FR" baseline="0"/>
              <a:t> B has 1 </a:t>
            </a:r>
            <a:r>
              <a:rPr lang="fr-FR" baseline="0" err="1"/>
              <a:t>successor</a:t>
            </a:r>
            <a:r>
              <a:rPr lang="fr-FR" baseline="0"/>
              <a:t> and E has 2 </a:t>
            </a:r>
            <a:r>
              <a:rPr lang="fr-FR" baseline="0" err="1"/>
              <a:t>successors</a:t>
            </a:r>
            <a:r>
              <a:rPr lang="fr-FR" baseline="0"/>
              <a:t>.</a:t>
            </a:r>
          </a:p>
          <a:p>
            <a:pPr marL="228600" lvl="0" indent="-228600" algn="l" rtl="0">
              <a:spcBef>
                <a:spcPts val="0"/>
              </a:spcBef>
              <a:spcAft>
                <a:spcPts val="0"/>
              </a:spcAft>
              <a:buFont typeface="+mj-lt"/>
              <a:buAutoNum type="arabicPeriod"/>
            </a:pPr>
            <a:r>
              <a:rPr lang="fr-FR" baseline="0" err="1"/>
              <a:t>Therefore</a:t>
            </a:r>
            <a:r>
              <a:rPr lang="fr-FR" baseline="0"/>
              <a:t> I </a:t>
            </a:r>
            <a:r>
              <a:rPr lang="fr-FR" baseline="0" err="1"/>
              <a:t>need</a:t>
            </a:r>
            <a:r>
              <a:rPr lang="fr-FR" baseline="0"/>
              <a:t> 6 probes </a:t>
            </a:r>
            <a:r>
              <a:rPr lang="fr-FR" baseline="0" err="1"/>
              <a:t>that</a:t>
            </a:r>
            <a:r>
              <a:rPr lang="fr-FR" baseline="0"/>
              <a:t> go </a:t>
            </a:r>
            <a:r>
              <a:rPr lang="fr-FR" baseline="0" err="1"/>
              <a:t>through</a:t>
            </a:r>
            <a:r>
              <a:rPr lang="fr-FR" baseline="0"/>
              <a:t> B and 11 </a:t>
            </a:r>
            <a:r>
              <a:rPr lang="fr-FR" baseline="0" err="1"/>
              <a:t>that</a:t>
            </a:r>
            <a:r>
              <a:rPr lang="fr-FR" baseline="0"/>
              <a:t> go </a:t>
            </a:r>
            <a:r>
              <a:rPr lang="fr-FR" baseline="0" err="1"/>
              <a:t>through</a:t>
            </a:r>
            <a:r>
              <a:rPr lang="fr-FR" baseline="0"/>
              <a:t> E to </a:t>
            </a:r>
            <a:r>
              <a:rPr lang="fr-FR" baseline="0" err="1"/>
              <a:t>resolve</a:t>
            </a:r>
            <a:r>
              <a:rPr lang="fr-FR" baseline="0"/>
              <a:t> </a:t>
            </a:r>
            <a:r>
              <a:rPr lang="fr-FR" baseline="0" err="1"/>
              <a:t>them</a:t>
            </a:r>
            <a:r>
              <a:rPr lang="fr-FR" baseline="0"/>
              <a:t>. At </a:t>
            </a:r>
            <a:r>
              <a:rPr lang="fr-FR" baseline="0" err="1"/>
              <a:t>that</a:t>
            </a:r>
            <a:r>
              <a:rPr lang="fr-FR" baseline="0"/>
              <a:t> point, B has been </a:t>
            </a:r>
            <a:r>
              <a:rPr lang="fr-FR" baseline="0" err="1"/>
              <a:t>resolved</a:t>
            </a:r>
            <a:r>
              <a:rPr lang="fr-FR" baseline="0"/>
              <a:t> but not E.</a:t>
            </a:r>
          </a:p>
          <a:p>
            <a:pPr marL="228600" lvl="0" indent="-228600" algn="l" rtl="0">
              <a:spcBef>
                <a:spcPts val="0"/>
              </a:spcBef>
              <a:spcAft>
                <a:spcPts val="0"/>
              </a:spcAft>
              <a:buFont typeface="+mj-lt"/>
              <a:buAutoNum type="arabicPeriod"/>
            </a:pPr>
            <a:r>
              <a:rPr lang="fr-FR" baseline="0"/>
              <a:t>In </a:t>
            </a:r>
            <a:r>
              <a:rPr lang="fr-FR" baseline="0" err="1"/>
              <a:t>order</a:t>
            </a:r>
            <a:r>
              <a:rPr lang="fr-FR" baseline="0"/>
              <a:t> to </a:t>
            </a:r>
            <a:r>
              <a:rPr lang="fr-FR" baseline="0" err="1"/>
              <a:t>resolve</a:t>
            </a:r>
            <a:r>
              <a:rPr lang="fr-FR" baseline="0"/>
              <a:t> E, I have to </a:t>
            </a:r>
            <a:r>
              <a:rPr lang="fr-FR" baseline="0" err="1"/>
              <a:t>find</a:t>
            </a:r>
            <a:r>
              <a:rPr lang="fr-FR" baseline="0"/>
              <a:t> destinations </a:t>
            </a:r>
            <a:r>
              <a:rPr lang="fr-FR" baseline="0" err="1"/>
              <a:t>that</a:t>
            </a:r>
            <a:r>
              <a:rPr lang="fr-FR" baseline="0"/>
              <a:t> go </a:t>
            </a:r>
            <a:r>
              <a:rPr lang="fr-FR" baseline="0" err="1"/>
              <a:t>through</a:t>
            </a:r>
            <a:r>
              <a:rPr lang="fr-FR" baseline="0"/>
              <a:t> E, </a:t>
            </a:r>
            <a:r>
              <a:rPr lang="fr-FR" baseline="0" err="1"/>
              <a:t>so</a:t>
            </a:r>
            <a:r>
              <a:rPr lang="fr-FR" baseline="0"/>
              <a:t> I </a:t>
            </a:r>
            <a:r>
              <a:rPr lang="fr-FR" baseline="0" err="1"/>
              <a:t>keep</a:t>
            </a:r>
            <a:r>
              <a:rPr lang="fr-FR" baseline="0"/>
              <a:t> </a:t>
            </a:r>
            <a:r>
              <a:rPr lang="fr-FR" baseline="0" err="1"/>
              <a:t>using</a:t>
            </a:r>
            <a:r>
              <a:rPr lang="fr-FR" baseline="0"/>
              <a:t> new destinations </a:t>
            </a:r>
            <a:r>
              <a:rPr lang="fr-FR" baseline="0" err="1"/>
              <a:t>until</a:t>
            </a:r>
            <a:r>
              <a:rPr lang="fr-FR" baseline="0"/>
              <a:t> I </a:t>
            </a:r>
            <a:r>
              <a:rPr lang="fr-FR" baseline="0" err="1"/>
              <a:t>get</a:t>
            </a:r>
            <a:r>
              <a:rPr lang="fr-FR" baseline="0"/>
              <a:t> 11 </a:t>
            </a:r>
            <a:r>
              <a:rPr lang="fr-FR" baseline="0" err="1"/>
              <a:t>that</a:t>
            </a:r>
            <a:r>
              <a:rPr lang="fr-FR" baseline="0"/>
              <a:t> go </a:t>
            </a:r>
            <a:r>
              <a:rPr lang="fr-FR" baseline="0" err="1"/>
              <a:t>through</a:t>
            </a:r>
            <a:r>
              <a:rPr lang="fr-FR" baseline="0"/>
              <a:t> E.</a:t>
            </a:r>
          </a:p>
        </p:txBody>
      </p:sp>
    </p:spTree>
    <p:extLst>
      <p:ext uri="{BB962C8B-B14F-4D97-AF65-F5344CB8AC3E}">
        <p14:creationId xmlns:p14="http://schemas.microsoft.com/office/powerpoint/2010/main" val="567667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The </a:t>
            </a:r>
            <a:r>
              <a:rPr lang="fr-FR" baseline="0" err="1"/>
              <a:t>thing</a:t>
            </a:r>
            <a:r>
              <a:rPr lang="fr-FR" baseline="0"/>
              <a:t> </a:t>
            </a:r>
            <a:r>
              <a:rPr lang="fr-FR" baseline="0" err="1"/>
              <a:t>here</a:t>
            </a:r>
            <a:r>
              <a:rPr lang="fr-FR" baseline="0"/>
              <a:t> to </a:t>
            </a:r>
            <a:r>
              <a:rPr lang="fr-FR" baseline="0" err="1"/>
              <a:t>understand</a:t>
            </a:r>
            <a:r>
              <a:rPr lang="fr-FR" baseline="0"/>
              <a:t> </a:t>
            </a:r>
            <a:r>
              <a:rPr lang="fr-FR" baseline="0" err="1"/>
              <a:t>is</a:t>
            </a:r>
            <a:r>
              <a:rPr lang="fr-FR" baseline="0"/>
              <a:t> </a:t>
            </a:r>
            <a:r>
              <a:rPr lang="fr-FR" baseline="0" err="1"/>
              <a:t>that</a:t>
            </a:r>
            <a:r>
              <a:rPr lang="fr-FR" baseline="0"/>
              <a:t> the </a:t>
            </a:r>
            <a:r>
              <a:rPr lang="fr-FR" baseline="0" err="1"/>
              <a:t>algorithm</a:t>
            </a:r>
            <a:r>
              <a:rPr lang="fr-FR" baseline="0"/>
              <a:t> </a:t>
            </a:r>
            <a:r>
              <a:rPr lang="fr-FR" baseline="0" err="1"/>
              <a:t>proceeds</a:t>
            </a:r>
            <a:r>
              <a:rPr lang="fr-FR" baseline="0"/>
              <a:t> TTL by TTL, </a:t>
            </a:r>
            <a:r>
              <a:rPr lang="fr-FR" baseline="0" err="1"/>
              <a:t>node</a:t>
            </a:r>
            <a:r>
              <a:rPr lang="fr-FR" baseline="0"/>
              <a:t> by </a:t>
            </a:r>
            <a:r>
              <a:rPr lang="fr-FR" baseline="0" err="1"/>
              <a:t>node</a:t>
            </a:r>
            <a:r>
              <a:rPr lang="fr-FR" baseline="0"/>
              <a:t>, </a:t>
            </a:r>
            <a:r>
              <a:rPr lang="fr-FR" baseline="0" err="1"/>
              <a:t>because</a:t>
            </a:r>
            <a:r>
              <a:rPr lang="fr-FR" baseline="0"/>
              <a:t> </a:t>
            </a:r>
            <a:r>
              <a:rPr lang="fr-FR" baseline="0" err="1"/>
              <a:t>we</a:t>
            </a:r>
            <a:r>
              <a:rPr lang="fr-FR" baseline="0"/>
              <a:t> </a:t>
            </a:r>
            <a:r>
              <a:rPr lang="fr-FR" baseline="0" err="1"/>
              <a:t>want</a:t>
            </a:r>
            <a:r>
              <a:rPr lang="fr-FR" baseline="0"/>
              <a:t> to </a:t>
            </a:r>
            <a:r>
              <a:rPr lang="fr-FR" baseline="0" err="1"/>
              <a:t>send</a:t>
            </a:r>
            <a:r>
              <a:rPr lang="fr-FR" baseline="0"/>
              <a:t> the minimum </a:t>
            </a:r>
            <a:r>
              <a:rPr lang="fr-FR" baseline="0" err="1"/>
              <a:t>amount</a:t>
            </a:r>
            <a:r>
              <a:rPr lang="fr-FR" baseline="0"/>
              <a:t> of probes to </a:t>
            </a:r>
            <a:r>
              <a:rPr lang="fr-FR" baseline="0" err="1"/>
              <a:t>achieve</a:t>
            </a:r>
            <a:r>
              <a:rPr lang="fr-FR" baseline="0"/>
              <a:t> the </a:t>
            </a:r>
            <a:r>
              <a:rPr lang="fr-FR" baseline="0" err="1"/>
              <a:t>statistical</a:t>
            </a:r>
            <a:r>
              <a:rPr lang="fr-FR" baseline="0"/>
              <a:t> </a:t>
            </a:r>
            <a:r>
              <a:rPr lang="fr-FR" baseline="0" err="1"/>
              <a:t>guarantees</a:t>
            </a:r>
            <a:r>
              <a:rPr lang="fr-FR" baseline="0"/>
              <a:t>. And </a:t>
            </a:r>
            <a:r>
              <a:rPr lang="fr-FR" baseline="0" err="1"/>
              <a:t>this</a:t>
            </a:r>
            <a:r>
              <a:rPr lang="fr-FR" baseline="0"/>
              <a:t> slows down the </a:t>
            </a:r>
            <a:r>
              <a:rPr lang="fr-FR" baseline="0" err="1"/>
              <a:t>probing</a:t>
            </a:r>
            <a:r>
              <a:rPr lang="fr-FR" baseline="0"/>
              <a:t>. On </a:t>
            </a:r>
            <a:r>
              <a:rPr lang="fr-FR" baseline="0" err="1"/>
              <a:t>complex</a:t>
            </a:r>
            <a:r>
              <a:rPr lang="fr-FR" baseline="0"/>
              <a:t> topologies, </a:t>
            </a:r>
            <a:r>
              <a:rPr lang="fr-FR" baseline="0" err="1"/>
              <a:t>it</a:t>
            </a:r>
            <a:r>
              <a:rPr lang="fr-FR" baseline="0"/>
              <a:t> </a:t>
            </a:r>
            <a:r>
              <a:rPr lang="fr-FR" baseline="0" err="1"/>
              <a:t>can</a:t>
            </a:r>
            <a:r>
              <a:rPr lang="fr-FR" baseline="0"/>
              <a:t> </a:t>
            </a:r>
            <a:r>
              <a:rPr lang="fr-FR" baseline="0" err="1"/>
              <a:t>take</a:t>
            </a:r>
            <a:r>
              <a:rPr lang="fr-FR" baseline="0"/>
              <a:t> </a:t>
            </a:r>
            <a:r>
              <a:rPr lang="fr-FR" baseline="0" err="1"/>
              <a:t>several</a:t>
            </a:r>
            <a:r>
              <a:rPr lang="fr-FR" baseline="0"/>
              <a:t> minutes to </a:t>
            </a:r>
            <a:r>
              <a:rPr lang="fr-FR" baseline="0" err="1"/>
              <a:t>resolve</a:t>
            </a:r>
            <a:r>
              <a:rPr lang="fr-FR" baseline="0"/>
              <a:t> all of the </a:t>
            </a:r>
            <a:r>
              <a:rPr lang="fr-FR" baseline="0" err="1"/>
              <a:t>nodes</a:t>
            </a:r>
            <a:r>
              <a:rPr lang="fr-FR" baseline="0"/>
              <a:t> of the </a:t>
            </a:r>
            <a:r>
              <a:rPr lang="fr-FR" baseline="0" err="1"/>
              <a:t>topology</a:t>
            </a:r>
            <a:r>
              <a:rPr lang="fr-FR" baseline="0"/>
              <a:t>, </a:t>
            </a:r>
            <a:r>
              <a:rPr lang="fr-FR" baseline="0" err="1"/>
              <a:t>preventing</a:t>
            </a:r>
            <a:r>
              <a:rPr lang="fr-FR" baseline="0"/>
              <a:t> the usage of </a:t>
            </a:r>
            <a:r>
              <a:rPr lang="fr-FR" baseline="0" err="1"/>
              <a:t>this</a:t>
            </a:r>
            <a:r>
              <a:rPr lang="fr-FR" baseline="0"/>
              <a:t> technique at Internet </a:t>
            </a:r>
            <a:r>
              <a:rPr lang="fr-FR" baseline="0" err="1"/>
              <a:t>scale</a:t>
            </a:r>
            <a:r>
              <a:rPr lang="fr-FR" baseline="0"/>
              <a:t> in a </a:t>
            </a:r>
            <a:r>
              <a:rPr lang="fr-FR" baseline="0" err="1"/>
              <a:t>reasonable</a:t>
            </a:r>
            <a:r>
              <a:rPr lang="fr-FR" baseline="0"/>
              <a:t> time.</a:t>
            </a:r>
          </a:p>
          <a:p>
            <a:pPr marL="228600" lvl="0" indent="-228600" algn="l" rtl="0">
              <a:spcBef>
                <a:spcPts val="0"/>
              </a:spcBef>
              <a:spcAft>
                <a:spcPts val="0"/>
              </a:spcAft>
            </a:pP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Say </a:t>
            </a:r>
            <a:r>
              <a:rPr lang="fr-FR" baseline="0" err="1"/>
              <a:t>that</a:t>
            </a:r>
            <a:r>
              <a:rPr lang="fr-FR" baseline="0"/>
              <a:t> </a:t>
            </a:r>
            <a:r>
              <a:rPr lang="fr-FR" baseline="0" err="1"/>
              <a:t>we</a:t>
            </a:r>
            <a:r>
              <a:rPr lang="fr-FR" baseline="0"/>
              <a:t> do not </a:t>
            </a:r>
            <a:r>
              <a:rPr lang="fr-FR" baseline="0" err="1"/>
              <a:t>send</a:t>
            </a:r>
            <a:r>
              <a:rPr lang="fr-FR" baseline="0"/>
              <a:t> </a:t>
            </a:r>
            <a:r>
              <a:rPr lang="fr-FR" baseline="0" err="1"/>
              <a:t>additionnal</a:t>
            </a:r>
            <a:r>
              <a:rPr lang="fr-FR" baseline="0"/>
              <a:t> probes at TTL 3 </a:t>
            </a:r>
            <a:r>
              <a:rPr lang="fr-FR" baseline="0" err="1"/>
              <a:t>that</a:t>
            </a:r>
            <a:r>
              <a:rPr lang="fr-FR" baseline="0"/>
              <a:t> go </a:t>
            </a:r>
            <a:r>
              <a:rPr lang="fr-FR" baseline="0" err="1"/>
              <a:t>through</a:t>
            </a:r>
            <a:r>
              <a:rPr lang="fr-FR" baseline="0"/>
              <a:t> B</a:t>
            </a:r>
          </a:p>
        </p:txBody>
      </p:sp>
    </p:spTree>
    <p:extLst>
      <p:ext uri="{BB962C8B-B14F-4D97-AF65-F5344CB8AC3E}">
        <p14:creationId xmlns:p14="http://schemas.microsoft.com/office/powerpoint/2010/main" val="71121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Finally</a:t>
            </a:r>
            <a:r>
              <a:rPr lang="fr-FR" baseline="0"/>
              <a:t>, </a:t>
            </a:r>
            <a:r>
              <a:rPr lang="fr-FR" baseline="0" err="1"/>
              <a:t>we</a:t>
            </a:r>
            <a:r>
              <a:rPr lang="fr-FR" baseline="0"/>
              <a:t> </a:t>
            </a:r>
            <a:r>
              <a:rPr lang="fr-FR" baseline="0" err="1"/>
              <a:t>resolve</a:t>
            </a:r>
            <a:r>
              <a:rPr lang="fr-FR" baseline="0"/>
              <a:t> D at TTL 4, </a:t>
            </a:r>
            <a:r>
              <a:rPr lang="fr-FR" baseline="0" err="1"/>
              <a:t>we</a:t>
            </a:r>
            <a:r>
              <a:rPr lang="fr-FR" baseline="0"/>
              <a:t> </a:t>
            </a:r>
            <a:r>
              <a:rPr lang="fr-FR" baseline="0" err="1"/>
              <a:t>see</a:t>
            </a:r>
            <a:r>
              <a:rPr lang="fr-FR" baseline="0"/>
              <a:t> </a:t>
            </a:r>
            <a:r>
              <a:rPr lang="fr-FR" baseline="0" err="1"/>
              <a:t>that</a:t>
            </a:r>
            <a:r>
              <a:rPr lang="fr-FR" baseline="0"/>
              <a:t> all the </a:t>
            </a:r>
            <a:r>
              <a:rPr lang="fr-FR" baseline="0" err="1"/>
              <a:t>nodes</a:t>
            </a:r>
            <a:r>
              <a:rPr lang="fr-FR" baseline="0"/>
              <a:t> of the </a:t>
            </a:r>
            <a:r>
              <a:rPr lang="fr-FR" baseline="0" err="1"/>
              <a:t>topology</a:t>
            </a:r>
            <a:r>
              <a:rPr lang="fr-FR" baseline="0"/>
              <a:t> have been </a:t>
            </a:r>
            <a:r>
              <a:rPr lang="fr-FR" baseline="0" err="1"/>
              <a:t>resolved</a:t>
            </a:r>
            <a:r>
              <a:rPr lang="fr-FR" baseline="0"/>
              <a:t> </a:t>
            </a:r>
            <a:r>
              <a:rPr lang="fr-FR" baseline="0" err="1"/>
              <a:t>so</a:t>
            </a:r>
            <a:r>
              <a:rPr lang="fr-FR" baseline="0"/>
              <a:t> </a:t>
            </a:r>
            <a:r>
              <a:rPr lang="fr-FR" baseline="0" err="1"/>
              <a:t>we</a:t>
            </a:r>
            <a:r>
              <a:rPr lang="fr-FR" baseline="0"/>
              <a:t> mark </a:t>
            </a:r>
            <a:r>
              <a:rPr lang="fr-FR" baseline="0" err="1"/>
              <a:t>this</a:t>
            </a:r>
            <a:r>
              <a:rPr lang="fr-FR" baseline="0"/>
              <a:t> /24 </a:t>
            </a:r>
            <a:r>
              <a:rPr lang="fr-FR" baseline="0" err="1"/>
              <a:t>prefix</a:t>
            </a:r>
            <a:r>
              <a:rPr lang="fr-FR" baseline="0"/>
              <a:t> as </a:t>
            </a:r>
            <a:r>
              <a:rPr lang="fr-FR" baseline="0" err="1"/>
              <a:t>resolved</a:t>
            </a:r>
            <a:r>
              <a:rPr lang="fr-FR" baseline="0"/>
              <a: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1287658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As </a:t>
            </a:r>
            <a:r>
              <a:rPr lang="fr-FR" baseline="0" err="1"/>
              <a:t>we</a:t>
            </a:r>
            <a:r>
              <a:rPr lang="fr-FR" baseline="0"/>
              <a:t> have </a:t>
            </a:r>
            <a:r>
              <a:rPr lang="fr-FR" baseline="0" err="1"/>
              <a:t>seen</a:t>
            </a:r>
            <a:r>
              <a:rPr lang="fr-FR" baseline="0"/>
              <a:t>, </a:t>
            </a:r>
            <a:r>
              <a:rPr lang="fr-FR" baseline="0" err="1"/>
              <a:t>both</a:t>
            </a:r>
            <a:r>
              <a:rPr lang="fr-FR" baseline="0"/>
              <a:t> of the </a:t>
            </a:r>
            <a:r>
              <a:rPr lang="fr-FR" baseline="0" err="1"/>
              <a:t>current</a:t>
            </a:r>
            <a:r>
              <a:rPr lang="fr-FR" baseline="0"/>
              <a:t> techniques are not able to capture the </a:t>
            </a:r>
            <a:r>
              <a:rPr lang="fr-FR" baseline="0" err="1"/>
              <a:t>diamonds</a:t>
            </a:r>
            <a:r>
              <a:rPr lang="fr-FR" baseline="0"/>
              <a:t> at Internet </a:t>
            </a:r>
            <a:r>
              <a:rPr lang="fr-FR" baseline="0" err="1"/>
              <a:t>scale</a:t>
            </a:r>
            <a:r>
              <a:rPr lang="fr-FR" baseline="0"/>
              <a:t> </a:t>
            </a:r>
            <a:r>
              <a:rPr lang="fr-FR" baseline="0" err="1"/>
              <a:t>with</a:t>
            </a:r>
            <a:r>
              <a:rPr lang="fr-FR" baseline="0"/>
              <a:t> </a:t>
            </a:r>
            <a:r>
              <a:rPr lang="fr-FR" baseline="0" err="1"/>
              <a:t>statistical</a:t>
            </a:r>
            <a:r>
              <a:rPr lang="fr-FR" baseline="0"/>
              <a:t> </a:t>
            </a:r>
            <a:r>
              <a:rPr lang="fr-FR" baseline="0" err="1"/>
              <a:t>guarantees</a:t>
            </a:r>
            <a:r>
              <a:rPr lang="fr-FR" baseline="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Single </a:t>
            </a:r>
            <a:r>
              <a:rPr lang="fr-FR" baseline="0" err="1"/>
              <a:t>path</a:t>
            </a:r>
            <a:r>
              <a:rPr lang="fr-FR" baseline="0"/>
              <a:t> </a:t>
            </a:r>
            <a:r>
              <a:rPr lang="fr-FR" baseline="0" err="1"/>
              <a:t>probing</a:t>
            </a:r>
            <a:r>
              <a:rPr lang="fr-FR" baseline="0"/>
              <a:t> technique </a:t>
            </a:r>
            <a:r>
              <a:rPr lang="fr-FR" baseline="0" err="1"/>
              <a:t>because</a:t>
            </a:r>
            <a:r>
              <a:rPr lang="fr-FR" baseline="0"/>
              <a:t> </a:t>
            </a:r>
            <a:r>
              <a:rPr lang="fr-FR" baseline="0" err="1"/>
              <a:t>it</a:t>
            </a:r>
            <a:r>
              <a:rPr lang="fr-FR" baseline="0"/>
              <a:t> </a:t>
            </a:r>
            <a:r>
              <a:rPr lang="fr-FR" baseline="0" err="1"/>
              <a:t>offers</a:t>
            </a:r>
            <a:r>
              <a:rPr lang="fr-FR" baseline="0"/>
              <a:t> no </a:t>
            </a:r>
            <a:r>
              <a:rPr lang="fr-FR" baseline="0" err="1"/>
              <a:t>statistical</a:t>
            </a:r>
            <a:r>
              <a:rPr lang="fr-FR" baseline="0"/>
              <a:t> </a:t>
            </a:r>
            <a:r>
              <a:rPr lang="fr-FR" baseline="0" err="1"/>
              <a:t>guarantees</a:t>
            </a:r>
            <a:r>
              <a:rPr lang="fr-FR" baseline="0"/>
              <a:t> on the </a:t>
            </a:r>
            <a:r>
              <a:rPr lang="fr-FR" baseline="0" err="1"/>
              <a:t>discovery</a:t>
            </a: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Current</a:t>
            </a:r>
            <a:r>
              <a:rPr lang="fr-FR" baseline="0"/>
              <a:t> </a:t>
            </a:r>
            <a:r>
              <a:rPr lang="fr-FR" baseline="0" err="1"/>
              <a:t>Multipath</a:t>
            </a:r>
            <a:r>
              <a:rPr lang="fr-FR" baseline="0"/>
              <a:t> </a:t>
            </a:r>
            <a:r>
              <a:rPr lang="fr-FR" baseline="0" err="1"/>
              <a:t>probing</a:t>
            </a:r>
            <a:r>
              <a:rPr lang="fr-FR" baseline="0"/>
              <a:t> technique </a:t>
            </a:r>
            <a:r>
              <a:rPr lang="fr-FR" baseline="0" err="1"/>
              <a:t>because</a:t>
            </a:r>
            <a:r>
              <a:rPr lang="fr-FR" baseline="0"/>
              <a:t> </a:t>
            </a:r>
            <a:r>
              <a:rPr lang="fr-FR" baseline="0" err="1"/>
              <a:t>it</a:t>
            </a:r>
            <a:r>
              <a:rPr lang="fr-FR" baseline="0"/>
              <a:t> </a:t>
            </a:r>
            <a:r>
              <a:rPr lang="fr-FR" baseline="0" err="1"/>
              <a:t>resolves</a:t>
            </a:r>
            <a:r>
              <a:rPr lang="fr-FR" baseline="0"/>
              <a:t> the </a:t>
            </a:r>
            <a:r>
              <a:rPr lang="fr-FR" baseline="0" err="1"/>
              <a:t>nodes</a:t>
            </a:r>
            <a:r>
              <a:rPr lang="fr-FR" baseline="0"/>
              <a:t> TTL per TTL, </a:t>
            </a:r>
            <a:r>
              <a:rPr lang="fr-FR" baseline="0" err="1"/>
              <a:t>prevent</a:t>
            </a:r>
            <a:r>
              <a:rPr lang="fr-FR" baseline="0"/>
              <a:t> </a:t>
            </a:r>
            <a:r>
              <a:rPr lang="fr-FR" baseline="0" err="1"/>
              <a:t>its</a:t>
            </a:r>
            <a:r>
              <a:rPr lang="fr-FR" baseline="0"/>
              <a:t> usage at Internet </a:t>
            </a:r>
            <a:r>
              <a:rPr lang="fr-FR" baseline="0" err="1"/>
              <a:t>Scale</a:t>
            </a:r>
            <a:r>
              <a:rPr lang="fr-FR" baseline="0"/>
              <a: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As a </a:t>
            </a:r>
            <a:r>
              <a:rPr lang="fr-FR" baseline="0" err="1"/>
              <a:t>result</a:t>
            </a:r>
            <a:r>
              <a:rPr lang="fr-FR" baseline="0"/>
              <a:t>, </a:t>
            </a:r>
            <a:r>
              <a:rPr lang="fr-FR" baseline="0" err="1"/>
              <a:t>systems</a:t>
            </a:r>
            <a:r>
              <a:rPr lang="fr-FR" baseline="0"/>
              <a:t> </a:t>
            </a:r>
            <a:r>
              <a:rPr lang="fr-FR" baseline="0" err="1"/>
              <a:t>that</a:t>
            </a:r>
            <a:r>
              <a:rPr lang="fr-FR" baseline="0"/>
              <a:t> </a:t>
            </a:r>
            <a:r>
              <a:rPr lang="fr-FR" baseline="0" err="1"/>
              <a:t>perform</a:t>
            </a:r>
            <a:r>
              <a:rPr lang="fr-FR" baseline="0"/>
              <a:t> </a:t>
            </a:r>
            <a:r>
              <a:rPr lang="fr-FR" baseline="0" err="1"/>
              <a:t>continuous</a:t>
            </a:r>
            <a:r>
              <a:rPr lang="fr-FR" baseline="0"/>
              <a:t> </a:t>
            </a:r>
            <a:r>
              <a:rPr lang="fr-FR" baseline="0" err="1"/>
              <a:t>surveys</a:t>
            </a:r>
            <a:r>
              <a:rPr lang="fr-FR" baseline="0"/>
              <a:t> of Internet </a:t>
            </a:r>
            <a:r>
              <a:rPr lang="fr-FR" baseline="0" err="1"/>
              <a:t>topology</a:t>
            </a:r>
            <a:r>
              <a:rPr lang="fr-FR" baseline="0"/>
              <a:t> </a:t>
            </a:r>
            <a:r>
              <a:rPr lang="fr-FR" baseline="0" err="1"/>
              <a:t>mapping</a:t>
            </a:r>
            <a:r>
              <a:rPr lang="fr-FR" baseline="0"/>
              <a:t> have </a:t>
            </a:r>
            <a:r>
              <a:rPr lang="fr-FR" baseline="0" err="1"/>
              <a:t>tunrned</a:t>
            </a:r>
            <a:r>
              <a:rPr lang="fr-FR" baseline="0"/>
              <a:t> off the </a:t>
            </a:r>
            <a:r>
              <a:rPr lang="fr-FR" baseline="0" err="1"/>
              <a:t>multipath</a:t>
            </a:r>
            <a:r>
              <a:rPr lang="fr-FR" baseline="0"/>
              <a:t> </a:t>
            </a:r>
            <a:r>
              <a:rPr lang="fr-FR" baseline="0" err="1"/>
              <a:t>probing</a:t>
            </a:r>
            <a:r>
              <a:rPr lang="fr-FR" baseline="0"/>
              <a:t> </a:t>
            </a:r>
            <a:r>
              <a:rPr lang="fr-FR" baseline="0" err="1"/>
              <a:t>capacity</a:t>
            </a: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The </a:t>
            </a:r>
            <a:r>
              <a:rPr lang="fr-FR" baseline="0" err="1"/>
              <a:t>consequence</a:t>
            </a:r>
            <a:r>
              <a:rPr lang="fr-FR" baseline="0"/>
              <a:t> of </a:t>
            </a:r>
            <a:r>
              <a:rPr lang="fr-FR" baseline="0" err="1"/>
              <a:t>this</a:t>
            </a:r>
            <a:r>
              <a:rPr lang="fr-FR" baseline="0"/>
              <a:t> </a:t>
            </a:r>
            <a:r>
              <a:rPr lang="fr-FR" baseline="0" err="1"/>
              <a:t>is</a:t>
            </a:r>
            <a:r>
              <a:rPr lang="fr-FR" baseline="0"/>
              <a:t> </a:t>
            </a:r>
            <a:r>
              <a:rPr lang="fr-FR" baseline="0" err="1"/>
              <a:t>that</a:t>
            </a:r>
            <a:r>
              <a:rPr lang="fr-FR" baseline="0"/>
              <a:t> </a:t>
            </a:r>
            <a:r>
              <a:rPr lang="fr-FR" baseline="0" err="1"/>
              <a:t>we</a:t>
            </a:r>
            <a:r>
              <a:rPr lang="fr-FR" baseline="0"/>
              <a:t> are </a:t>
            </a:r>
            <a:r>
              <a:rPr lang="fr-FR" baseline="0" err="1"/>
              <a:t>working</a:t>
            </a:r>
            <a:r>
              <a:rPr lang="fr-FR" baseline="0"/>
              <a:t> </a:t>
            </a:r>
            <a:r>
              <a:rPr lang="fr-FR" baseline="0" err="1"/>
              <a:t>work</a:t>
            </a:r>
            <a:r>
              <a:rPr lang="fr-FR" baseline="0"/>
              <a:t> </a:t>
            </a:r>
            <a:r>
              <a:rPr lang="fr-FR" baseline="0" err="1"/>
              <a:t>with</a:t>
            </a:r>
            <a:r>
              <a:rPr lang="fr-FR" baseline="0"/>
              <a:t> </a:t>
            </a:r>
            <a:r>
              <a:rPr lang="fr-FR" baseline="0" err="1"/>
              <a:t>incomplete</a:t>
            </a:r>
            <a:r>
              <a:rPr lang="fr-FR" baseline="0"/>
              <a:t> Internet </a:t>
            </a:r>
            <a:r>
              <a:rPr lang="fr-FR" baseline="0" err="1"/>
              <a:t>maps</a:t>
            </a:r>
            <a:endParaRPr lang="fr-FR" baseline="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1634757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1542292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How </a:t>
            </a:r>
            <a:r>
              <a:rPr lang="fr-FR" baseline="0" err="1"/>
              <a:t>we</a:t>
            </a:r>
            <a:r>
              <a:rPr lang="fr-FR" baseline="0"/>
              <a:t> </a:t>
            </a:r>
            <a:r>
              <a:rPr lang="fr-FR" baseline="0" err="1"/>
              <a:t>achieve</a:t>
            </a:r>
            <a:r>
              <a:rPr lang="fr-FR" baseline="0"/>
              <a:t> </a:t>
            </a:r>
            <a:r>
              <a:rPr lang="fr-FR" baseline="0" err="1"/>
              <a:t>this</a:t>
            </a:r>
            <a:r>
              <a:rPr lang="fr-FR" baseline="0"/>
              <a:t> </a:t>
            </a:r>
            <a:r>
              <a:rPr lang="fr-FR" baseline="0" err="1"/>
              <a:t>is</a:t>
            </a:r>
            <a:r>
              <a:rPr lang="fr-FR" baseline="0"/>
              <a:t> by </a:t>
            </a:r>
            <a:r>
              <a:rPr lang="fr-FR" baseline="0" err="1"/>
              <a:t>proceeding</a:t>
            </a:r>
            <a:r>
              <a:rPr lang="fr-FR" baseline="0"/>
              <a:t> by round.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a:t>The important </a:t>
            </a:r>
            <a:r>
              <a:rPr lang="fr-FR" baseline="0" err="1"/>
              <a:t>thing</a:t>
            </a:r>
            <a:r>
              <a:rPr lang="fr-FR" baseline="0"/>
              <a:t> </a:t>
            </a:r>
            <a:r>
              <a:rPr lang="fr-FR" baseline="0" err="1"/>
              <a:t>here</a:t>
            </a:r>
            <a:r>
              <a:rPr lang="fr-FR" baseline="0"/>
              <a:t> to </a:t>
            </a:r>
            <a:r>
              <a:rPr lang="fr-FR" baseline="0" err="1"/>
              <a:t>understand</a:t>
            </a:r>
            <a:r>
              <a:rPr lang="fr-FR" baseline="0"/>
              <a:t> </a:t>
            </a:r>
            <a:r>
              <a:rPr lang="fr-FR" baseline="0" err="1"/>
              <a:t>is</a:t>
            </a:r>
            <a:r>
              <a:rPr lang="fr-FR" baseline="0"/>
              <a:t> the </a:t>
            </a:r>
            <a:r>
              <a:rPr lang="fr-FR" baseline="0" err="1"/>
              <a:t>concurrency</a:t>
            </a:r>
            <a:r>
              <a:rPr lang="fr-FR" baseline="0"/>
              <a:t> aspect of the </a:t>
            </a:r>
            <a:r>
              <a:rPr lang="fr-FR" baseline="0" err="1"/>
              <a:t>algorithm</a:t>
            </a:r>
            <a:r>
              <a:rPr lang="fr-FR" baseline="0"/>
              <a:t>, </a:t>
            </a:r>
            <a:r>
              <a:rPr lang="fr-FR" baseline="0" err="1"/>
              <a:t>it</a:t>
            </a:r>
            <a:r>
              <a:rPr lang="fr-FR" baseline="0"/>
              <a:t> </a:t>
            </a:r>
            <a:r>
              <a:rPr lang="fr-FR" baseline="0" err="1"/>
              <a:t>will</a:t>
            </a:r>
            <a:r>
              <a:rPr lang="fr-FR" baseline="0"/>
              <a:t> </a:t>
            </a:r>
            <a:r>
              <a:rPr lang="fr-FR" baseline="0" err="1"/>
              <a:t>be</a:t>
            </a:r>
            <a:r>
              <a:rPr lang="fr-FR" baseline="0"/>
              <a:t> able to </a:t>
            </a:r>
            <a:r>
              <a:rPr lang="fr-FR" baseline="0" err="1"/>
              <a:t>resolve</a:t>
            </a:r>
            <a:r>
              <a:rPr lang="fr-FR" baseline="0"/>
              <a:t> millions of </a:t>
            </a:r>
            <a:r>
              <a:rPr lang="fr-FR" baseline="0" err="1"/>
              <a:t>nodes</a:t>
            </a:r>
            <a:r>
              <a:rPr lang="fr-FR" baseline="0"/>
              <a:t> in </a:t>
            </a:r>
            <a:r>
              <a:rPr lang="fr-FR" baseline="0" err="1"/>
              <a:t>parrallel</a:t>
            </a:r>
            <a:r>
              <a:rPr lang="fr-FR" baseline="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We</a:t>
            </a:r>
            <a:r>
              <a:rPr lang="fr-FR" baseline="0"/>
              <a:t> are not </a:t>
            </a:r>
            <a:r>
              <a:rPr lang="fr-FR" baseline="0" err="1"/>
              <a:t>proceeding</a:t>
            </a:r>
            <a:r>
              <a:rPr lang="fr-FR" baseline="0"/>
              <a:t> </a:t>
            </a:r>
            <a:r>
              <a:rPr lang="fr-FR" baseline="0" err="1"/>
              <a:t>node</a:t>
            </a:r>
            <a:r>
              <a:rPr lang="fr-FR" baseline="0"/>
              <a:t> by </a:t>
            </a:r>
            <a:r>
              <a:rPr lang="fr-FR" baseline="0" err="1"/>
              <a:t>node</a:t>
            </a:r>
            <a:r>
              <a:rPr lang="fr-FR" baseline="0"/>
              <a:t>, TTL per TTL </a:t>
            </a:r>
            <a:r>
              <a:rPr lang="fr-FR" baseline="0" err="1"/>
              <a:t>anymore</a:t>
            </a:r>
            <a:r>
              <a:rPr lang="fr-FR" baseline="0"/>
              <a:t>.</a:t>
            </a:r>
          </a:p>
        </p:txBody>
      </p:sp>
    </p:spTree>
    <p:extLst>
      <p:ext uri="{BB962C8B-B14F-4D97-AF65-F5344CB8AC3E}">
        <p14:creationId xmlns:p14="http://schemas.microsoft.com/office/powerpoint/2010/main" val="2082055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Again</a:t>
            </a:r>
            <a:r>
              <a:rPr lang="fr-FR"/>
              <a:t>, </a:t>
            </a:r>
            <a:r>
              <a:rPr lang="fr-FR" err="1"/>
              <a:t>we</a:t>
            </a:r>
            <a:r>
              <a:rPr lang="fr-FR"/>
              <a:t> </a:t>
            </a:r>
            <a:r>
              <a:rPr lang="fr-FR" err="1"/>
              <a:t>re-use</a:t>
            </a:r>
            <a:r>
              <a:rPr lang="fr-FR"/>
              <a:t> the </a:t>
            </a:r>
            <a:r>
              <a:rPr lang="fr-FR" err="1"/>
              <a:t>same</a:t>
            </a:r>
            <a:r>
              <a:rPr lang="fr-FR"/>
              <a:t> </a:t>
            </a:r>
            <a:r>
              <a:rPr lang="fr-FR" err="1"/>
              <a:t>toy</a:t>
            </a:r>
            <a:r>
              <a:rPr lang="fr-FR"/>
              <a:t> </a:t>
            </a:r>
            <a:r>
              <a:rPr lang="fr-FR" err="1"/>
              <a:t>topology</a:t>
            </a:r>
            <a:r>
              <a:rPr lang="fr-FR"/>
              <a:t> </a:t>
            </a:r>
            <a:r>
              <a:rPr lang="fr-FR" err="1"/>
              <a:t>that</a:t>
            </a:r>
            <a:r>
              <a:rPr lang="fr-FR"/>
              <a:t> </a:t>
            </a:r>
            <a:r>
              <a:rPr lang="fr-FR" err="1"/>
              <a:t>we</a:t>
            </a:r>
            <a:r>
              <a:rPr lang="fr-FR"/>
              <a:t> </a:t>
            </a:r>
            <a:r>
              <a:rPr lang="fr-FR" err="1"/>
              <a:t>used</a:t>
            </a:r>
            <a:r>
              <a:rPr lang="fr-FR" baseline="0"/>
              <a:t> for the </a:t>
            </a:r>
            <a:r>
              <a:rPr lang="fr-FR" baseline="0" err="1"/>
              <a:t>two</a:t>
            </a:r>
            <a:r>
              <a:rPr lang="fr-FR" baseline="0"/>
              <a:t> </a:t>
            </a:r>
            <a:r>
              <a:rPr lang="fr-FR" baseline="0" err="1"/>
              <a:t>previous</a:t>
            </a:r>
            <a:r>
              <a:rPr lang="fr-FR" baseline="0"/>
              <a:t> </a:t>
            </a:r>
            <a:r>
              <a:rPr lang="fr-FR" baseline="0" err="1"/>
              <a:t>examples</a:t>
            </a:r>
            <a:endParaRPr lang="fr-FR"/>
          </a:p>
          <a:p>
            <a:endParaRPr lang="fr-FR"/>
          </a:p>
          <a:p>
            <a:r>
              <a:rPr lang="fr-FR" err="1"/>
              <a:t>Recall</a:t>
            </a:r>
            <a:r>
              <a:rPr lang="fr-FR"/>
              <a:t>. A </a:t>
            </a:r>
            <a:r>
              <a:rPr lang="fr-FR" err="1"/>
              <a:t>is</a:t>
            </a:r>
            <a:r>
              <a:rPr lang="fr-FR"/>
              <a:t> </a:t>
            </a:r>
            <a:r>
              <a:rPr lang="fr-FR" err="1"/>
              <a:t>still</a:t>
            </a:r>
            <a:r>
              <a:rPr lang="fr-FR"/>
              <a:t> a per-destination </a:t>
            </a:r>
            <a:r>
              <a:rPr lang="fr-FR" err="1"/>
              <a:t>load</a:t>
            </a:r>
            <a:r>
              <a:rPr lang="fr-FR"/>
              <a:t> balancer, as </a:t>
            </a:r>
            <a:r>
              <a:rPr lang="fr-FR" err="1"/>
              <a:t>well</a:t>
            </a:r>
            <a:r>
              <a:rPr lang="fr-FR"/>
              <a:t> as E.</a:t>
            </a:r>
          </a:p>
        </p:txBody>
      </p:sp>
    </p:spTree>
    <p:extLst>
      <p:ext uri="{BB962C8B-B14F-4D97-AF65-F5344CB8AC3E}">
        <p14:creationId xmlns:p14="http://schemas.microsoft.com/office/powerpoint/2010/main" val="1017100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a:p>
            <a:r>
              <a:rPr lang="fr-FR"/>
              <a:t>First, </a:t>
            </a:r>
            <a:r>
              <a:rPr lang="fr-FR" err="1"/>
              <a:t>instead</a:t>
            </a:r>
            <a:r>
              <a:rPr lang="fr-FR"/>
              <a:t> of </a:t>
            </a:r>
            <a:r>
              <a:rPr lang="fr-FR" err="1"/>
              <a:t>proceeding</a:t>
            </a:r>
            <a:r>
              <a:rPr lang="fr-FR" baseline="0"/>
              <a:t> TTL per TTL, </a:t>
            </a:r>
            <a:r>
              <a:rPr lang="fr-FR" baseline="0" err="1"/>
              <a:t>we</a:t>
            </a:r>
            <a:r>
              <a:rPr lang="fr-FR" baseline="0"/>
              <a:t> </a:t>
            </a:r>
            <a:r>
              <a:rPr lang="fr-FR" baseline="0" err="1"/>
              <a:t>send</a:t>
            </a:r>
            <a:r>
              <a:rPr lang="fr-FR" baseline="0"/>
              <a:t> all the probes at once. </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It's</a:t>
            </a:r>
            <a:r>
              <a:rPr lang="fr-FR" baseline="0"/>
              <a:t> important to </a:t>
            </a:r>
            <a:r>
              <a:rPr lang="fr-FR" baseline="0" err="1"/>
              <a:t>realize</a:t>
            </a:r>
            <a:r>
              <a:rPr lang="fr-FR" baseline="0"/>
              <a:t> all of </a:t>
            </a:r>
            <a:r>
              <a:rPr lang="fr-FR" baseline="0" err="1"/>
              <a:t>these</a:t>
            </a:r>
            <a:r>
              <a:rPr lang="fr-FR" baseline="0"/>
              <a:t> probes are concurrent </a:t>
            </a:r>
            <a:r>
              <a:rPr lang="fr-FR" baseline="0" err="1"/>
              <a:t>now</a:t>
            </a:r>
            <a:r>
              <a:rPr lang="fr-FR" baseline="0"/>
              <a:t>. </a:t>
            </a:r>
          </a:p>
          <a:p>
            <a:r>
              <a:rPr lang="fr-FR" baseline="0"/>
              <a:t>6 </a:t>
            </a:r>
            <a:r>
              <a:rPr lang="fr-FR" baseline="0" err="1"/>
              <a:t>different</a:t>
            </a:r>
            <a:r>
              <a:rPr lang="fr-FR" baseline="0"/>
              <a:t> destinations in the /24 are sent, </a:t>
            </a:r>
            <a:r>
              <a:rPr lang="fr-FR" baseline="0" err="1"/>
              <a:t>which</a:t>
            </a:r>
            <a:r>
              <a:rPr lang="fr-FR" baseline="0"/>
              <a:t> correspond to the minimum </a:t>
            </a:r>
            <a:r>
              <a:rPr lang="fr-FR" baseline="0" err="1"/>
              <a:t>number</a:t>
            </a:r>
            <a:r>
              <a:rPr lang="fr-FR" baseline="0"/>
              <a:t> of probes to </a:t>
            </a:r>
            <a:r>
              <a:rPr lang="fr-FR" baseline="0" err="1"/>
              <a:t>reach</a:t>
            </a:r>
            <a:r>
              <a:rPr lang="fr-FR" baseline="0"/>
              <a:t> a </a:t>
            </a:r>
            <a:r>
              <a:rPr lang="fr-FR" baseline="0" err="1"/>
              <a:t>failure</a:t>
            </a:r>
            <a:r>
              <a:rPr lang="fr-FR" baseline="0"/>
              <a:t> </a:t>
            </a:r>
            <a:r>
              <a:rPr lang="fr-FR" baseline="0" err="1"/>
              <a:t>probability</a:t>
            </a:r>
            <a:r>
              <a:rPr lang="fr-FR" baseline="0"/>
              <a:t> of 5% </a:t>
            </a:r>
            <a:r>
              <a:rPr lang="fr-FR" baseline="0" err="1"/>
              <a:t>that</a:t>
            </a:r>
            <a:r>
              <a:rPr lang="fr-FR" baseline="0"/>
              <a:t> a </a:t>
            </a:r>
            <a:r>
              <a:rPr lang="fr-FR" baseline="0" err="1"/>
              <a:t>node</a:t>
            </a:r>
            <a:r>
              <a:rPr lang="fr-FR" baseline="0"/>
              <a:t> has </a:t>
            </a:r>
            <a:r>
              <a:rPr lang="fr-FR" baseline="0" err="1"/>
              <a:t>only</a:t>
            </a:r>
            <a:r>
              <a:rPr lang="fr-FR" baseline="0"/>
              <a:t> one </a:t>
            </a:r>
            <a:r>
              <a:rPr lang="fr-FR" baseline="0" err="1"/>
              <a:t>successor</a:t>
            </a:r>
            <a:r>
              <a:rPr lang="fr-FR" baseline="0"/>
              <a:t>.</a:t>
            </a:r>
          </a:p>
          <a:p>
            <a:r>
              <a:rPr lang="fr-FR" baseline="0"/>
              <a:t>So, </a:t>
            </a:r>
            <a:r>
              <a:rPr lang="fr-FR" baseline="0" err="1"/>
              <a:t>here</a:t>
            </a:r>
            <a:r>
              <a:rPr lang="fr-FR" baseline="0"/>
              <a:t> </a:t>
            </a:r>
            <a:r>
              <a:rPr lang="fr-FR" baseline="0" err="1"/>
              <a:t>we</a:t>
            </a:r>
            <a:r>
              <a:rPr lang="fr-FR" baseline="0"/>
              <a:t> have </a:t>
            </a:r>
            <a:r>
              <a:rPr lang="fr-FR" baseline="0" err="1"/>
              <a:t>discovered</a:t>
            </a:r>
            <a:r>
              <a:rPr lang="fr-FR" baseline="0"/>
              <a:t> A, B, C , D, E, F, but G </a:t>
            </a:r>
            <a:r>
              <a:rPr lang="fr-FR" baseline="0" err="1"/>
              <a:t>remains</a:t>
            </a:r>
            <a:r>
              <a:rPr lang="fr-FR" baseline="0"/>
              <a:t> </a:t>
            </a:r>
            <a:r>
              <a:rPr lang="fr-FR" baseline="0" err="1"/>
              <a:t>undiscovered</a:t>
            </a:r>
            <a:r>
              <a:rPr lang="fr-FR" baseline="0"/>
              <a:t>. </a:t>
            </a:r>
            <a:r>
              <a:rPr lang="fr-FR" baseline="0" err="1"/>
              <a:t>We</a:t>
            </a:r>
            <a:r>
              <a:rPr lang="fr-FR" baseline="0"/>
              <a:t> have </a:t>
            </a:r>
            <a:r>
              <a:rPr lang="fr-FR" baseline="0" err="1"/>
              <a:t>also</a:t>
            </a:r>
            <a:r>
              <a:rPr lang="fr-FR" baseline="0"/>
              <a:t> </a:t>
            </a:r>
            <a:r>
              <a:rPr lang="fr-FR" baseline="0" err="1"/>
              <a:t>discovered</a:t>
            </a:r>
            <a:r>
              <a:rPr lang="fr-FR" baseline="0"/>
              <a:t> </a:t>
            </a:r>
            <a:r>
              <a:rPr lang="fr-FR" baseline="0" err="1"/>
              <a:t>that</a:t>
            </a:r>
            <a:r>
              <a:rPr lang="fr-FR" baseline="0"/>
              <a:t> A has 2 </a:t>
            </a:r>
            <a:r>
              <a:rPr lang="fr-FR" baseline="0" err="1"/>
              <a:t>successors</a:t>
            </a:r>
            <a:r>
              <a:rPr lang="fr-FR" baseline="0"/>
              <a:t>, and all of the </a:t>
            </a:r>
            <a:r>
              <a:rPr lang="fr-FR" baseline="0" err="1"/>
              <a:t>others</a:t>
            </a:r>
            <a:r>
              <a:rPr lang="fr-FR" baseline="0"/>
              <a:t>, at the moment, have </a:t>
            </a:r>
            <a:r>
              <a:rPr lang="fr-FR" baseline="0" err="1"/>
              <a:t>only</a:t>
            </a:r>
            <a:r>
              <a:rPr lang="fr-FR" baseline="0"/>
              <a:t> one </a:t>
            </a:r>
            <a:r>
              <a:rPr lang="fr-FR" baseline="0" err="1"/>
              <a:t>successor</a:t>
            </a:r>
            <a:r>
              <a:rPr lang="fr-FR" baseline="0"/>
              <a:t>.</a:t>
            </a:r>
          </a:p>
          <a:p>
            <a:endParaRPr lang="fr-FR" baseline="0"/>
          </a:p>
          <a:p>
            <a:r>
              <a:rPr lang="fr-FR" baseline="0"/>
              <a:t>This first </a:t>
            </a:r>
            <a:r>
              <a:rPr lang="fr-FR" baseline="0" err="1"/>
              <a:t>step</a:t>
            </a:r>
            <a:r>
              <a:rPr lang="fr-FR" baseline="0"/>
              <a:t> </a:t>
            </a:r>
            <a:r>
              <a:rPr lang="fr-FR" baseline="0" err="1"/>
              <a:t>is</a:t>
            </a:r>
            <a:r>
              <a:rPr lang="fr-FR" baseline="0"/>
              <a:t> </a:t>
            </a:r>
            <a:r>
              <a:rPr lang="fr-FR" baseline="0" err="1"/>
              <a:t>what</a:t>
            </a:r>
            <a:r>
              <a:rPr lang="fr-FR" baseline="0"/>
              <a:t> </a:t>
            </a:r>
            <a:r>
              <a:rPr lang="fr-FR" baseline="0" err="1"/>
              <a:t>we</a:t>
            </a:r>
            <a:r>
              <a:rPr lang="fr-FR" baseline="0"/>
              <a:t> call the first round of </a:t>
            </a:r>
            <a:r>
              <a:rPr lang="fr-FR" baseline="0" err="1"/>
              <a:t>probing</a:t>
            </a:r>
            <a:r>
              <a:rPr lang="fr-FR" baseline="0"/>
              <a:t>.</a:t>
            </a:r>
          </a:p>
          <a:p>
            <a:endParaRPr lang="fr-FR" baseline="0"/>
          </a:p>
        </p:txBody>
      </p:sp>
    </p:spTree>
    <p:extLst>
      <p:ext uri="{BB962C8B-B14F-4D97-AF65-F5344CB8AC3E}">
        <p14:creationId xmlns:p14="http://schemas.microsoft.com/office/powerpoint/2010/main" val="1626717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dirty="0" err="1"/>
              <a:t>Describe</a:t>
            </a:r>
            <a:r>
              <a:rPr lang="fr-FR" baseline="0" dirty="0"/>
              <a:t> the </a:t>
            </a:r>
            <a:r>
              <a:rPr lang="fr-FR" baseline="0" dirty="0" err="1"/>
              <a:t>numbers</a:t>
            </a:r>
            <a:r>
              <a:rPr lang="fr-FR" baseline="0" dirty="0"/>
              <a:t> of probes </a:t>
            </a:r>
            <a:r>
              <a:rPr lang="fr-FR" baseline="0" dirty="0" err="1"/>
              <a:t>received</a:t>
            </a:r>
            <a:r>
              <a:rPr lang="fr-FR" baseline="0" dirty="0"/>
              <a:t> per </a:t>
            </a:r>
            <a:r>
              <a:rPr lang="fr-FR" baseline="0" dirty="0" err="1"/>
              <a:t>node</a:t>
            </a:r>
            <a:r>
              <a:rPr lang="fr-FR" baseline="0" dirty="0"/>
              <a:t>.</a:t>
            </a:r>
          </a:p>
          <a:p>
            <a:r>
              <a:rPr lang="fr-FR" dirty="0" err="1"/>
              <a:t>Diamond</a:t>
            </a:r>
            <a:r>
              <a:rPr lang="fr-FR" dirty="0"/>
              <a:t> Miner </a:t>
            </a:r>
            <a:r>
              <a:rPr lang="fr-FR" dirty="0" err="1"/>
              <a:t>answers</a:t>
            </a:r>
            <a:r>
              <a:rPr lang="fr-FR" dirty="0"/>
              <a:t> the </a:t>
            </a:r>
            <a:r>
              <a:rPr lang="fr-FR" dirty="0" err="1"/>
              <a:t>following</a:t>
            </a:r>
            <a:r>
              <a:rPr lang="fr-FR" dirty="0"/>
              <a:t> question in </a:t>
            </a:r>
            <a:r>
              <a:rPr lang="fr-FR" dirty="0" err="1"/>
              <a:t>order</a:t>
            </a:r>
            <a:r>
              <a:rPr lang="fr-FR" dirty="0"/>
              <a:t> to </a:t>
            </a:r>
            <a:r>
              <a:rPr lang="fr-FR" dirty="0" err="1"/>
              <a:t>compute</a:t>
            </a:r>
            <a:r>
              <a:rPr lang="fr-FR" dirty="0"/>
              <a:t> the </a:t>
            </a:r>
            <a:r>
              <a:rPr lang="fr-FR" dirty="0" err="1"/>
              <a:t>number</a:t>
            </a:r>
            <a:r>
              <a:rPr lang="fr-FR" dirty="0"/>
              <a:t> of probes </a:t>
            </a:r>
            <a:r>
              <a:rPr lang="fr-FR" dirty="0" err="1"/>
              <a:t>needed</a:t>
            </a:r>
            <a:r>
              <a:rPr lang="fr-FR" dirty="0"/>
              <a:t>:</a:t>
            </a:r>
          </a:p>
          <a:p>
            <a:r>
              <a:rPr lang="fr-FR" dirty="0"/>
              <a:t>How </a:t>
            </a:r>
            <a:r>
              <a:rPr lang="fr-FR" dirty="0" err="1"/>
              <a:t>much</a:t>
            </a:r>
            <a:r>
              <a:rPr lang="fr-FR" dirty="0"/>
              <a:t> probes do </a:t>
            </a:r>
            <a:r>
              <a:rPr lang="fr-FR" dirty="0" err="1"/>
              <a:t>we</a:t>
            </a:r>
            <a:r>
              <a:rPr lang="fr-FR" dirty="0"/>
              <a:t> </a:t>
            </a:r>
            <a:r>
              <a:rPr lang="fr-FR" dirty="0" err="1"/>
              <a:t>need</a:t>
            </a:r>
            <a:r>
              <a:rPr lang="fr-FR" dirty="0"/>
              <a:t>, per TTL, to </a:t>
            </a:r>
            <a:r>
              <a:rPr lang="fr-FR" dirty="0" err="1"/>
              <a:t>resolve</a:t>
            </a:r>
            <a:r>
              <a:rPr lang="fr-FR" baseline="0" dirty="0"/>
              <a:t> all the </a:t>
            </a:r>
            <a:r>
              <a:rPr lang="fr-FR" baseline="0" dirty="0" err="1"/>
              <a:t>nodes</a:t>
            </a:r>
            <a:r>
              <a:rPr lang="fr-FR" baseline="0" dirty="0"/>
              <a:t> if </a:t>
            </a:r>
            <a:r>
              <a:rPr lang="fr-FR" baseline="0" dirty="0" err="1"/>
              <a:t>there</a:t>
            </a:r>
            <a:r>
              <a:rPr lang="fr-FR" baseline="0" dirty="0"/>
              <a:t> </a:t>
            </a:r>
            <a:r>
              <a:rPr lang="fr-FR" baseline="0" dirty="0" err="1"/>
              <a:t>were</a:t>
            </a:r>
            <a:r>
              <a:rPr lang="fr-FR" baseline="0" dirty="0"/>
              <a:t> </a:t>
            </a:r>
            <a:r>
              <a:rPr lang="fr-FR" baseline="0" dirty="0" err="1"/>
              <a:t>nothing</a:t>
            </a:r>
            <a:r>
              <a:rPr lang="fr-FR" baseline="0" dirty="0"/>
              <a:t> more to </a:t>
            </a:r>
            <a:r>
              <a:rPr lang="fr-FR" baseline="0" dirty="0" err="1"/>
              <a:t>discover</a:t>
            </a:r>
            <a:r>
              <a:rPr lang="fr-FR" baseline="0" dirty="0"/>
              <a:t>?</a:t>
            </a:r>
          </a:p>
          <a:p>
            <a:r>
              <a:rPr lang="fr-FR" baseline="0" dirty="0" err="1"/>
              <a:t>Let’s</a:t>
            </a:r>
            <a:r>
              <a:rPr lang="fr-FR" baseline="0" dirty="0"/>
              <a:t> </a:t>
            </a:r>
            <a:r>
              <a:rPr lang="fr-FR" baseline="0" dirty="0" err="1"/>
              <a:t>perform</a:t>
            </a:r>
            <a:r>
              <a:rPr lang="fr-FR" baseline="0" dirty="0"/>
              <a:t> the computation  TTL per TTL:</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At TTL 1, </a:t>
            </a:r>
            <a:r>
              <a:rPr lang="fr-FR" baseline="0" dirty="0" err="1"/>
              <a:t>we</a:t>
            </a:r>
            <a:r>
              <a:rPr lang="fr-FR" baseline="0" dirty="0"/>
              <a:t> have </a:t>
            </a:r>
            <a:r>
              <a:rPr lang="fr-FR" baseline="0" dirty="0" err="1"/>
              <a:t>only</a:t>
            </a:r>
            <a:r>
              <a:rPr lang="fr-FR" baseline="0" dirty="0"/>
              <a:t> </a:t>
            </a:r>
            <a:r>
              <a:rPr lang="fr-FR" baseline="0" dirty="0" err="1"/>
              <a:t>discovered</a:t>
            </a:r>
            <a:r>
              <a:rPr lang="fr-FR" baseline="0" dirty="0"/>
              <a:t> A, and A has </a:t>
            </a:r>
            <a:r>
              <a:rPr lang="fr-FR" baseline="0" dirty="0" err="1"/>
              <a:t>two</a:t>
            </a:r>
            <a:r>
              <a:rPr lang="fr-FR" baseline="0" dirty="0"/>
              <a:t> </a:t>
            </a:r>
            <a:r>
              <a:rPr lang="fr-FR" baseline="0" dirty="0" err="1"/>
              <a:t>successors</a:t>
            </a:r>
            <a:r>
              <a:rPr lang="fr-FR" baseline="0" dirty="0"/>
              <a:t>. </a:t>
            </a:r>
            <a:r>
              <a:rPr lang="fr-FR" baseline="0" dirty="0" err="1"/>
              <a:t>Recall</a:t>
            </a:r>
            <a:r>
              <a:rPr lang="fr-FR" baseline="0" dirty="0"/>
              <a:t>: the </a:t>
            </a:r>
            <a:r>
              <a:rPr lang="fr-FR" baseline="0" dirty="0" err="1"/>
              <a:t>number</a:t>
            </a:r>
            <a:r>
              <a:rPr lang="fr-FR" baseline="0" dirty="0"/>
              <a:t> of probes </a:t>
            </a:r>
            <a:r>
              <a:rPr lang="fr-FR" baseline="0" dirty="0" err="1"/>
              <a:t>needed</a:t>
            </a:r>
            <a:r>
              <a:rPr lang="fr-FR" baseline="0" dirty="0"/>
              <a:t> to </a:t>
            </a:r>
            <a:r>
              <a:rPr lang="fr-FR" baseline="0" dirty="0" err="1"/>
              <a:t>achieve</a:t>
            </a:r>
            <a:r>
              <a:rPr lang="fr-FR" baseline="0" dirty="0"/>
              <a:t> </a:t>
            </a:r>
            <a:r>
              <a:rPr lang="fr-FR" baseline="0" dirty="0" err="1"/>
              <a:t>less</a:t>
            </a:r>
            <a:r>
              <a:rPr lang="fr-FR" baseline="0" dirty="0"/>
              <a:t> </a:t>
            </a:r>
            <a:r>
              <a:rPr lang="fr-FR" baseline="0" dirty="0" err="1"/>
              <a:t>than</a:t>
            </a:r>
            <a:r>
              <a:rPr lang="fr-FR" baseline="0" dirty="0"/>
              <a:t> 5% chance of </a:t>
            </a:r>
            <a:r>
              <a:rPr lang="fr-FR" baseline="0" dirty="0" err="1"/>
              <a:t>failing</a:t>
            </a:r>
            <a:r>
              <a:rPr lang="fr-FR" baseline="0" dirty="0"/>
              <a:t> to </a:t>
            </a:r>
            <a:r>
              <a:rPr lang="fr-FR" baseline="0" dirty="0" err="1"/>
              <a:t>detect</a:t>
            </a:r>
            <a:r>
              <a:rPr lang="fr-FR" baseline="0" dirty="0"/>
              <a:t> </a:t>
            </a:r>
            <a:r>
              <a:rPr lang="fr-FR" baseline="0" dirty="0" err="1"/>
              <a:t>that</a:t>
            </a:r>
            <a:r>
              <a:rPr lang="fr-FR" baseline="0" dirty="0"/>
              <a:t> A has </a:t>
            </a:r>
            <a:r>
              <a:rPr lang="fr-FR" baseline="0" dirty="0" err="1"/>
              <a:t>only</a:t>
            </a:r>
            <a:r>
              <a:rPr lang="fr-FR" baseline="0" dirty="0"/>
              <a:t> 2 </a:t>
            </a:r>
            <a:r>
              <a:rPr lang="fr-FR" baseline="0" dirty="0" err="1"/>
              <a:t>successors</a:t>
            </a:r>
            <a:r>
              <a:rPr lang="fr-FR" baseline="0" dirty="0"/>
              <a:t> </a:t>
            </a:r>
            <a:r>
              <a:rPr lang="fr-FR" baseline="0" dirty="0" err="1"/>
              <a:t>is</a:t>
            </a:r>
            <a:r>
              <a:rPr lang="fr-FR" baseline="0" dirty="0"/>
              <a:t> 11. So </a:t>
            </a:r>
            <a:r>
              <a:rPr lang="fr-FR" baseline="0" dirty="0" err="1"/>
              <a:t>we</a:t>
            </a:r>
            <a:r>
              <a:rPr lang="fr-FR" baseline="0" dirty="0"/>
              <a:t> </a:t>
            </a:r>
            <a:r>
              <a:rPr lang="fr-FR" baseline="0" dirty="0" err="1"/>
              <a:t>need</a:t>
            </a:r>
            <a:r>
              <a:rPr lang="fr-FR" baseline="0" dirty="0"/>
              <a:t> 5 more at TTL 1.</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At TTL 2, the situation </a:t>
            </a:r>
            <a:r>
              <a:rPr lang="fr-FR" baseline="0" dirty="0" err="1"/>
              <a:t>is</a:t>
            </a:r>
            <a:r>
              <a:rPr lang="fr-FR" baseline="0" dirty="0"/>
              <a:t> a </a:t>
            </a:r>
            <a:r>
              <a:rPr lang="fr-FR" baseline="0" dirty="0" err="1"/>
              <a:t>little</a:t>
            </a:r>
            <a:r>
              <a:rPr lang="fr-FR" baseline="0" dirty="0"/>
              <a:t> bit more </a:t>
            </a:r>
            <a:r>
              <a:rPr lang="fr-FR" baseline="0" dirty="0" err="1"/>
              <a:t>complicated</a:t>
            </a:r>
            <a:r>
              <a:rPr lang="fr-FR" baseline="0" dirty="0"/>
              <a:t>, </a:t>
            </a:r>
            <a:r>
              <a:rPr lang="fr-FR" baseline="0" dirty="0" err="1"/>
              <a:t>because</a:t>
            </a:r>
            <a:r>
              <a:rPr lang="fr-FR" baseline="0" dirty="0"/>
              <a:t> </a:t>
            </a:r>
            <a:r>
              <a:rPr lang="fr-FR" baseline="0" dirty="0" err="1"/>
              <a:t>we</a:t>
            </a:r>
            <a:r>
              <a:rPr lang="fr-FR" baseline="0" dirty="0"/>
              <a:t> have </a:t>
            </a:r>
            <a:r>
              <a:rPr lang="fr-FR" baseline="0" dirty="0" err="1"/>
              <a:t>discovered</a:t>
            </a:r>
            <a:r>
              <a:rPr lang="fr-FR" baseline="0" dirty="0"/>
              <a:t> </a:t>
            </a:r>
            <a:r>
              <a:rPr lang="fr-FR" baseline="0" dirty="0" err="1"/>
              <a:t>two</a:t>
            </a:r>
            <a:r>
              <a:rPr lang="fr-FR" baseline="0" dirty="0"/>
              <a:t> </a:t>
            </a:r>
            <a:r>
              <a:rPr lang="fr-FR" baseline="0" dirty="0" err="1"/>
              <a:t>nodes</a:t>
            </a:r>
            <a:r>
              <a:rPr lang="fr-FR" baseline="0" dirty="0"/>
              <a:t>, </a:t>
            </a:r>
            <a:r>
              <a:rPr lang="fr-FR" baseline="0" dirty="0" err="1"/>
              <a:t>so</a:t>
            </a:r>
            <a:r>
              <a:rPr lang="fr-FR" baseline="0" dirty="0"/>
              <a:t> the </a:t>
            </a:r>
            <a:r>
              <a:rPr lang="fr-FR" baseline="0" dirty="0" err="1"/>
              <a:t>algorithm</a:t>
            </a:r>
            <a:r>
              <a:rPr lang="fr-FR" baseline="0" dirty="0"/>
              <a:t> </a:t>
            </a:r>
            <a:r>
              <a:rPr lang="fr-FR" baseline="0" dirty="0" err="1"/>
              <a:t>computes</a:t>
            </a:r>
            <a:r>
              <a:rPr lang="fr-FR" baseline="0" dirty="0"/>
              <a:t> the </a:t>
            </a:r>
            <a:r>
              <a:rPr lang="fr-FR" baseline="0" dirty="0" err="1"/>
              <a:t>number</a:t>
            </a:r>
            <a:r>
              <a:rPr lang="fr-FR" baseline="0" dirty="0"/>
              <a:t> of probes </a:t>
            </a:r>
            <a:r>
              <a:rPr lang="fr-FR" baseline="0" dirty="0" err="1"/>
              <a:t>needed</a:t>
            </a:r>
            <a:r>
              <a:rPr lang="fr-FR" baseline="0" dirty="0"/>
              <a:t> to </a:t>
            </a:r>
            <a:r>
              <a:rPr lang="fr-FR" baseline="0" dirty="0" err="1"/>
              <a:t>reach</a:t>
            </a:r>
            <a:r>
              <a:rPr lang="fr-FR" baseline="0" dirty="0"/>
              <a:t> the </a:t>
            </a:r>
            <a:r>
              <a:rPr lang="fr-FR" baseline="0" dirty="0" err="1"/>
              <a:t>statistical</a:t>
            </a:r>
            <a:r>
              <a:rPr lang="fr-FR" baseline="0" dirty="0"/>
              <a:t> </a:t>
            </a:r>
            <a:r>
              <a:rPr lang="fr-FR" baseline="0" dirty="0" err="1"/>
              <a:t>guarantees</a:t>
            </a:r>
            <a:r>
              <a:rPr lang="fr-FR" baseline="0" dirty="0"/>
              <a:t> for B and E if </a:t>
            </a:r>
            <a:r>
              <a:rPr lang="fr-FR" baseline="0" dirty="0" err="1"/>
              <a:t>they</a:t>
            </a:r>
            <a:r>
              <a:rPr lang="fr-FR" baseline="0" dirty="0"/>
              <a:t> </a:t>
            </a:r>
            <a:r>
              <a:rPr lang="fr-FR" baseline="0" dirty="0" err="1"/>
              <a:t>had</a:t>
            </a:r>
            <a:r>
              <a:rPr lang="fr-FR" baseline="0" dirty="0"/>
              <a:t> </a:t>
            </a:r>
            <a:r>
              <a:rPr lang="fr-FR" baseline="0" dirty="0" err="1"/>
              <a:t>only</a:t>
            </a:r>
            <a:r>
              <a:rPr lang="fr-FR" baseline="0" dirty="0"/>
              <a:t> one </a:t>
            </a:r>
            <a:r>
              <a:rPr lang="fr-FR" baseline="0" dirty="0" err="1"/>
              <a:t>successor</a:t>
            </a:r>
            <a:endParaRPr lang="fr-FR" baseline="0" dirty="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I </a:t>
            </a:r>
            <a:r>
              <a:rPr lang="fr-FR" baseline="0" dirty="0" err="1"/>
              <a:t>refer</a:t>
            </a:r>
            <a:r>
              <a:rPr lang="fr-FR" baseline="0" dirty="0"/>
              <a:t> </a:t>
            </a:r>
            <a:r>
              <a:rPr lang="fr-FR" baseline="0" dirty="0" err="1"/>
              <a:t>you</a:t>
            </a:r>
            <a:r>
              <a:rPr lang="fr-FR" baseline="0" dirty="0"/>
              <a:t> to the </a:t>
            </a:r>
            <a:r>
              <a:rPr lang="fr-FR" baseline="0" dirty="0" err="1"/>
              <a:t>paper</a:t>
            </a:r>
            <a:r>
              <a:rPr lang="fr-FR" baseline="0" dirty="0"/>
              <a:t> for the </a:t>
            </a:r>
            <a:r>
              <a:rPr lang="fr-FR" baseline="0" dirty="0" err="1"/>
              <a:t>details</a:t>
            </a:r>
            <a:r>
              <a:rPr lang="fr-FR" baseline="0" dirty="0"/>
              <a:t> of the computation</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We</a:t>
            </a:r>
            <a:r>
              <a:rPr lang="fr-FR" baseline="0" dirty="0"/>
              <a:t> have the </a:t>
            </a:r>
            <a:r>
              <a:rPr lang="fr-FR" baseline="0" dirty="0" err="1"/>
              <a:t>same</a:t>
            </a:r>
            <a:r>
              <a:rPr lang="fr-FR" baseline="0" dirty="0"/>
              <a:t> configuration at TTL 3, C and F have one </a:t>
            </a:r>
            <a:r>
              <a:rPr lang="fr-FR" baseline="0" dirty="0" err="1"/>
              <a:t>successor</a:t>
            </a:r>
            <a:r>
              <a:rPr lang="fr-FR" baseline="0" dirty="0"/>
              <a:t>, </a:t>
            </a:r>
            <a:r>
              <a:rPr lang="fr-FR" baseline="0" dirty="0" err="1"/>
              <a:t>so</a:t>
            </a:r>
            <a:r>
              <a:rPr lang="fr-FR" baseline="0" dirty="0"/>
              <a:t> the </a:t>
            </a:r>
            <a:r>
              <a:rPr lang="fr-FR" baseline="0" dirty="0" err="1"/>
              <a:t>number</a:t>
            </a:r>
            <a:r>
              <a:rPr lang="fr-FR" baseline="0" dirty="0"/>
              <a:t> </a:t>
            </a:r>
            <a:r>
              <a:rPr lang="fr-FR" baseline="0" dirty="0" err="1"/>
              <a:t>that</a:t>
            </a:r>
            <a:r>
              <a:rPr lang="fr-FR" baseline="0" dirty="0"/>
              <a:t> </a:t>
            </a:r>
            <a:r>
              <a:rPr lang="fr-FR" baseline="0" dirty="0" err="1"/>
              <a:t>needs</a:t>
            </a:r>
            <a:r>
              <a:rPr lang="fr-FR" baseline="0" dirty="0"/>
              <a:t> to </a:t>
            </a:r>
            <a:r>
              <a:rPr lang="fr-FR" baseline="0" dirty="0" err="1"/>
              <a:t>be</a:t>
            </a:r>
            <a:r>
              <a:rPr lang="fr-FR" baseline="0" dirty="0"/>
              <a:t> sent at TTL 2 and 3 are the </a:t>
            </a:r>
            <a:r>
              <a:rPr lang="fr-FR" baseline="0" dirty="0" err="1"/>
              <a:t>same</a:t>
            </a:r>
            <a:r>
              <a:rPr lang="fr-FR" baseline="0" dirty="0"/>
              <a:t>. </a:t>
            </a:r>
            <a:r>
              <a:rPr lang="fr-FR" baseline="0" dirty="0" err="1"/>
              <a:t>Also</a:t>
            </a:r>
            <a:r>
              <a:rPr lang="fr-FR" baseline="0" dirty="0"/>
              <a:t>, to </a:t>
            </a:r>
            <a:r>
              <a:rPr lang="fr-FR" baseline="0" dirty="0" err="1"/>
              <a:t>find</a:t>
            </a:r>
            <a:r>
              <a:rPr lang="fr-FR" baseline="0" dirty="0"/>
              <a:t> the </a:t>
            </a:r>
            <a:r>
              <a:rPr lang="fr-FR" baseline="0" dirty="0" err="1"/>
              <a:t>successors</a:t>
            </a:r>
            <a:r>
              <a:rPr lang="fr-FR" baseline="0" dirty="0"/>
              <a:t> of C and F, </a:t>
            </a:r>
            <a:r>
              <a:rPr lang="fr-FR" baseline="0" dirty="0" err="1"/>
              <a:t>we</a:t>
            </a:r>
            <a:r>
              <a:rPr lang="fr-FR" baseline="0" dirty="0"/>
              <a:t> </a:t>
            </a:r>
            <a:r>
              <a:rPr lang="fr-FR" baseline="0" dirty="0" err="1"/>
              <a:t>need</a:t>
            </a:r>
            <a:r>
              <a:rPr lang="fr-FR" baseline="0" dirty="0"/>
              <a:t> to </a:t>
            </a:r>
            <a:r>
              <a:rPr lang="fr-FR" baseline="0" dirty="0" err="1"/>
              <a:t>send</a:t>
            </a:r>
            <a:r>
              <a:rPr lang="fr-FR" baseline="0" dirty="0"/>
              <a:t> probes at TTL 4, </a:t>
            </a:r>
            <a:r>
              <a:rPr lang="fr-FR" baseline="0" dirty="0" err="1"/>
              <a:t>which</a:t>
            </a:r>
            <a:r>
              <a:rPr lang="fr-FR" baseline="0" dirty="0"/>
              <a:t> </a:t>
            </a:r>
            <a:r>
              <a:rPr lang="fr-FR" baseline="0" dirty="0" err="1"/>
              <a:t>is</a:t>
            </a:r>
            <a:r>
              <a:rPr lang="fr-FR" baseline="0" dirty="0"/>
              <a:t> </a:t>
            </a:r>
            <a:r>
              <a:rPr lang="fr-FR" baseline="0" dirty="0" err="1"/>
              <a:t>why</a:t>
            </a:r>
            <a:r>
              <a:rPr lang="fr-FR" baseline="0" dirty="0"/>
              <a:t> the </a:t>
            </a:r>
            <a:r>
              <a:rPr lang="fr-FR" baseline="0" dirty="0" err="1"/>
              <a:t>number</a:t>
            </a:r>
            <a:r>
              <a:rPr lang="fr-FR" baseline="0" dirty="0"/>
              <a:t> at TTL 4 </a:t>
            </a:r>
            <a:r>
              <a:rPr lang="fr-FR" baseline="0" dirty="0" err="1"/>
              <a:t>is</a:t>
            </a:r>
            <a:r>
              <a:rPr lang="fr-FR" baseline="0" dirty="0"/>
              <a:t> the </a:t>
            </a:r>
            <a:r>
              <a:rPr lang="fr-FR" baseline="0" dirty="0" err="1"/>
              <a:t>same</a:t>
            </a:r>
            <a:r>
              <a:rPr lang="fr-FR" baseline="0" dirty="0"/>
              <a:t> as the </a:t>
            </a:r>
            <a:r>
              <a:rPr lang="fr-FR" baseline="0" dirty="0" err="1"/>
              <a:t>numbers</a:t>
            </a:r>
            <a:r>
              <a:rPr lang="fr-FR" baseline="0" dirty="0"/>
              <a:t> at TTL 2 and 3.</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Finally</a:t>
            </a:r>
            <a:r>
              <a:rPr lang="fr-FR" baseline="0" dirty="0"/>
              <a:t>, for the </a:t>
            </a:r>
            <a:r>
              <a:rPr lang="fr-FR" baseline="0" dirty="0" err="1"/>
              <a:t>node</a:t>
            </a:r>
            <a:r>
              <a:rPr lang="fr-FR" baseline="0" dirty="0"/>
              <a:t> D at TTL 4, </a:t>
            </a:r>
            <a:r>
              <a:rPr lang="fr-FR" baseline="0" dirty="0" err="1"/>
              <a:t>we</a:t>
            </a:r>
            <a:r>
              <a:rPr lang="fr-FR" baseline="0" dirty="0"/>
              <a:t> </a:t>
            </a:r>
            <a:r>
              <a:rPr lang="fr-FR" baseline="0" dirty="0" err="1"/>
              <a:t>see</a:t>
            </a:r>
            <a:r>
              <a:rPr lang="fr-FR" baseline="0" dirty="0"/>
              <a:t> </a:t>
            </a:r>
            <a:r>
              <a:rPr lang="fr-FR" baseline="0" dirty="0" err="1"/>
              <a:t>that</a:t>
            </a:r>
            <a:r>
              <a:rPr lang="fr-FR" baseline="0" dirty="0"/>
              <a:t> </a:t>
            </a:r>
            <a:r>
              <a:rPr lang="fr-FR" baseline="0" dirty="0" err="1"/>
              <a:t>we</a:t>
            </a:r>
            <a:r>
              <a:rPr lang="fr-FR" baseline="0" dirty="0"/>
              <a:t> have </a:t>
            </a:r>
            <a:r>
              <a:rPr lang="fr-FR" baseline="0" dirty="0" err="1"/>
              <a:t>already</a:t>
            </a:r>
            <a:r>
              <a:rPr lang="fr-FR" baseline="0" dirty="0"/>
              <a:t> 6 probes </a:t>
            </a:r>
            <a:r>
              <a:rPr lang="fr-FR" baseline="0" dirty="0" err="1"/>
              <a:t>going</a:t>
            </a:r>
            <a:r>
              <a:rPr lang="fr-FR" baseline="0" dirty="0"/>
              <a:t> </a:t>
            </a:r>
            <a:r>
              <a:rPr lang="fr-FR" baseline="0" dirty="0" err="1"/>
              <a:t>through</a:t>
            </a:r>
            <a:r>
              <a:rPr lang="fr-FR" baseline="0" dirty="0"/>
              <a:t> D and </a:t>
            </a:r>
            <a:r>
              <a:rPr lang="fr-FR" baseline="0" dirty="0" err="1"/>
              <a:t>that</a:t>
            </a:r>
            <a:r>
              <a:rPr lang="fr-FR" baseline="0" dirty="0"/>
              <a:t> D has </a:t>
            </a:r>
            <a:r>
              <a:rPr lang="fr-FR" baseline="0" dirty="0" err="1"/>
              <a:t>only</a:t>
            </a:r>
            <a:r>
              <a:rPr lang="fr-FR" baseline="0" dirty="0"/>
              <a:t> one </a:t>
            </a:r>
            <a:r>
              <a:rPr lang="fr-FR" baseline="0" dirty="0" err="1"/>
              <a:t>succcessor</a:t>
            </a:r>
            <a:r>
              <a:rPr lang="fr-FR" baseline="0" dirty="0"/>
              <a:t>, the /24 </a:t>
            </a:r>
            <a:r>
              <a:rPr lang="fr-FR" baseline="0" dirty="0" err="1"/>
              <a:t>prefix</a:t>
            </a:r>
            <a:r>
              <a:rPr lang="fr-FR" baseline="0" dirty="0"/>
              <a:t>, </a:t>
            </a:r>
            <a:r>
              <a:rPr lang="fr-FR" baseline="0" dirty="0" err="1"/>
              <a:t>so</a:t>
            </a:r>
            <a:r>
              <a:rPr lang="fr-FR" baseline="0" dirty="0"/>
              <a:t> </a:t>
            </a:r>
            <a:r>
              <a:rPr lang="fr-FR" baseline="0" dirty="0" err="1"/>
              <a:t>we</a:t>
            </a:r>
            <a:r>
              <a:rPr lang="fr-FR" baseline="0" dirty="0"/>
              <a:t> </a:t>
            </a:r>
            <a:r>
              <a:rPr lang="fr-FR" baseline="0" dirty="0" err="1"/>
              <a:t>can</a:t>
            </a:r>
            <a:r>
              <a:rPr lang="fr-FR" baseline="0" dirty="0"/>
              <a:t> mark D as </a:t>
            </a:r>
            <a:r>
              <a:rPr lang="fr-FR" baseline="0" dirty="0" err="1"/>
              <a:t>resolved</a:t>
            </a:r>
            <a:r>
              <a:rPr lang="fr-FR" baseline="0" dirty="0"/>
              <a:t> </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a:p>
            <a:endParaRPr lang="fr-FR" baseline="0" dirty="0"/>
          </a:p>
          <a:p>
            <a:endParaRPr lang="fr-FR" baseline="0" dirty="0"/>
          </a:p>
          <a:p>
            <a:endParaRPr lang="fr-FR" baseline="0" dirty="0"/>
          </a:p>
          <a:p>
            <a:endParaRPr lang="fr-FR" baseline="0" dirty="0"/>
          </a:p>
        </p:txBody>
      </p:sp>
    </p:spTree>
    <p:extLst>
      <p:ext uri="{BB962C8B-B14F-4D97-AF65-F5344CB8AC3E}">
        <p14:creationId xmlns:p14="http://schemas.microsoft.com/office/powerpoint/2010/main" val="25840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d2f2c735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d2f2c735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According</a:t>
            </a:r>
            <a:r>
              <a:rPr lang="fr-FR" baseline="0" dirty="0"/>
              <a:t> to the RFC 1930 “an AS </a:t>
            </a:r>
            <a:r>
              <a:rPr lang="fr-FR" baseline="0" dirty="0" err="1"/>
              <a:t>is</a:t>
            </a:r>
            <a:r>
              <a:rPr lang="fr-FR" baseline="0" dirty="0"/>
              <a:t> a </a:t>
            </a:r>
            <a:r>
              <a:rPr lang="fr-FR" baseline="0" dirty="0" err="1"/>
              <a:t>connected</a:t>
            </a:r>
            <a:r>
              <a:rPr lang="fr-FR" baseline="0" dirty="0"/>
              <a:t> group of one or more IP </a:t>
            </a:r>
            <a:r>
              <a:rPr lang="fr-FR" baseline="0" dirty="0" err="1"/>
              <a:t>prefixes</a:t>
            </a:r>
            <a:r>
              <a:rPr lang="fr-FR" baseline="0" dirty="0"/>
              <a:t> </a:t>
            </a:r>
            <a:r>
              <a:rPr lang="fr-FR" baseline="0" dirty="0" err="1"/>
              <a:t>run</a:t>
            </a:r>
            <a:r>
              <a:rPr lang="fr-FR" baseline="0" dirty="0"/>
              <a:t> by one or more network </a:t>
            </a:r>
            <a:r>
              <a:rPr lang="fr-FR" baseline="0" dirty="0" err="1"/>
              <a:t>operators</a:t>
            </a:r>
            <a:r>
              <a:rPr lang="fr-FR" baseline="0" dirty="0"/>
              <a:t> </a:t>
            </a:r>
            <a:r>
              <a:rPr lang="fr-FR" baseline="0" dirty="0" err="1"/>
              <a:t>which</a:t>
            </a:r>
            <a:r>
              <a:rPr lang="fr-FR" baseline="0" dirty="0"/>
              <a:t> has a SINGLE and CLEARLY DEFINED </a:t>
            </a:r>
            <a:r>
              <a:rPr lang="fr-FR" baseline="0" dirty="0" err="1"/>
              <a:t>routing</a:t>
            </a:r>
            <a:r>
              <a:rPr lang="fr-FR" baseline="0" dirty="0"/>
              <a:t> </a:t>
            </a:r>
            <a:r>
              <a:rPr lang="fr-FR" baseline="0" dirty="0" err="1"/>
              <a:t>policy</a:t>
            </a:r>
            <a:r>
              <a:rPr lang="fr-FR" baseline="0"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Inside and </a:t>
            </a:r>
            <a:r>
              <a:rPr lang="fr-FR" baseline="0" dirty="0" err="1"/>
              <a:t>between</a:t>
            </a:r>
            <a:r>
              <a:rPr lang="fr-FR" baseline="0" dirty="0"/>
              <a:t> </a:t>
            </a:r>
            <a:r>
              <a:rPr lang="fr-FR" baseline="0" dirty="0" err="1"/>
              <a:t>ASes</a:t>
            </a:r>
            <a:r>
              <a:rPr lang="fr-FR" baseline="0" dirty="0"/>
              <a:t>, </a:t>
            </a:r>
            <a:r>
              <a:rPr lang="fr-FR" baseline="0" dirty="0" err="1"/>
              <a:t>there</a:t>
            </a:r>
            <a:r>
              <a:rPr lang="fr-FR" baseline="0" dirty="0"/>
              <a:t> are </a:t>
            </a:r>
            <a:r>
              <a:rPr lang="fr-FR" baseline="0" dirty="0" err="1"/>
              <a:t>interconnected</a:t>
            </a:r>
            <a:r>
              <a:rPr lang="fr-FR" baseline="0" dirty="0"/>
              <a:t> </a:t>
            </a:r>
            <a:r>
              <a:rPr lang="fr-FR" baseline="0" dirty="0" err="1"/>
              <a:t>routers</a:t>
            </a:r>
            <a:r>
              <a:rPr lang="fr-FR" baseline="0" dirty="0"/>
              <a:t> </a:t>
            </a:r>
            <a:r>
              <a:rPr lang="fr-FR" baseline="0" dirty="0" err="1"/>
              <a:t>that</a:t>
            </a:r>
            <a:r>
              <a:rPr lang="fr-FR" baseline="0" dirty="0"/>
              <a:t> are </a:t>
            </a:r>
            <a:r>
              <a:rPr lang="fr-FR" baseline="0" dirty="0" err="1"/>
              <a:t>connected</a:t>
            </a:r>
            <a:r>
              <a:rPr lang="fr-FR" baseline="0" dirty="0"/>
              <a:t> </a:t>
            </a:r>
            <a:r>
              <a:rPr lang="fr-FR" baseline="0" dirty="0" err="1"/>
              <a:t>through</a:t>
            </a:r>
            <a:r>
              <a:rPr lang="fr-FR" baseline="0" dirty="0"/>
              <a:t> </a:t>
            </a:r>
            <a:r>
              <a:rPr lang="fr-FR" baseline="0" dirty="0" err="1"/>
              <a:t>their</a:t>
            </a:r>
            <a:r>
              <a:rPr lang="fr-FR" baseline="0" dirty="0"/>
              <a:t> interfaces.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Routers</a:t>
            </a:r>
            <a:r>
              <a:rPr lang="fr-FR" baseline="0" dirty="0"/>
              <a:t> interconnections are </a:t>
            </a:r>
            <a:r>
              <a:rPr lang="fr-FR" baseline="0" dirty="0" err="1"/>
              <a:t>called</a:t>
            </a:r>
            <a:r>
              <a:rPr lang="fr-FR" baseline="0" dirty="0"/>
              <a:t> router </a:t>
            </a:r>
            <a:r>
              <a:rPr lang="fr-FR" baseline="0" dirty="0" err="1"/>
              <a:t>level</a:t>
            </a:r>
            <a:r>
              <a:rPr lang="fr-FR" baseline="0" dirty="0"/>
              <a:t> </a:t>
            </a:r>
            <a:r>
              <a:rPr lang="fr-FR" baseline="0" dirty="0" err="1"/>
              <a:t>topology</a:t>
            </a:r>
            <a:r>
              <a:rPr lang="fr-FR" baseline="0" dirty="0"/>
              <a:t>, and interface interconnections are </a:t>
            </a:r>
            <a:r>
              <a:rPr lang="fr-FR" baseline="0" dirty="0" err="1"/>
              <a:t>called</a:t>
            </a:r>
            <a:r>
              <a:rPr lang="fr-FR" baseline="0" dirty="0"/>
              <a:t> IP </a:t>
            </a:r>
            <a:r>
              <a:rPr lang="fr-FR" baseline="0" dirty="0" err="1"/>
              <a:t>level</a:t>
            </a:r>
            <a:r>
              <a:rPr lang="fr-FR" baseline="0" dirty="0"/>
              <a:t> </a:t>
            </a:r>
            <a:r>
              <a:rPr lang="fr-FR" baseline="0" dirty="0" err="1"/>
              <a:t>topology</a:t>
            </a:r>
            <a:r>
              <a:rPr lang="fr-FR" baseline="0"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Network </a:t>
            </a:r>
            <a:r>
              <a:rPr lang="fr-FR" baseline="0" dirty="0" err="1"/>
              <a:t>operators</a:t>
            </a:r>
            <a:r>
              <a:rPr lang="fr-FR" baseline="0" dirty="0"/>
              <a:t> </a:t>
            </a:r>
            <a:r>
              <a:rPr lang="fr-FR" baseline="0" dirty="0" err="1"/>
              <a:t>often</a:t>
            </a:r>
            <a:r>
              <a:rPr lang="fr-FR" baseline="0" dirty="0"/>
              <a:t> </a:t>
            </a:r>
            <a:r>
              <a:rPr lang="fr-FR" baseline="0" dirty="0" err="1"/>
              <a:t>hide</a:t>
            </a:r>
            <a:r>
              <a:rPr lang="fr-FR" baseline="0" dirty="0"/>
              <a:t> </a:t>
            </a:r>
            <a:r>
              <a:rPr lang="fr-FR" baseline="0" dirty="0" err="1"/>
              <a:t>their</a:t>
            </a:r>
            <a:r>
              <a:rPr lang="fr-FR" baseline="0" dirty="0"/>
              <a:t> network </a:t>
            </a:r>
            <a:r>
              <a:rPr lang="fr-FR" baseline="0" dirty="0" err="1"/>
              <a:t>topology</a:t>
            </a:r>
            <a:r>
              <a:rPr lang="fr-FR" baseline="0" dirty="0"/>
              <a:t>, as </a:t>
            </a:r>
            <a:r>
              <a:rPr lang="fr-FR" baseline="0" dirty="0" err="1"/>
              <a:t>it</a:t>
            </a:r>
            <a:r>
              <a:rPr lang="fr-FR" baseline="0" dirty="0"/>
              <a:t> </a:t>
            </a:r>
            <a:r>
              <a:rPr lang="fr-FR" baseline="0" dirty="0" err="1"/>
              <a:t>is</a:t>
            </a:r>
            <a:r>
              <a:rPr lang="fr-FR" baseline="0" dirty="0"/>
              <a:t> </a:t>
            </a:r>
            <a:r>
              <a:rPr lang="fr-FR" baseline="0" dirty="0" err="1"/>
              <a:t>often</a:t>
            </a:r>
            <a:r>
              <a:rPr lang="fr-FR" baseline="0" dirty="0"/>
              <a:t> </a:t>
            </a:r>
            <a:r>
              <a:rPr lang="fr-FR" baseline="0" dirty="0" err="1"/>
              <a:t>considered</a:t>
            </a:r>
            <a:r>
              <a:rPr lang="fr-FR" baseline="0" dirty="0"/>
              <a:t> as an </a:t>
            </a:r>
            <a:r>
              <a:rPr lang="fr-FR" baseline="0" dirty="0" err="1"/>
              <a:t>industrial</a:t>
            </a:r>
            <a:r>
              <a:rPr lang="fr-FR" baseline="0" dirty="0"/>
              <a:t> secret.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fr-FR" baseline="0" dirty="0"/>
              <a:t>To </a:t>
            </a:r>
            <a:r>
              <a:rPr lang="fr-FR" baseline="0" dirty="0" err="1"/>
              <a:t>reveal</a:t>
            </a:r>
            <a:r>
              <a:rPr lang="fr-FR" baseline="0" dirty="0"/>
              <a:t> </a:t>
            </a:r>
            <a:r>
              <a:rPr lang="fr-FR" baseline="0" dirty="0" err="1"/>
              <a:t>it</a:t>
            </a:r>
            <a:r>
              <a:rPr lang="fr-FR" baseline="0" dirty="0"/>
              <a:t>, </a:t>
            </a:r>
            <a:r>
              <a:rPr lang="fr-FR" baseline="0" dirty="0" err="1"/>
              <a:t>researchers</a:t>
            </a:r>
            <a:r>
              <a:rPr lang="fr-FR" baseline="0" dirty="0"/>
              <a:t> have to </a:t>
            </a:r>
            <a:r>
              <a:rPr lang="fr-FR" baseline="0" dirty="0" err="1"/>
              <a:t>perform</a:t>
            </a:r>
            <a:r>
              <a:rPr lang="fr-FR" baseline="0" dirty="0"/>
              <a:t> </a:t>
            </a:r>
            <a:r>
              <a:rPr lang="fr-FR" baseline="0" dirty="0" err="1"/>
              <a:t>measurements</a:t>
            </a:r>
            <a:r>
              <a:rPr lang="fr-FR" baseline="0" dirty="0"/>
              <a:t> </a:t>
            </a:r>
            <a:r>
              <a:rPr lang="fr-FR" baseline="0" dirty="0" err="1"/>
              <a:t>from</a:t>
            </a:r>
            <a:r>
              <a:rPr lang="fr-FR" baseline="0" dirty="0"/>
              <a:t> </a:t>
            </a:r>
            <a:r>
              <a:rPr lang="fr-FR" baseline="0" dirty="0" err="1"/>
              <a:t>vantage</a:t>
            </a:r>
            <a:r>
              <a:rPr lang="fr-FR" baseline="0" dirty="0"/>
              <a:t> points </a:t>
            </a:r>
            <a:r>
              <a:rPr lang="fr-FR" baseline="0" dirty="0" err="1"/>
              <a:t>connected</a:t>
            </a:r>
            <a:r>
              <a:rPr lang="fr-FR" baseline="0" dirty="0"/>
              <a:t> to the Internet.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This </a:t>
            </a:r>
            <a:r>
              <a:rPr lang="fr-FR" baseline="0" dirty="0" err="1"/>
              <a:t>thesis</a:t>
            </a:r>
            <a:r>
              <a:rPr lang="fr-FR" baseline="0" dirty="0"/>
              <a:t> proposes new </a:t>
            </a:r>
            <a:r>
              <a:rPr lang="fr-FR" baseline="0" dirty="0" err="1"/>
              <a:t>measurements</a:t>
            </a:r>
            <a:r>
              <a:rPr lang="fr-FR" baseline="0" dirty="0"/>
              <a:t> techniques to </a:t>
            </a:r>
            <a:r>
              <a:rPr lang="fr-FR" baseline="0" dirty="0" err="1"/>
              <a:t>better</a:t>
            </a:r>
            <a:r>
              <a:rPr lang="fr-FR" baseline="0" dirty="0"/>
              <a:t> capture </a:t>
            </a:r>
            <a:r>
              <a:rPr lang="fr-FR" baseline="0" dirty="0" err="1"/>
              <a:t>both</a:t>
            </a:r>
            <a:r>
              <a:rPr lang="fr-FR" baseline="0" dirty="0"/>
              <a:t> IP and router </a:t>
            </a:r>
            <a:r>
              <a:rPr lang="fr-FR" baseline="0" dirty="0" err="1"/>
              <a:t>level</a:t>
            </a:r>
            <a:r>
              <a:rPr lang="fr-FR" baseline="0" dirty="0"/>
              <a:t> </a:t>
            </a:r>
            <a:r>
              <a:rPr lang="fr-FR" baseline="0" dirty="0" err="1"/>
              <a:t>topology</a:t>
            </a:r>
            <a:r>
              <a:rPr lang="fr-FR" baseline="0" dirty="0"/>
              <a:t>.</a:t>
            </a:r>
          </a:p>
          <a:p>
            <a:pPr marL="171450" lvl="0" indent="-171450" algn="l" rtl="0">
              <a:spcBef>
                <a:spcPts val="0"/>
              </a:spcBef>
              <a:spcAft>
                <a:spcPts val="0"/>
              </a:spcAft>
            </a:pPr>
            <a:endParaRPr lang="fr-FR" baseline="0" dirty="0"/>
          </a:p>
          <a:p>
            <a:pPr marL="171450" lvl="0" indent="-171450" algn="l" rtl="0">
              <a:spcBef>
                <a:spcPts val="0"/>
              </a:spcBef>
              <a:spcAft>
                <a:spcPts val="0"/>
              </a:spcAft>
            </a:pPr>
            <a:endParaRPr lang="fr-FR" baseline="0" dirty="0"/>
          </a:p>
          <a:p>
            <a:pPr marL="171450" lvl="0" indent="-171450" algn="l" rtl="0">
              <a:spcBef>
                <a:spcPts val="0"/>
              </a:spcBef>
              <a:spcAft>
                <a:spcPts val="0"/>
              </a:spcAft>
            </a:pPr>
            <a:endParaRPr lang="fr-FR" baseline="0" dirty="0"/>
          </a:p>
          <a:p>
            <a:pPr marL="0" lvl="0" indent="0" algn="l" rtl="0">
              <a:spcBef>
                <a:spcPts val="0"/>
              </a:spcBef>
              <a:spcAft>
                <a:spcPts val="0"/>
              </a:spcAft>
              <a:buNone/>
            </a:pPr>
            <a:endParaRPr lang="fr-FR" baseline="0" dirty="0"/>
          </a:p>
        </p:txBody>
      </p:sp>
    </p:spTree>
    <p:extLst>
      <p:ext uri="{BB962C8B-B14F-4D97-AF65-F5344CB8AC3E}">
        <p14:creationId xmlns:p14="http://schemas.microsoft.com/office/powerpoint/2010/main" val="4092396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a:t>Once </a:t>
            </a:r>
            <a:r>
              <a:rPr lang="fr-FR" err="1"/>
              <a:t>we</a:t>
            </a:r>
            <a:r>
              <a:rPr lang="fr-FR"/>
              <a:t> have the </a:t>
            </a:r>
            <a:r>
              <a:rPr lang="fr-FR" err="1"/>
              <a:t>number</a:t>
            </a:r>
            <a:r>
              <a:rPr lang="fr-FR"/>
              <a:t> of probes for </a:t>
            </a:r>
            <a:r>
              <a:rPr lang="fr-FR" err="1"/>
              <a:t>each</a:t>
            </a:r>
            <a:r>
              <a:rPr lang="fr-FR"/>
              <a:t> TTL for </a:t>
            </a:r>
            <a:r>
              <a:rPr lang="fr-FR" err="1"/>
              <a:t>next</a:t>
            </a:r>
            <a:r>
              <a:rPr lang="fr-FR"/>
              <a:t> round, </a:t>
            </a:r>
            <a:r>
              <a:rPr lang="fr-FR" err="1"/>
              <a:t>we</a:t>
            </a:r>
            <a:r>
              <a:rPr lang="fr-FR"/>
              <a:t> </a:t>
            </a:r>
            <a:r>
              <a:rPr lang="fr-FR" err="1"/>
              <a:t>send</a:t>
            </a:r>
            <a:r>
              <a:rPr lang="fr-FR"/>
              <a:t> </a:t>
            </a:r>
            <a:r>
              <a:rPr lang="fr-FR" err="1"/>
              <a:t>those</a:t>
            </a:r>
            <a:r>
              <a:rPr lang="fr-FR"/>
              <a:t> probes.</a:t>
            </a:r>
            <a:endParaRPr lang="fr-FR" baseline="0"/>
          </a:p>
          <a:p>
            <a:r>
              <a:rPr lang="fr-FR" baseline="0"/>
              <a:t>This time, </a:t>
            </a:r>
            <a:r>
              <a:rPr lang="fr-FR" baseline="0" err="1"/>
              <a:t>you</a:t>
            </a:r>
            <a:r>
              <a:rPr lang="fr-FR" baseline="0"/>
              <a:t> </a:t>
            </a:r>
            <a:r>
              <a:rPr lang="fr-FR" baseline="0" err="1"/>
              <a:t>can</a:t>
            </a:r>
            <a:r>
              <a:rPr lang="fr-FR" baseline="0"/>
              <a:t> notice </a:t>
            </a:r>
            <a:r>
              <a:rPr lang="fr-FR" baseline="0" err="1"/>
              <a:t>that</a:t>
            </a:r>
            <a:r>
              <a:rPr lang="fr-FR" baseline="0"/>
              <a:t> G has been </a:t>
            </a:r>
            <a:r>
              <a:rPr lang="fr-FR" baseline="0" err="1"/>
              <a:t>discovered</a:t>
            </a:r>
            <a:r>
              <a:rPr lang="fr-FR" baseline="0"/>
              <a:t>.</a:t>
            </a:r>
          </a:p>
          <a:p>
            <a:endParaRPr lang="fr-FR" baseline="0"/>
          </a:p>
        </p:txBody>
      </p:sp>
    </p:spTree>
    <p:extLst>
      <p:ext uri="{BB962C8B-B14F-4D97-AF65-F5344CB8AC3E}">
        <p14:creationId xmlns:p14="http://schemas.microsoft.com/office/powerpoint/2010/main" val="1874410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err="1"/>
              <a:t>Let’s</a:t>
            </a:r>
            <a:r>
              <a:rPr lang="fr-FR" baseline="0"/>
              <a:t> </a:t>
            </a:r>
            <a:r>
              <a:rPr lang="fr-FR" baseline="0" err="1"/>
              <a:t>see</a:t>
            </a:r>
            <a:r>
              <a:rPr lang="fr-FR" baseline="0"/>
              <a:t> </a:t>
            </a:r>
            <a:r>
              <a:rPr lang="fr-FR" baseline="0" err="1"/>
              <a:t>which</a:t>
            </a:r>
            <a:r>
              <a:rPr lang="fr-FR" baseline="0"/>
              <a:t> </a:t>
            </a:r>
            <a:r>
              <a:rPr lang="fr-FR" baseline="0" err="1"/>
              <a:t>node</a:t>
            </a:r>
            <a:r>
              <a:rPr lang="fr-FR" baseline="0"/>
              <a:t> has </a:t>
            </a:r>
            <a:r>
              <a:rPr lang="fr-FR" baseline="0" err="1"/>
              <a:t>now</a:t>
            </a:r>
            <a:r>
              <a:rPr lang="fr-FR" baseline="0"/>
              <a:t> been </a:t>
            </a:r>
            <a:r>
              <a:rPr lang="fr-FR" baseline="0" err="1"/>
              <a:t>resolved</a:t>
            </a:r>
            <a:r>
              <a:rPr lang="fr-FR" baseline="0"/>
              <a:t>.</a:t>
            </a:r>
          </a:p>
          <a:p>
            <a:r>
              <a:rPr lang="fr-FR" baseline="0"/>
              <a:t>At TTL 1, A has </a:t>
            </a:r>
            <a:r>
              <a:rPr lang="fr-FR" baseline="0" err="1"/>
              <a:t>now</a:t>
            </a:r>
            <a:r>
              <a:rPr lang="fr-FR" baseline="0"/>
              <a:t> 11 probes and 2 </a:t>
            </a:r>
            <a:r>
              <a:rPr lang="fr-FR" baseline="0" err="1"/>
              <a:t>successors</a:t>
            </a:r>
            <a:r>
              <a:rPr lang="fr-FR" baseline="0"/>
              <a:t>, </a:t>
            </a:r>
            <a:r>
              <a:rPr lang="fr-FR" baseline="0" err="1"/>
              <a:t>so</a:t>
            </a:r>
            <a:r>
              <a:rPr lang="fr-FR" baseline="0"/>
              <a:t> </a:t>
            </a:r>
            <a:r>
              <a:rPr lang="fr-FR" baseline="0" err="1"/>
              <a:t>we</a:t>
            </a:r>
            <a:r>
              <a:rPr lang="fr-FR" baseline="0"/>
              <a:t> </a:t>
            </a:r>
            <a:r>
              <a:rPr lang="fr-FR" baseline="0" err="1"/>
              <a:t>can</a:t>
            </a:r>
            <a:r>
              <a:rPr lang="fr-FR" baseline="0"/>
              <a:t> mark A as </a:t>
            </a:r>
            <a:r>
              <a:rPr lang="fr-FR" baseline="0" err="1"/>
              <a:t>resolved</a:t>
            </a:r>
            <a:r>
              <a:rPr lang="fr-FR" baseline="0"/>
              <a:t>. </a:t>
            </a:r>
            <a:r>
              <a:rPr lang="fr-FR" baseline="0" err="1"/>
              <a:t>Recall</a:t>
            </a:r>
            <a:r>
              <a:rPr lang="fr-FR" baseline="0"/>
              <a:t> </a:t>
            </a:r>
            <a:r>
              <a:rPr lang="fr-FR" baseline="0" err="1"/>
              <a:t>that</a:t>
            </a:r>
            <a:r>
              <a:rPr lang="fr-FR" baseline="0"/>
              <a:t> </a:t>
            </a:r>
            <a:r>
              <a:rPr lang="fr-FR" baseline="0" err="1"/>
              <a:t>we</a:t>
            </a:r>
            <a:r>
              <a:rPr lang="fr-FR" baseline="0"/>
              <a:t> </a:t>
            </a:r>
            <a:r>
              <a:rPr lang="fr-FR" baseline="0" err="1"/>
              <a:t>needed</a:t>
            </a:r>
            <a:r>
              <a:rPr lang="fr-FR" baseline="0"/>
              <a:t> 11 to </a:t>
            </a:r>
            <a:r>
              <a:rPr lang="fr-FR" baseline="0" err="1"/>
              <a:t>reach</a:t>
            </a:r>
            <a:r>
              <a:rPr lang="fr-FR" baseline="0"/>
              <a:t> the </a:t>
            </a:r>
            <a:r>
              <a:rPr lang="fr-FR" baseline="0" err="1"/>
              <a:t>failure</a:t>
            </a:r>
            <a:r>
              <a:rPr lang="fr-FR" baseline="0"/>
              <a:t> </a:t>
            </a:r>
            <a:r>
              <a:rPr lang="fr-FR" baseline="0" err="1"/>
              <a:t>probability</a:t>
            </a:r>
            <a:r>
              <a:rPr lang="fr-FR" baseline="0"/>
              <a:t> of 5%that A </a:t>
            </a:r>
            <a:r>
              <a:rPr lang="fr-FR" baseline="0" err="1"/>
              <a:t>had</a:t>
            </a:r>
            <a:r>
              <a:rPr lang="fr-FR" baseline="0"/>
              <a:t> </a:t>
            </a:r>
            <a:r>
              <a:rPr lang="fr-FR" baseline="0" err="1"/>
              <a:t>only</a:t>
            </a:r>
            <a:r>
              <a:rPr lang="fr-FR" baseline="0"/>
              <a:t> </a:t>
            </a:r>
            <a:r>
              <a:rPr lang="fr-FR" baseline="0" err="1"/>
              <a:t>two</a:t>
            </a:r>
            <a:r>
              <a:rPr lang="fr-FR" baseline="0"/>
              <a:t> </a:t>
            </a:r>
            <a:r>
              <a:rPr lang="fr-FR" baseline="0" err="1"/>
              <a:t>successors</a:t>
            </a:r>
            <a:r>
              <a:rPr lang="fr-FR" baseline="0"/>
              <a:t>.</a:t>
            </a:r>
          </a:p>
          <a:p>
            <a:r>
              <a:rPr lang="fr-FR" baseline="0"/>
              <a:t>At TTL 2, B </a:t>
            </a:r>
            <a:r>
              <a:rPr lang="fr-FR" baseline="0" err="1"/>
              <a:t>is</a:t>
            </a:r>
            <a:r>
              <a:rPr lang="fr-FR" baseline="0"/>
              <a:t> </a:t>
            </a:r>
            <a:r>
              <a:rPr lang="fr-FR" baseline="0" err="1"/>
              <a:t>resolved</a:t>
            </a:r>
            <a:r>
              <a:rPr lang="fr-FR" baseline="0"/>
              <a:t> </a:t>
            </a:r>
            <a:r>
              <a:rPr lang="fr-FR" baseline="0" err="1"/>
              <a:t>because</a:t>
            </a:r>
            <a:r>
              <a:rPr lang="fr-FR" baseline="0"/>
              <a:t> </a:t>
            </a:r>
            <a:r>
              <a:rPr lang="fr-FR" baseline="0" err="1"/>
              <a:t>it</a:t>
            </a:r>
            <a:r>
              <a:rPr lang="fr-FR" baseline="0"/>
              <a:t> has more </a:t>
            </a:r>
            <a:r>
              <a:rPr lang="fr-FR" baseline="0" err="1"/>
              <a:t>than</a:t>
            </a:r>
            <a:r>
              <a:rPr lang="fr-FR" baseline="0"/>
              <a:t> 6 probes and </a:t>
            </a:r>
            <a:r>
              <a:rPr lang="fr-FR" baseline="0" err="1"/>
              <a:t>only</a:t>
            </a:r>
            <a:r>
              <a:rPr lang="fr-FR" baseline="0"/>
              <a:t> one </a:t>
            </a:r>
            <a:r>
              <a:rPr lang="fr-FR" baseline="0" err="1"/>
              <a:t>successor</a:t>
            </a:r>
            <a:r>
              <a:rPr lang="fr-FR" baseline="0"/>
              <a:t> but E </a:t>
            </a:r>
            <a:r>
              <a:rPr lang="fr-FR" baseline="0" err="1"/>
              <a:t>is</a:t>
            </a:r>
            <a:r>
              <a:rPr lang="fr-FR" baseline="0"/>
              <a:t> not </a:t>
            </a:r>
            <a:r>
              <a:rPr lang="fr-FR" baseline="0" err="1"/>
              <a:t>resolved</a:t>
            </a:r>
            <a:r>
              <a:rPr lang="fr-FR" baseline="0"/>
              <a:t>. The </a:t>
            </a:r>
            <a:r>
              <a:rPr lang="fr-FR" baseline="0" err="1"/>
              <a:t>same</a:t>
            </a:r>
            <a:r>
              <a:rPr lang="fr-FR" baseline="0"/>
              <a:t> type of computation </a:t>
            </a:r>
            <a:r>
              <a:rPr lang="fr-FR" baseline="0" err="1"/>
              <a:t>that</a:t>
            </a:r>
            <a:r>
              <a:rPr lang="fr-FR" baseline="0"/>
              <a:t> </a:t>
            </a:r>
            <a:r>
              <a:rPr lang="fr-FR" baseline="0" err="1"/>
              <a:t>we</a:t>
            </a:r>
            <a:r>
              <a:rPr lang="fr-FR" baseline="0"/>
              <a:t> </a:t>
            </a:r>
            <a:r>
              <a:rPr lang="fr-FR" baseline="0" err="1"/>
              <a:t>did</a:t>
            </a:r>
            <a:r>
              <a:rPr lang="fr-FR" baseline="0"/>
              <a:t> in the </a:t>
            </a:r>
            <a:r>
              <a:rPr lang="fr-FR" baseline="0" err="1"/>
              <a:t>previous</a:t>
            </a:r>
            <a:r>
              <a:rPr lang="fr-FR" baseline="0"/>
              <a:t> round </a:t>
            </a:r>
            <a:r>
              <a:rPr lang="fr-FR" baseline="0" err="1"/>
              <a:t>brings</a:t>
            </a:r>
            <a:r>
              <a:rPr lang="fr-FR" baseline="0"/>
              <a:t> 2 probes for TTL 2 and 3.</a:t>
            </a:r>
          </a:p>
          <a:p>
            <a:r>
              <a:rPr lang="fr-FR" baseline="0"/>
              <a:t>At TTL 3, </a:t>
            </a:r>
            <a:r>
              <a:rPr lang="fr-FR" baseline="0" err="1"/>
              <a:t>we</a:t>
            </a:r>
            <a:r>
              <a:rPr lang="fr-FR" baseline="0"/>
              <a:t> </a:t>
            </a:r>
            <a:r>
              <a:rPr lang="fr-FR" baseline="0" err="1"/>
              <a:t>see</a:t>
            </a:r>
            <a:r>
              <a:rPr lang="fr-FR" baseline="0"/>
              <a:t> </a:t>
            </a:r>
            <a:r>
              <a:rPr lang="fr-FR" baseline="0" err="1"/>
              <a:t>that</a:t>
            </a:r>
            <a:r>
              <a:rPr lang="fr-FR" baseline="0"/>
              <a:t> C and F are </a:t>
            </a:r>
            <a:r>
              <a:rPr lang="fr-FR" baseline="0" err="1"/>
              <a:t>resolved</a:t>
            </a:r>
            <a:r>
              <a:rPr lang="fr-FR" baseline="0"/>
              <a:t> but G </a:t>
            </a:r>
            <a:r>
              <a:rPr lang="fr-FR" baseline="0" err="1"/>
              <a:t>is</a:t>
            </a:r>
            <a:r>
              <a:rPr lang="fr-FR" baseline="0"/>
              <a:t> not. Computation </a:t>
            </a:r>
            <a:r>
              <a:rPr lang="fr-FR" baseline="0" err="1"/>
              <a:t>brings</a:t>
            </a:r>
            <a:r>
              <a:rPr lang="fr-FR" baseline="0"/>
              <a:t> 9 probes at TTL 3 and 4.</a:t>
            </a:r>
          </a:p>
          <a:p>
            <a:endParaRPr lang="fr-FR" baseline="0"/>
          </a:p>
          <a:p>
            <a:r>
              <a:rPr lang="fr-FR" baseline="0"/>
              <a:t>At TTL 4 and 5, </a:t>
            </a:r>
            <a:r>
              <a:rPr lang="fr-FR" baseline="0" err="1"/>
              <a:t>still</a:t>
            </a:r>
            <a:r>
              <a:rPr lang="fr-FR" baseline="0"/>
              <a:t> 0 probes </a:t>
            </a:r>
          </a:p>
        </p:txBody>
      </p:sp>
    </p:spTree>
    <p:extLst>
      <p:ext uri="{BB962C8B-B14F-4D97-AF65-F5344CB8AC3E}">
        <p14:creationId xmlns:p14="http://schemas.microsoft.com/office/powerpoint/2010/main" val="239159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Then</a:t>
            </a:r>
            <a:r>
              <a:rPr lang="fr-FR"/>
              <a:t> </a:t>
            </a:r>
            <a:r>
              <a:rPr lang="fr-FR" err="1"/>
              <a:t>we</a:t>
            </a:r>
            <a:r>
              <a:rPr lang="fr-FR"/>
              <a:t> </a:t>
            </a:r>
            <a:r>
              <a:rPr lang="fr-FR" err="1"/>
              <a:t>send</a:t>
            </a:r>
            <a:r>
              <a:rPr lang="fr-FR"/>
              <a:t> the</a:t>
            </a:r>
            <a:r>
              <a:rPr lang="fr-FR" baseline="0"/>
              <a:t> probes for round 3</a:t>
            </a:r>
            <a:endParaRPr lang="fr-FR"/>
          </a:p>
        </p:txBody>
      </p:sp>
    </p:spTree>
    <p:extLst>
      <p:ext uri="{BB962C8B-B14F-4D97-AF65-F5344CB8AC3E}">
        <p14:creationId xmlns:p14="http://schemas.microsoft.com/office/powerpoint/2010/main" val="665925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err="1"/>
              <a:t>Let's</a:t>
            </a:r>
            <a:r>
              <a:rPr lang="fr-FR" baseline="0"/>
              <a:t> </a:t>
            </a:r>
            <a:r>
              <a:rPr lang="fr-FR" baseline="0" err="1"/>
              <a:t>see</a:t>
            </a:r>
            <a:r>
              <a:rPr lang="fr-FR" baseline="0"/>
              <a:t> if </a:t>
            </a:r>
            <a:r>
              <a:rPr lang="fr-FR" baseline="0" err="1"/>
              <a:t>we</a:t>
            </a:r>
            <a:r>
              <a:rPr lang="fr-FR" baseline="0"/>
              <a:t> </a:t>
            </a:r>
            <a:r>
              <a:rPr lang="fr-FR" baseline="0" err="1"/>
              <a:t>still</a:t>
            </a:r>
            <a:r>
              <a:rPr lang="fr-FR" baseline="0"/>
              <a:t> have </a:t>
            </a:r>
            <a:r>
              <a:rPr lang="fr-FR" baseline="0" err="1"/>
              <a:t>nodes</a:t>
            </a:r>
            <a:r>
              <a:rPr lang="fr-FR" baseline="0"/>
              <a:t> </a:t>
            </a:r>
            <a:r>
              <a:rPr lang="fr-FR" baseline="0" err="1"/>
              <a:t>that</a:t>
            </a:r>
            <a:r>
              <a:rPr lang="fr-FR" baseline="0"/>
              <a:t> are not </a:t>
            </a:r>
            <a:r>
              <a:rPr lang="fr-FR" baseline="0" err="1"/>
              <a:t>resolved</a:t>
            </a:r>
            <a:r>
              <a:rPr lang="fr-FR" baseline="0"/>
              <a:t>. </a:t>
            </a:r>
          </a:p>
          <a:p>
            <a:r>
              <a:rPr lang="fr-FR" baseline="0"/>
              <a:t>At TTL 1, A </a:t>
            </a:r>
            <a:r>
              <a:rPr lang="fr-FR" baseline="0" err="1"/>
              <a:t>is</a:t>
            </a:r>
            <a:r>
              <a:rPr lang="fr-FR" baseline="0"/>
              <a:t> </a:t>
            </a:r>
            <a:r>
              <a:rPr lang="fr-FR" baseline="0" err="1"/>
              <a:t>already</a:t>
            </a:r>
            <a:r>
              <a:rPr lang="fr-FR" baseline="0"/>
              <a:t> </a:t>
            </a:r>
            <a:r>
              <a:rPr lang="fr-FR" baseline="0" err="1"/>
              <a:t>resolved</a:t>
            </a:r>
            <a:endParaRPr lang="fr-FR" baseline="0"/>
          </a:p>
          <a:p>
            <a:endParaRPr lang="fr-FR" baseline="0"/>
          </a:p>
          <a:p>
            <a:r>
              <a:rPr lang="fr-FR" baseline="0"/>
              <a:t>At TTL 2, E </a:t>
            </a:r>
            <a:r>
              <a:rPr lang="fr-FR" baseline="0" err="1"/>
              <a:t>is</a:t>
            </a:r>
            <a:r>
              <a:rPr lang="fr-FR" baseline="0"/>
              <a:t> </a:t>
            </a:r>
            <a:r>
              <a:rPr lang="fr-FR" baseline="0" err="1"/>
              <a:t>now</a:t>
            </a:r>
            <a:r>
              <a:rPr lang="fr-FR" baseline="0"/>
              <a:t> </a:t>
            </a:r>
            <a:r>
              <a:rPr lang="fr-FR" baseline="0" err="1"/>
              <a:t>resolved</a:t>
            </a:r>
            <a:r>
              <a:rPr lang="fr-FR" baseline="0"/>
              <a:t> </a:t>
            </a:r>
            <a:r>
              <a:rPr lang="fr-FR" baseline="0" err="1"/>
              <a:t>because</a:t>
            </a:r>
            <a:r>
              <a:rPr lang="fr-FR" baseline="0"/>
              <a:t> </a:t>
            </a:r>
            <a:r>
              <a:rPr lang="fr-FR" baseline="0" err="1"/>
              <a:t>it</a:t>
            </a:r>
            <a:r>
              <a:rPr lang="fr-FR" baseline="0"/>
              <a:t> has 11 probes and 2 </a:t>
            </a:r>
            <a:r>
              <a:rPr lang="fr-FR" baseline="0" err="1"/>
              <a:t>successors</a:t>
            </a:r>
            <a:r>
              <a:rPr lang="fr-FR" baseline="0"/>
              <a:t>.</a:t>
            </a:r>
          </a:p>
          <a:p>
            <a:endParaRPr lang="fr-FR" baseline="0"/>
          </a:p>
          <a:p>
            <a:r>
              <a:rPr lang="fr-FR" baseline="0"/>
              <a:t>At TTL 3, G </a:t>
            </a:r>
            <a:r>
              <a:rPr lang="fr-FR" baseline="0" err="1"/>
              <a:t>is</a:t>
            </a:r>
            <a:r>
              <a:rPr lang="fr-FR" baseline="0"/>
              <a:t> </a:t>
            </a:r>
            <a:r>
              <a:rPr lang="fr-FR" baseline="0" err="1"/>
              <a:t>now</a:t>
            </a:r>
            <a:r>
              <a:rPr lang="fr-FR" baseline="0"/>
              <a:t> </a:t>
            </a:r>
            <a:r>
              <a:rPr lang="fr-FR" baseline="0" err="1"/>
              <a:t>resolved</a:t>
            </a:r>
            <a:r>
              <a:rPr lang="fr-FR" baseline="0"/>
              <a:t> </a:t>
            </a:r>
            <a:r>
              <a:rPr lang="fr-FR" baseline="0" err="1"/>
              <a:t>because</a:t>
            </a:r>
            <a:r>
              <a:rPr lang="fr-FR" baseline="0"/>
              <a:t> </a:t>
            </a:r>
            <a:r>
              <a:rPr lang="fr-FR" baseline="0" err="1"/>
              <a:t>it</a:t>
            </a:r>
            <a:r>
              <a:rPr lang="fr-FR" baseline="0"/>
              <a:t> has more </a:t>
            </a:r>
            <a:r>
              <a:rPr lang="fr-FR" baseline="0" err="1"/>
              <a:t>than</a:t>
            </a:r>
            <a:r>
              <a:rPr lang="fr-FR" baseline="0"/>
              <a:t> 6 probes and 1 </a:t>
            </a:r>
            <a:r>
              <a:rPr lang="fr-FR" baseline="0" err="1"/>
              <a:t>successor</a:t>
            </a:r>
            <a:r>
              <a:rPr lang="fr-FR" baseline="0"/>
              <a:t>.</a:t>
            </a:r>
          </a:p>
          <a:p>
            <a:endParaRPr lang="fr-FR" baseline="0"/>
          </a:p>
          <a:p>
            <a:r>
              <a:rPr lang="fr-FR" baseline="0"/>
              <a:t>At TTL 4 and 5, D </a:t>
            </a:r>
            <a:r>
              <a:rPr lang="fr-FR" baseline="0" err="1"/>
              <a:t>is</a:t>
            </a:r>
            <a:r>
              <a:rPr lang="fr-FR" baseline="0"/>
              <a:t> </a:t>
            </a:r>
            <a:r>
              <a:rPr lang="fr-FR" baseline="0" err="1"/>
              <a:t>already</a:t>
            </a:r>
            <a:r>
              <a:rPr lang="fr-FR" baseline="0"/>
              <a:t> </a:t>
            </a:r>
            <a:r>
              <a:rPr lang="fr-FR" baseline="0" err="1"/>
              <a:t>resolved</a:t>
            </a:r>
            <a:endParaRPr lang="fr-FR" baseline="0"/>
          </a:p>
          <a:p>
            <a:endParaRPr lang="fr-FR" baseline="0"/>
          </a:p>
          <a:p>
            <a:r>
              <a:rPr lang="fr-FR" baseline="0"/>
              <a:t>So far all of the </a:t>
            </a:r>
            <a:r>
              <a:rPr lang="fr-FR" baseline="0" err="1"/>
              <a:t>nodes</a:t>
            </a:r>
            <a:r>
              <a:rPr lang="fr-FR" baseline="0"/>
              <a:t> for </a:t>
            </a:r>
            <a:r>
              <a:rPr lang="fr-FR" baseline="0" err="1"/>
              <a:t>this</a:t>
            </a:r>
            <a:r>
              <a:rPr lang="fr-FR" baseline="0"/>
              <a:t> /24 destination </a:t>
            </a:r>
            <a:r>
              <a:rPr lang="fr-FR" baseline="0" err="1"/>
              <a:t>prefix</a:t>
            </a:r>
            <a:r>
              <a:rPr lang="fr-FR" baseline="0"/>
              <a:t> are </a:t>
            </a:r>
            <a:r>
              <a:rPr lang="fr-FR" baseline="0" err="1"/>
              <a:t>resolved</a:t>
            </a:r>
            <a:r>
              <a:rPr lang="fr-FR" baseline="0"/>
              <a:t>, </a:t>
            </a:r>
            <a:r>
              <a:rPr lang="fr-FR" baseline="0" err="1"/>
              <a:t>so</a:t>
            </a:r>
            <a:r>
              <a:rPr lang="fr-FR" baseline="0"/>
              <a:t> </a:t>
            </a:r>
            <a:r>
              <a:rPr lang="fr-FR" baseline="0" err="1"/>
              <a:t>we</a:t>
            </a:r>
            <a:r>
              <a:rPr lang="fr-FR" baseline="0"/>
              <a:t> </a:t>
            </a:r>
            <a:r>
              <a:rPr lang="fr-FR" baseline="0" err="1"/>
              <a:t>say</a:t>
            </a:r>
            <a:r>
              <a:rPr lang="fr-FR" baseline="0"/>
              <a:t> </a:t>
            </a:r>
            <a:r>
              <a:rPr lang="fr-FR" baseline="0" err="1"/>
              <a:t>that</a:t>
            </a:r>
            <a:r>
              <a:rPr lang="fr-FR" baseline="0"/>
              <a:t> </a:t>
            </a:r>
            <a:r>
              <a:rPr lang="fr-FR" baseline="0" err="1"/>
              <a:t>this</a:t>
            </a:r>
            <a:r>
              <a:rPr lang="fr-FR" baseline="0"/>
              <a:t> /24 </a:t>
            </a:r>
            <a:r>
              <a:rPr lang="fr-FR" baseline="0" err="1"/>
              <a:t>is</a:t>
            </a:r>
            <a:r>
              <a:rPr lang="fr-FR" baseline="0"/>
              <a:t> </a:t>
            </a:r>
            <a:r>
              <a:rPr lang="fr-FR" baseline="0" err="1"/>
              <a:t>resolved</a:t>
            </a:r>
            <a:r>
              <a:rPr lang="fr-FR" baseline="0"/>
              <a:t>.</a:t>
            </a:r>
          </a:p>
        </p:txBody>
      </p:sp>
    </p:spTree>
    <p:extLst>
      <p:ext uri="{BB962C8B-B14F-4D97-AF65-F5344CB8AC3E}">
        <p14:creationId xmlns:p14="http://schemas.microsoft.com/office/powerpoint/2010/main" val="5323770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a:p>
        </p:txBody>
      </p:sp>
    </p:spTree>
    <p:extLst>
      <p:ext uri="{BB962C8B-B14F-4D97-AF65-F5344CB8AC3E}">
        <p14:creationId xmlns:p14="http://schemas.microsoft.com/office/powerpoint/2010/main" val="116073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We</a:t>
            </a:r>
            <a:r>
              <a:rPr lang="fr-FR"/>
              <a:t> have </a:t>
            </a:r>
            <a:r>
              <a:rPr lang="fr-FR" err="1"/>
              <a:t>shown</a:t>
            </a:r>
            <a:r>
              <a:rPr lang="fr-FR"/>
              <a:t> the </a:t>
            </a:r>
            <a:r>
              <a:rPr lang="fr-FR" err="1"/>
              <a:t>algorithm</a:t>
            </a:r>
            <a:r>
              <a:rPr lang="fr-FR"/>
              <a:t> on a /24 </a:t>
            </a:r>
            <a:r>
              <a:rPr lang="fr-FR" err="1"/>
              <a:t>prefix</a:t>
            </a:r>
            <a:endParaRPr lang="fr-FR"/>
          </a:p>
          <a:p>
            <a:endParaRPr lang="fr-FR" baseline="0"/>
          </a:p>
          <a:p>
            <a:r>
              <a:rPr lang="fr-FR" err="1"/>
              <a:t>W</a:t>
            </a:r>
            <a:r>
              <a:rPr lang="fr-FR" baseline="0" err="1"/>
              <a:t>e</a:t>
            </a:r>
            <a:r>
              <a:rPr lang="fr-FR" baseline="0"/>
              <a:t> are no more </a:t>
            </a:r>
            <a:r>
              <a:rPr lang="fr-FR" baseline="0" err="1"/>
              <a:t>limited</a:t>
            </a:r>
            <a:r>
              <a:rPr lang="fr-FR" baseline="0"/>
              <a:t> by the hop by hop </a:t>
            </a:r>
            <a:r>
              <a:rPr lang="fr-FR" baseline="0" err="1"/>
              <a:t>probing</a:t>
            </a:r>
            <a:r>
              <a:rPr lang="fr-FR" baseline="0"/>
              <a:t> design</a:t>
            </a:r>
          </a:p>
          <a:p>
            <a:endParaRPr lang="fr-FR" baseline="0"/>
          </a:p>
          <a:p>
            <a:endParaRPr lang="fr-FR" baseline="0"/>
          </a:p>
          <a:p>
            <a:endParaRPr lang="fr-FR" baseline="0"/>
          </a:p>
          <a:p>
            <a:endParaRPr lang="fr-FR" baseline="0"/>
          </a:p>
        </p:txBody>
      </p:sp>
    </p:spTree>
    <p:extLst>
      <p:ext uri="{BB962C8B-B14F-4D97-AF65-F5344CB8AC3E}">
        <p14:creationId xmlns:p14="http://schemas.microsoft.com/office/powerpoint/2010/main" val="1510044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301722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d351f91a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d351f91a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err="1"/>
              <a:t>We</a:t>
            </a:r>
            <a:r>
              <a:rPr lang="fr-FR"/>
              <a:t> have </a:t>
            </a:r>
            <a:r>
              <a:rPr lang="fr-FR" err="1"/>
              <a:t>deployed</a:t>
            </a:r>
            <a:r>
              <a:rPr lang="fr-FR"/>
              <a:t> the D-Miner on one machine at Sorbonne Université, and </a:t>
            </a:r>
            <a:r>
              <a:rPr lang="fr-FR" err="1"/>
              <a:t>we</a:t>
            </a:r>
            <a:r>
              <a:rPr lang="fr-FR" baseline="0"/>
              <a:t> have </a:t>
            </a:r>
            <a:r>
              <a:rPr lang="fr-FR" baseline="0" err="1"/>
              <a:t>limited</a:t>
            </a:r>
            <a:r>
              <a:rPr lang="fr-FR" baseline="0"/>
              <a:t> </a:t>
            </a:r>
            <a:r>
              <a:rPr lang="fr-FR" baseline="0" err="1"/>
              <a:t>ourselves</a:t>
            </a:r>
            <a:r>
              <a:rPr lang="fr-FR" baseline="0"/>
              <a:t> to 100 </a:t>
            </a:r>
            <a:r>
              <a:rPr lang="fr-FR" baseline="0" err="1"/>
              <a:t>thousands</a:t>
            </a:r>
            <a:r>
              <a:rPr lang="fr-FR" baseline="0"/>
              <a:t> </a:t>
            </a:r>
            <a:r>
              <a:rPr lang="fr-FR" baseline="0" err="1"/>
              <a:t>packets</a:t>
            </a:r>
            <a:r>
              <a:rPr lang="fr-FR" baseline="0"/>
              <a:t> per second.</a:t>
            </a:r>
          </a:p>
          <a:p>
            <a:pPr marL="0" lvl="0" indent="0" algn="l" rtl="0">
              <a:spcBef>
                <a:spcPts val="0"/>
              </a:spcBef>
              <a:spcAft>
                <a:spcPts val="0"/>
              </a:spcAft>
              <a:buNone/>
            </a:pPr>
            <a:endParaRPr lang="fr-FR" baseline="0"/>
          </a:p>
        </p:txBody>
      </p:sp>
    </p:spTree>
    <p:extLst>
      <p:ext uri="{BB962C8B-B14F-4D97-AF65-F5344CB8AC3E}">
        <p14:creationId xmlns:p14="http://schemas.microsoft.com/office/powerpoint/2010/main" val="1759886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Here</a:t>
            </a:r>
            <a:r>
              <a:rPr lang="fr-FR"/>
              <a:t> </a:t>
            </a:r>
            <a:r>
              <a:rPr lang="fr-FR" err="1"/>
              <a:t>we</a:t>
            </a:r>
            <a:r>
              <a:rPr lang="fr-FR"/>
              <a:t> have </a:t>
            </a:r>
            <a:r>
              <a:rPr lang="fr-FR" err="1"/>
              <a:t>evaluated</a:t>
            </a:r>
            <a:r>
              <a:rPr lang="fr-FR" baseline="0"/>
              <a:t> </a:t>
            </a:r>
            <a:r>
              <a:rPr lang="fr-FR" baseline="0" err="1"/>
              <a:t>Diamond</a:t>
            </a:r>
            <a:r>
              <a:rPr lang="fr-FR" baseline="0"/>
              <a:t> Miner </a:t>
            </a:r>
            <a:r>
              <a:rPr lang="fr-FR" baseline="0" err="1"/>
              <a:t>capacity</a:t>
            </a:r>
            <a:r>
              <a:rPr lang="fr-FR" baseline="0"/>
              <a:t> to </a:t>
            </a:r>
            <a:r>
              <a:rPr lang="fr-FR" baseline="0" err="1"/>
              <a:t>resolve</a:t>
            </a:r>
            <a:r>
              <a:rPr lang="fr-FR" baseline="0"/>
              <a:t> the </a:t>
            </a:r>
            <a:r>
              <a:rPr lang="fr-FR" baseline="0" err="1"/>
              <a:t>prefixes</a:t>
            </a:r>
            <a:r>
              <a:rPr lang="fr-FR" baseline="0"/>
              <a:t>. On X axis </a:t>
            </a:r>
            <a:r>
              <a:rPr lang="fr-FR" baseline="0" err="1"/>
              <a:t>you</a:t>
            </a:r>
            <a:r>
              <a:rPr lang="fr-FR" baseline="0"/>
              <a:t> have the </a:t>
            </a:r>
            <a:r>
              <a:rPr lang="fr-FR" baseline="0" err="1"/>
              <a:t>number</a:t>
            </a:r>
            <a:r>
              <a:rPr lang="fr-FR" baseline="0"/>
              <a:t> of rounds, and on the Y axis the CDF of the </a:t>
            </a:r>
            <a:r>
              <a:rPr lang="fr-FR" baseline="0" err="1"/>
              <a:t>resolved</a:t>
            </a:r>
            <a:r>
              <a:rPr lang="fr-FR" baseline="0"/>
              <a:t> </a:t>
            </a:r>
            <a:r>
              <a:rPr lang="fr-FR" baseline="0" err="1"/>
              <a:t>prefixes</a:t>
            </a:r>
            <a:r>
              <a:rPr lang="fr-FR" baseline="0"/>
              <a:t>. </a:t>
            </a:r>
            <a:r>
              <a:rPr lang="fr-FR" baseline="0" err="1"/>
              <a:t>We</a:t>
            </a:r>
            <a:r>
              <a:rPr lang="fr-FR" baseline="0"/>
              <a:t> show the </a:t>
            </a:r>
            <a:r>
              <a:rPr lang="fr-FR" baseline="0" err="1"/>
              <a:t>results</a:t>
            </a:r>
            <a:r>
              <a:rPr lang="fr-FR" baseline="0"/>
              <a:t> of 3 </a:t>
            </a:r>
            <a:r>
              <a:rPr lang="fr-FR" baseline="0" err="1"/>
              <a:t>snapshots</a:t>
            </a:r>
            <a:r>
              <a:rPr lang="fr-FR" baseline="0"/>
              <a:t> of D-Miner </a:t>
            </a:r>
            <a:r>
              <a:rPr lang="fr-FR" baseline="0" err="1"/>
              <a:t>that</a:t>
            </a:r>
            <a:r>
              <a:rPr lang="fr-FR" baseline="0"/>
              <a:t> have been </a:t>
            </a:r>
            <a:r>
              <a:rPr lang="fr-FR" baseline="0" err="1"/>
              <a:t>taken</a:t>
            </a:r>
            <a:r>
              <a:rPr lang="fr-FR" baseline="0"/>
              <a:t> </a:t>
            </a:r>
            <a:r>
              <a:rPr lang="fr-FR" baseline="0" err="1"/>
              <a:t>during</a:t>
            </a:r>
            <a:r>
              <a:rPr lang="fr-FR" baseline="0"/>
              <a:t> a </a:t>
            </a:r>
            <a:r>
              <a:rPr lang="fr-FR" baseline="0" err="1"/>
              <a:t>week</a:t>
            </a:r>
            <a:endParaRPr lang="fr-FR"/>
          </a:p>
          <a:p>
            <a:endParaRPr lang="fr-F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err="1"/>
              <a:t>We</a:t>
            </a:r>
            <a:r>
              <a:rPr lang="fr-FR" baseline="0"/>
              <a:t> </a:t>
            </a:r>
            <a:r>
              <a:rPr lang="fr-FR" baseline="0" err="1"/>
              <a:t>can</a:t>
            </a:r>
            <a:r>
              <a:rPr lang="fr-FR" baseline="0"/>
              <a:t> </a:t>
            </a:r>
            <a:r>
              <a:rPr lang="fr-FR" baseline="0" err="1"/>
              <a:t>see</a:t>
            </a:r>
            <a:r>
              <a:rPr lang="fr-FR" baseline="0"/>
              <a:t> </a:t>
            </a:r>
            <a:r>
              <a:rPr lang="fr-FR" baseline="0" err="1"/>
              <a:t>that</a:t>
            </a:r>
            <a:r>
              <a:rPr lang="fr-FR" baseline="0"/>
              <a:t> 10 rounds are </a:t>
            </a:r>
            <a:r>
              <a:rPr lang="fr-FR" baseline="0" err="1"/>
              <a:t>enough</a:t>
            </a:r>
            <a:r>
              <a:rPr lang="fr-FR" baseline="0"/>
              <a:t> to </a:t>
            </a:r>
            <a:r>
              <a:rPr lang="fr-FR" baseline="0" err="1"/>
              <a:t>resolve</a:t>
            </a:r>
            <a:r>
              <a:rPr lang="fr-FR" baseline="0"/>
              <a:t> more </a:t>
            </a:r>
            <a:r>
              <a:rPr lang="fr-FR" baseline="0" err="1"/>
              <a:t>than</a:t>
            </a:r>
            <a:r>
              <a:rPr lang="fr-FR" baseline="0"/>
              <a:t> 99% of the </a:t>
            </a:r>
            <a:r>
              <a:rPr lang="fr-FR" baseline="0" err="1"/>
              <a:t>prefixes</a:t>
            </a:r>
            <a:r>
              <a:rPr lang="fr-FR" baseline="0"/>
              <a:t>.</a:t>
            </a:r>
            <a:endParaRPr lang="fr-FR"/>
          </a:p>
          <a:p>
            <a:r>
              <a:rPr lang="fr-FR"/>
              <a:t>The </a:t>
            </a:r>
            <a:r>
              <a:rPr lang="fr-FR" err="1"/>
              <a:t>result</a:t>
            </a:r>
            <a:r>
              <a:rPr lang="fr-FR"/>
              <a:t> of </a:t>
            </a:r>
            <a:r>
              <a:rPr lang="fr-FR" err="1"/>
              <a:t>this</a:t>
            </a:r>
            <a:r>
              <a:rPr lang="fr-FR"/>
              <a:t> graph </a:t>
            </a:r>
            <a:r>
              <a:rPr lang="fr-FR" err="1"/>
              <a:t>is</a:t>
            </a:r>
            <a:r>
              <a:rPr lang="fr-FR"/>
              <a:t> </a:t>
            </a:r>
            <a:r>
              <a:rPr lang="fr-FR" err="1"/>
              <a:t>that</a:t>
            </a:r>
            <a:r>
              <a:rPr lang="fr-FR"/>
              <a:t> </a:t>
            </a:r>
            <a:r>
              <a:rPr lang="fr-FR" err="1"/>
              <a:t>Diamond</a:t>
            </a:r>
            <a:r>
              <a:rPr lang="fr-FR"/>
              <a:t>-Miner manages</a:t>
            </a:r>
            <a:r>
              <a:rPr lang="fr-FR" baseline="0"/>
              <a:t> to </a:t>
            </a:r>
            <a:r>
              <a:rPr lang="fr-FR" baseline="0" err="1"/>
              <a:t>obtain</a:t>
            </a:r>
            <a:r>
              <a:rPr lang="fr-FR" baseline="0"/>
              <a:t> the </a:t>
            </a:r>
            <a:r>
              <a:rPr lang="fr-FR" baseline="0" err="1"/>
              <a:t>same</a:t>
            </a:r>
            <a:r>
              <a:rPr lang="fr-FR" baseline="0"/>
              <a:t> </a:t>
            </a:r>
            <a:r>
              <a:rPr lang="fr-FR" baseline="0" err="1"/>
              <a:t>statistical</a:t>
            </a:r>
            <a:r>
              <a:rPr lang="fr-FR" baseline="0"/>
              <a:t> </a:t>
            </a:r>
            <a:r>
              <a:rPr lang="fr-FR" baseline="0" err="1"/>
              <a:t>guarantees</a:t>
            </a:r>
            <a:r>
              <a:rPr lang="fr-FR" baseline="0"/>
              <a:t> as the </a:t>
            </a:r>
            <a:r>
              <a:rPr lang="fr-FR" baseline="0" err="1"/>
              <a:t>classic</a:t>
            </a:r>
            <a:r>
              <a:rPr lang="fr-FR" baseline="0"/>
              <a:t> </a:t>
            </a:r>
            <a:r>
              <a:rPr lang="fr-FR" baseline="0" err="1"/>
              <a:t>multipath</a:t>
            </a:r>
            <a:r>
              <a:rPr lang="fr-FR" baseline="0"/>
              <a:t> </a:t>
            </a:r>
            <a:r>
              <a:rPr lang="fr-FR" baseline="0" err="1"/>
              <a:t>algorithm</a:t>
            </a:r>
            <a:r>
              <a:rPr lang="fr-FR" baseline="0"/>
              <a:t>. </a:t>
            </a:r>
          </a:p>
          <a:p>
            <a:endParaRPr lang="fr-FR" baseline="0"/>
          </a:p>
          <a:p>
            <a:endParaRPr lang="fr-FR" baseline="0"/>
          </a:p>
        </p:txBody>
      </p:sp>
    </p:spTree>
    <p:extLst>
      <p:ext uri="{BB962C8B-B14F-4D97-AF65-F5344CB8AC3E}">
        <p14:creationId xmlns:p14="http://schemas.microsoft.com/office/powerpoint/2010/main" val="1478854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5f5d3b87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5f5d3b87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baseline="0"/>
              <a:t>This second </a:t>
            </a:r>
            <a:r>
              <a:rPr lang="fr-FR" baseline="0" err="1"/>
              <a:t>result</a:t>
            </a:r>
            <a:r>
              <a:rPr lang="fr-FR" baseline="0"/>
              <a:t> shows the </a:t>
            </a:r>
            <a:r>
              <a:rPr lang="fr-FR" baseline="0" err="1"/>
              <a:t>tradeoff</a:t>
            </a:r>
            <a:r>
              <a:rPr lang="fr-FR" baseline="0"/>
              <a:t> </a:t>
            </a:r>
            <a:r>
              <a:rPr lang="fr-FR" baseline="0" err="1"/>
              <a:t>between</a:t>
            </a:r>
            <a:r>
              <a:rPr lang="fr-FR" baseline="0"/>
              <a:t> the </a:t>
            </a:r>
            <a:r>
              <a:rPr lang="fr-FR" baseline="0" err="1"/>
              <a:t>overhead</a:t>
            </a:r>
            <a:r>
              <a:rPr lang="fr-FR" baseline="0"/>
              <a:t> in </a:t>
            </a:r>
            <a:r>
              <a:rPr lang="fr-FR" baseline="0" err="1"/>
              <a:t>terms</a:t>
            </a:r>
            <a:r>
              <a:rPr lang="fr-FR" baseline="0"/>
              <a:t> of probes </a:t>
            </a:r>
            <a:r>
              <a:rPr lang="fr-FR" baseline="0" err="1"/>
              <a:t>compared</a:t>
            </a:r>
            <a:r>
              <a:rPr lang="fr-FR" baseline="0"/>
              <a:t> to the time of </a:t>
            </a:r>
            <a:r>
              <a:rPr lang="fr-FR" baseline="0" err="1"/>
              <a:t>completion</a:t>
            </a:r>
            <a:endParaRPr lang="fr-FR" baseline="0"/>
          </a:p>
          <a:p>
            <a:pPr marL="171450" lvl="0" indent="-171450" algn="l" rtl="0">
              <a:spcBef>
                <a:spcPts val="0"/>
              </a:spcBef>
              <a:spcAft>
                <a:spcPts val="0"/>
              </a:spcAft>
            </a:pPr>
            <a:r>
              <a:rPr lang="fr-FR" baseline="0" err="1"/>
              <a:t>We</a:t>
            </a:r>
            <a:r>
              <a:rPr lang="fr-FR" baseline="0"/>
              <a:t> </a:t>
            </a:r>
            <a:r>
              <a:rPr lang="fr-FR" baseline="0" err="1"/>
              <a:t>see</a:t>
            </a:r>
            <a:r>
              <a:rPr lang="fr-FR" baseline="0"/>
              <a:t> </a:t>
            </a:r>
            <a:r>
              <a:rPr lang="fr-FR" baseline="0" err="1"/>
              <a:t>that</a:t>
            </a:r>
            <a:r>
              <a:rPr lang="fr-FR" baseline="0"/>
              <a:t> for a 12% more probes, </a:t>
            </a:r>
            <a:r>
              <a:rPr lang="fr-FR" baseline="0" err="1"/>
              <a:t>you</a:t>
            </a:r>
            <a:r>
              <a:rPr lang="fr-FR" baseline="0"/>
              <a:t> </a:t>
            </a:r>
            <a:r>
              <a:rPr lang="fr-FR" baseline="0" err="1"/>
              <a:t>can</a:t>
            </a:r>
            <a:r>
              <a:rPr lang="fr-FR" baseline="0"/>
              <a:t> </a:t>
            </a:r>
            <a:r>
              <a:rPr lang="fr-FR" baseline="0" err="1"/>
              <a:t>dramatically</a:t>
            </a:r>
            <a:r>
              <a:rPr lang="fr-FR" baseline="0"/>
              <a:t> </a:t>
            </a:r>
            <a:r>
              <a:rPr lang="fr-FR" baseline="0" err="1"/>
              <a:t>reduce</a:t>
            </a:r>
            <a:r>
              <a:rPr lang="fr-FR" baseline="0"/>
              <a:t> the time to </a:t>
            </a:r>
            <a:r>
              <a:rPr lang="fr-FR" baseline="0" err="1"/>
              <a:t>completion</a:t>
            </a:r>
            <a:r>
              <a:rPr lang="fr-FR" baseline="0"/>
              <a:t> </a:t>
            </a:r>
            <a:r>
              <a:rPr lang="fr-FR" baseline="0" err="1"/>
              <a:t>going</a:t>
            </a:r>
            <a:r>
              <a:rPr lang="fr-FR" baseline="0"/>
              <a:t> </a:t>
            </a:r>
            <a:r>
              <a:rPr lang="fr-FR" baseline="0" err="1"/>
              <a:t>from</a:t>
            </a:r>
            <a:r>
              <a:rPr lang="fr-FR" baseline="0"/>
              <a:t> 64 </a:t>
            </a:r>
            <a:r>
              <a:rPr lang="fr-FR" baseline="0" err="1"/>
              <a:t>years</a:t>
            </a:r>
            <a:r>
              <a:rPr lang="fr-FR" baseline="0"/>
              <a:t> to 2.5 </a:t>
            </a:r>
            <a:r>
              <a:rPr lang="fr-FR" baseline="0" err="1"/>
              <a:t>days</a:t>
            </a:r>
            <a:r>
              <a:rPr lang="fr-FR" baseline="0"/>
              <a:t>.</a:t>
            </a:r>
          </a:p>
          <a:p>
            <a:pPr marL="171450" lvl="0" indent="-171450" algn="l" rtl="0">
              <a:spcBef>
                <a:spcPts val="0"/>
              </a:spcBef>
              <a:spcAft>
                <a:spcPts val="0"/>
              </a:spcAft>
            </a:pPr>
            <a:r>
              <a:rPr lang="fr-FR" baseline="0"/>
              <a:t>The 64 </a:t>
            </a:r>
            <a:r>
              <a:rPr lang="fr-FR" baseline="0" err="1"/>
              <a:t>years</a:t>
            </a:r>
            <a:r>
              <a:rPr lang="fr-FR" baseline="0"/>
              <a:t> are </a:t>
            </a:r>
            <a:r>
              <a:rPr lang="fr-FR" baseline="0" err="1"/>
              <a:t>based</a:t>
            </a:r>
            <a:r>
              <a:rPr lang="fr-FR" baseline="0"/>
              <a:t> on an estimation </a:t>
            </a:r>
            <a:r>
              <a:rPr lang="fr-FR" baseline="0" err="1"/>
              <a:t>that</a:t>
            </a:r>
            <a:r>
              <a:rPr lang="fr-FR" baseline="0"/>
              <a:t> </a:t>
            </a:r>
            <a:r>
              <a:rPr lang="fr-FR" baseline="0" err="1"/>
              <a:t>we’ve</a:t>
            </a:r>
            <a:r>
              <a:rPr lang="fr-FR" baseline="0"/>
              <a:t> made </a:t>
            </a:r>
            <a:r>
              <a:rPr lang="fr-FR" baseline="0" err="1"/>
              <a:t>given</a:t>
            </a:r>
            <a:r>
              <a:rPr lang="fr-FR" baseline="0"/>
              <a:t> the </a:t>
            </a:r>
            <a:r>
              <a:rPr lang="fr-FR" baseline="0" err="1"/>
              <a:t>most</a:t>
            </a:r>
            <a:r>
              <a:rPr lang="fr-FR" baseline="0"/>
              <a:t> </a:t>
            </a:r>
            <a:r>
              <a:rPr lang="fr-FR" baseline="0" err="1"/>
              <a:t>recent</a:t>
            </a:r>
            <a:r>
              <a:rPr lang="fr-FR" baseline="0"/>
              <a:t> </a:t>
            </a:r>
            <a:r>
              <a:rPr lang="fr-FR" baseline="0" err="1"/>
              <a:t>survey</a:t>
            </a:r>
            <a:r>
              <a:rPr lang="fr-FR" baseline="0"/>
              <a:t> of IP </a:t>
            </a:r>
            <a:r>
              <a:rPr lang="fr-FR" baseline="0" err="1"/>
              <a:t>load</a:t>
            </a:r>
            <a:r>
              <a:rPr lang="fr-FR" baseline="0"/>
              <a:t> </a:t>
            </a:r>
            <a:r>
              <a:rPr lang="fr-FR" baseline="0" err="1"/>
              <a:t>balancing</a:t>
            </a:r>
            <a:r>
              <a:rPr lang="fr-FR" baseline="0"/>
              <a:t> in </a:t>
            </a:r>
            <a:r>
              <a:rPr lang="fr-FR" baseline="0" err="1"/>
              <a:t>our</a:t>
            </a:r>
            <a:r>
              <a:rPr lang="fr-FR" baseline="0"/>
              <a:t> last IMC 2018 </a:t>
            </a:r>
            <a:r>
              <a:rPr lang="fr-FR" baseline="0" err="1"/>
              <a:t>paper</a:t>
            </a:r>
            <a:r>
              <a:rPr lang="fr-FR" baseline="0"/>
              <a:t> over 350 </a:t>
            </a:r>
            <a:r>
              <a:rPr lang="fr-FR" baseline="0" err="1"/>
              <a:t>thousands</a:t>
            </a:r>
            <a:r>
              <a:rPr lang="fr-FR" baseline="0"/>
              <a:t> destinations.</a:t>
            </a:r>
          </a:p>
          <a:p>
            <a:pPr marL="171450" lvl="0" indent="-171450" algn="l" rtl="0">
              <a:spcBef>
                <a:spcPts val="0"/>
              </a:spcBef>
              <a:spcAft>
                <a:spcPts val="0"/>
              </a:spcAft>
            </a:pPr>
            <a:endParaRPr lang="fr-FR" baseline="0"/>
          </a:p>
          <a:p>
            <a:pPr marL="171450" lvl="0" indent="-171450" algn="l" rtl="0">
              <a:spcBef>
                <a:spcPts val="0"/>
              </a:spcBef>
              <a:spcAft>
                <a:spcPts val="0"/>
              </a:spcAft>
            </a:pPr>
            <a:r>
              <a:rPr lang="fr-FR" baseline="0" err="1"/>
              <a:t>Overhead</a:t>
            </a:r>
            <a:r>
              <a:rPr lang="fr-FR" baseline="0"/>
              <a:t> </a:t>
            </a:r>
            <a:r>
              <a:rPr lang="fr-FR" baseline="0" err="1"/>
              <a:t>can</a:t>
            </a:r>
            <a:r>
              <a:rPr lang="fr-FR" baseline="0"/>
              <a:t> </a:t>
            </a:r>
            <a:r>
              <a:rPr lang="fr-FR" baseline="0" err="1"/>
              <a:t>be</a:t>
            </a:r>
            <a:r>
              <a:rPr lang="fr-FR" baseline="0"/>
              <a:t> due to ICMP rate </a:t>
            </a:r>
            <a:r>
              <a:rPr lang="fr-FR" baseline="0" err="1"/>
              <a:t>limiting</a:t>
            </a:r>
            <a:r>
              <a:rPr lang="fr-FR" baseline="0"/>
              <a:t>, or </a:t>
            </a:r>
            <a:r>
              <a:rPr lang="fr-FR" baseline="0" err="1"/>
              <a:t>details</a:t>
            </a:r>
            <a:r>
              <a:rPr lang="fr-FR" baseline="0"/>
              <a:t> of the </a:t>
            </a:r>
            <a:r>
              <a:rPr lang="fr-FR" baseline="0" err="1"/>
              <a:t>algorithm</a:t>
            </a:r>
            <a:r>
              <a:rPr lang="fr-FR" baseline="0"/>
              <a:t>, </a:t>
            </a:r>
            <a:r>
              <a:rPr lang="fr-FR" baseline="0" err="1"/>
              <a:t>reached</a:t>
            </a:r>
            <a:r>
              <a:rPr lang="fr-FR" baseline="0"/>
              <a:t> destination.</a:t>
            </a:r>
          </a:p>
        </p:txBody>
      </p:sp>
    </p:spTree>
    <p:extLst>
      <p:ext uri="{BB962C8B-B14F-4D97-AF65-F5344CB8AC3E}">
        <p14:creationId xmlns:p14="http://schemas.microsoft.com/office/powerpoint/2010/main" val="1759120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dirty="0" err="1"/>
              <a:t>Why</a:t>
            </a:r>
            <a:r>
              <a:rPr lang="fr-FR" baseline="0" dirty="0"/>
              <a:t> do </a:t>
            </a:r>
            <a:r>
              <a:rPr lang="fr-FR" baseline="0" dirty="0" err="1"/>
              <a:t>we</a:t>
            </a:r>
            <a:r>
              <a:rPr lang="fr-FR" baseline="0" dirty="0"/>
              <a:t> </a:t>
            </a:r>
            <a:r>
              <a:rPr lang="fr-FR" baseline="0" dirty="0" err="1"/>
              <a:t>want</a:t>
            </a:r>
            <a:r>
              <a:rPr lang="fr-FR" baseline="0" dirty="0"/>
              <a:t> to capture the Internet </a:t>
            </a:r>
            <a:r>
              <a:rPr lang="fr-FR" baseline="0" dirty="0" err="1"/>
              <a:t>topology</a:t>
            </a:r>
            <a:r>
              <a:rPr lang="fr-FR" baseline="0" dirty="0"/>
              <a:t>?</a:t>
            </a:r>
          </a:p>
          <a:p>
            <a:r>
              <a:rPr lang="fr-FR" baseline="0" dirty="0"/>
              <a:t>At a high </a:t>
            </a:r>
            <a:r>
              <a:rPr lang="fr-FR" baseline="0" dirty="0" err="1"/>
              <a:t>level</a:t>
            </a:r>
            <a:r>
              <a:rPr lang="fr-FR" baseline="0" dirty="0"/>
              <a:t>, </a:t>
            </a:r>
            <a:r>
              <a:rPr lang="fr-FR" baseline="0" dirty="0" err="1"/>
              <a:t>knnowledge</a:t>
            </a:r>
            <a:r>
              <a:rPr lang="fr-FR" baseline="0" dirty="0"/>
              <a:t> of the Internet </a:t>
            </a:r>
            <a:r>
              <a:rPr lang="fr-FR" baseline="0" dirty="0" err="1"/>
              <a:t>topology</a:t>
            </a:r>
            <a:r>
              <a:rPr lang="fr-FR" baseline="0" dirty="0"/>
              <a:t> supports the </a:t>
            </a:r>
            <a:r>
              <a:rPr lang="fr-FR" baseline="0" dirty="0" err="1"/>
              <a:t>understanding</a:t>
            </a:r>
            <a:r>
              <a:rPr lang="fr-FR" baseline="0" dirty="0"/>
              <a:t> of Internet </a:t>
            </a:r>
            <a:r>
              <a:rPr lang="fr-FR" baseline="0" dirty="0" err="1"/>
              <a:t>societal</a:t>
            </a:r>
            <a:r>
              <a:rPr lang="fr-FR" baseline="0" dirty="0"/>
              <a:t> implications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Internet </a:t>
            </a:r>
            <a:r>
              <a:rPr lang="fr-FR" baseline="0" dirty="0" err="1"/>
              <a:t>topology</a:t>
            </a:r>
            <a:r>
              <a:rPr lang="fr-FR" baseline="0" dirty="0"/>
              <a:t>, </a:t>
            </a:r>
            <a:r>
              <a:rPr lang="fr-FR" baseline="0" dirty="0" err="1"/>
              <a:t>coupled</a:t>
            </a:r>
            <a:r>
              <a:rPr lang="fr-FR" baseline="0" dirty="0"/>
              <a:t> </a:t>
            </a:r>
            <a:r>
              <a:rPr lang="fr-FR" baseline="0" dirty="0" err="1"/>
              <a:t>with</a:t>
            </a:r>
            <a:r>
              <a:rPr lang="fr-FR" baseline="0" dirty="0"/>
              <a:t> router </a:t>
            </a:r>
            <a:r>
              <a:rPr lang="fr-FR" baseline="0" dirty="0" err="1"/>
              <a:t>geolocation</a:t>
            </a:r>
            <a:r>
              <a:rPr lang="fr-FR" baseline="0" dirty="0"/>
              <a:t>, </a:t>
            </a:r>
            <a:r>
              <a:rPr lang="fr-FR" baseline="0" dirty="0" err="1"/>
              <a:t>gives</a:t>
            </a:r>
            <a:r>
              <a:rPr lang="fr-FR" baseline="0" dirty="0"/>
              <a:t> </a:t>
            </a:r>
            <a:r>
              <a:rPr lang="fr-FR" baseline="0" dirty="0" err="1"/>
              <a:t>you</a:t>
            </a:r>
            <a:r>
              <a:rPr lang="fr-FR" baseline="0" dirty="0"/>
              <a:t> information about </a:t>
            </a:r>
            <a:r>
              <a:rPr lang="fr-FR" baseline="0" dirty="0" err="1"/>
              <a:t>what</a:t>
            </a:r>
            <a:r>
              <a:rPr lang="fr-FR" baseline="0" dirty="0"/>
              <a:t> countries </a:t>
            </a:r>
            <a:r>
              <a:rPr lang="fr-FR" baseline="0" dirty="0" err="1"/>
              <a:t>your</a:t>
            </a:r>
            <a:r>
              <a:rPr lang="fr-FR" baseline="0" dirty="0"/>
              <a:t> </a:t>
            </a:r>
            <a:r>
              <a:rPr lang="fr-FR" baseline="0" dirty="0" err="1"/>
              <a:t>traffic</a:t>
            </a:r>
            <a:r>
              <a:rPr lang="fr-FR" baseline="0" dirty="0"/>
              <a:t> </a:t>
            </a:r>
            <a:r>
              <a:rPr lang="fr-FR" baseline="0" dirty="0" err="1"/>
              <a:t>is</a:t>
            </a:r>
            <a:r>
              <a:rPr lang="fr-FR" baseline="0" dirty="0"/>
              <a:t> </a:t>
            </a:r>
            <a:r>
              <a:rPr lang="fr-FR" baseline="0" dirty="0" err="1"/>
              <a:t>crossing</a:t>
            </a:r>
            <a:r>
              <a:rPr lang="fr-FR" baseline="0"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if </a:t>
            </a:r>
            <a:r>
              <a:rPr lang="fr-FR" baseline="0" dirty="0" err="1"/>
              <a:t>you</a:t>
            </a:r>
            <a:r>
              <a:rPr lang="fr-FR" baseline="0" dirty="0"/>
              <a:t>  have sensitive data, </a:t>
            </a:r>
            <a:r>
              <a:rPr lang="fr-FR" baseline="0" dirty="0" err="1"/>
              <a:t>you</a:t>
            </a:r>
            <a:r>
              <a:rPr lang="fr-FR" baseline="0" dirty="0"/>
              <a:t> </a:t>
            </a:r>
            <a:r>
              <a:rPr lang="fr-FR" baseline="0" dirty="0" err="1"/>
              <a:t>may</a:t>
            </a:r>
            <a:r>
              <a:rPr lang="fr-FR" baseline="0" dirty="0"/>
              <a:t> not </a:t>
            </a:r>
            <a:r>
              <a:rPr lang="fr-FR" baseline="0" dirty="0" err="1"/>
              <a:t>want</a:t>
            </a:r>
            <a:r>
              <a:rPr lang="fr-FR" baseline="0" dirty="0"/>
              <a:t> </a:t>
            </a:r>
            <a:r>
              <a:rPr lang="fr-FR" baseline="0" dirty="0" err="1"/>
              <a:t>this</a:t>
            </a:r>
            <a:r>
              <a:rPr lang="fr-FR" baseline="0" dirty="0"/>
              <a:t> </a:t>
            </a:r>
            <a:r>
              <a:rPr lang="fr-FR" baseline="0" dirty="0" err="1"/>
              <a:t>traffic</a:t>
            </a:r>
            <a:r>
              <a:rPr lang="fr-FR" baseline="0" dirty="0"/>
              <a:t> to </a:t>
            </a:r>
            <a:r>
              <a:rPr lang="fr-FR" baseline="0" dirty="0" err="1"/>
              <a:t>be</a:t>
            </a:r>
            <a:r>
              <a:rPr lang="fr-FR" baseline="0" dirty="0"/>
              <a:t> </a:t>
            </a:r>
            <a:r>
              <a:rPr lang="fr-FR" baseline="0" dirty="0" err="1"/>
              <a:t>intercepted</a:t>
            </a:r>
            <a:r>
              <a:rPr lang="fr-FR" baseline="0" dirty="0"/>
              <a:t> by a country </a:t>
            </a:r>
            <a:r>
              <a:rPr lang="fr-FR" baseline="0" dirty="0" err="1"/>
              <a:t>that</a:t>
            </a:r>
            <a:r>
              <a:rPr lang="fr-FR" baseline="0" dirty="0"/>
              <a:t> </a:t>
            </a:r>
            <a:r>
              <a:rPr lang="fr-FR" baseline="0" dirty="0" err="1"/>
              <a:t>you’re</a:t>
            </a:r>
            <a:r>
              <a:rPr lang="fr-FR" baseline="0" dirty="0"/>
              <a:t> not </a:t>
            </a:r>
            <a:r>
              <a:rPr lang="fr-FR" baseline="0" dirty="0" err="1"/>
              <a:t>trusting</a:t>
            </a:r>
            <a:r>
              <a:rPr lang="fr-FR" baseline="0"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Better</a:t>
            </a:r>
            <a:r>
              <a:rPr lang="fr-FR" baseline="0" dirty="0"/>
              <a:t> </a:t>
            </a:r>
            <a:r>
              <a:rPr lang="fr-FR" baseline="0" dirty="0" err="1"/>
              <a:t>understand</a:t>
            </a:r>
            <a:r>
              <a:rPr lang="fr-FR" baseline="0" dirty="0"/>
              <a:t> the Internet </a:t>
            </a:r>
            <a:r>
              <a:rPr lang="fr-FR" baseline="0" dirty="0" err="1"/>
              <a:t>ecosystem</a:t>
            </a:r>
            <a:r>
              <a:rPr lang="fr-FR" baseline="0" dirty="0"/>
              <a:t>. </a:t>
            </a:r>
            <a:r>
              <a:rPr lang="fr-FR" baseline="0" dirty="0" err="1"/>
              <a:t>Which</a:t>
            </a:r>
            <a:r>
              <a:rPr lang="fr-FR" baseline="0" dirty="0"/>
              <a:t> and </a:t>
            </a:r>
            <a:r>
              <a:rPr lang="fr-FR" baseline="0" dirty="0" err="1"/>
              <a:t>where</a:t>
            </a:r>
            <a:r>
              <a:rPr lang="fr-FR" baseline="0" dirty="0"/>
              <a:t> </a:t>
            </a:r>
            <a:r>
              <a:rPr lang="fr-FR" baseline="0" dirty="0" err="1"/>
              <a:t>autonomous</a:t>
            </a:r>
            <a:r>
              <a:rPr lang="fr-FR" baseline="0" dirty="0"/>
              <a:t> </a:t>
            </a:r>
            <a:r>
              <a:rPr lang="fr-FR" baseline="0" dirty="0" err="1"/>
              <a:t>systems</a:t>
            </a:r>
            <a:r>
              <a:rPr lang="fr-FR" baseline="0" dirty="0"/>
              <a:t> are </a:t>
            </a:r>
            <a:r>
              <a:rPr lang="fr-FR" baseline="0" dirty="0" err="1"/>
              <a:t>interconnected</a:t>
            </a:r>
            <a:r>
              <a:rPr lang="fr-FR" baseline="0" dirty="0"/>
              <a:t>?</a:t>
            </a:r>
          </a:p>
          <a:p>
            <a:r>
              <a:rPr lang="fr-FR" baseline="0" dirty="0" err="1"/>
              <a:t>Resilience</a:t>
            </a:r>
            <a:r>
              <a:rPr lang="fr-FR" baseline="0" dirty="0"/>
              <a:t>. For </a:t>
            </a:r>
            <a:r>
              <a:rPr lang="fr-FR" baseline="0" dirty="0" err="1"/>
              <a:t>example</a:t>
            </a:r>
            <a:r>
              <a:rPr lang="fr-FR" baseline="0" dirty="0"/>
              <a:t>, if </a:t>
            </a:r>
            <a:r>
              <a:rPr lang="fr-FR" baseline="0" dirty="0" err="1"/>
              <a:t>you</a:t>
            </a:r>
            <a:r>
              <a:rPr lang="fr-FR" baseline="0" dirty="0"/>
              <a:t> do not have </a:t>
            </a:r>
            <a:r>
              <a:rPr lang="fr-FR" baseline="0" dirty="0" err="1"/>
              <a:t>thee</a:t>
            </a:r>
            <a:r>
              <a:rPr lang="fr-FR" baseline="0" dirty="0"/>
              <a:t> full </a:t>
            </a:r>
            <a:r>
              <a:rPr lang="fr-FR" baseline="0" dirty="0" err="1"/>
              <a:t>view</a:t>
            </a:r>
            <a:r>
              <a:rPr lang="fr-FR" baseline="0" dirty="0"/>
              <a:t> of </a:t>
            </a:r>
            <a:r>
              <a:rPr lang="fr-FR" baseline="0" dirty="0" err="1"/>
              <a:t>load</a:t>
            </a:r>
            <a:r>
              <a:rPr lang="fr-FR" baseline="0" dirty="0"/>
              <a:t> </a:t>
            </a:r>
            <a:r>
              <a:rPr lang="fr-FR" baseline="0" dirty="0" err="1"/>
              <a:t>balanced</a:t>
            </a:r>
            <a:r>
              <a:rPr lang="fr-FR" baseline="0" dirty="0"/>
              <a:t> </a:t>
            </a:r>
            <a:r>
              <a:rPr lang="fr-FR" baseline="0" dirty="0" err="1"/>
              <a:t>paths</a:t>
            </a:r>
            <a:r>
              <a:rPr lang="fr-FR" baseline="0" dirty="0"/>
              <a:t> </a:t>
            </a:r>
            <a:r>
              <a:rPr lang="fr-FR" baseline="0" dirty="0" err="1"/>
              <a:t>that</a:t>
            </a:r>
            <a:r>
              <a:rPr lang="fr-FR" baseline="0" dirty="0"/>
              <a:t> lead to a destination, </a:t>
            </a:r>
            <a:r>
              <a:rPr lang="fr-FR" baseline="0" dirty="0" err="1"/>
              <a:t>you</a:t>
            </a:r>
            <a:r>
              <a:rPr lang="fr-FR" baseline="0" dirty="0"/>
              <a:t> </a:t>
            </a:r>
            <a:r>
              <a:rPr lang="fr-FR" baseline="0" dirty="0" err="1"/>
              <a:t>could</a:t>
            </a:r>
            <a:r>
              <a:rPr lang="fr-FR" baseline="0" dirty="0"/>
              <a:t> have a </a:t>
            </a:r>
            <a:r>
              <a:rPr lang="fr-FR" baseline="0" dirty="0" err="1"/>
              <a:t>misinterpretation</a:t>
            </a:r>
            <a:r>
              <a:rPr lang="fr-FR" baseline="0" dirty="0"/>
              <a:t> of the </a:t>
            </a:r>
            <a:r>
              <a:rPr lang="fr-FR" baseline="0" dirty="0" err="1"/>
              <a:t>robustness</a:t>
            </a:r>
            <a:r>
              <a:rPr lang="fr-FR" baseline="0" dirty="0"/>
              <a:t> </a:t>
            </a:r>
            <a:r>
              <a:rPr lang="fr-FR" baseline="0" dirty="0" err="1"/>
              <a:t>towards</a:t>
            </a:r>
            <a:r>
              <a:rPr lang="fr-FR" baseline="0" dirty="0"/>
              <a:t> </a:t>
            </a:r>
            <a:r>
              <a:rPr lang="fr-FR" baseline="0" dirty="0" err="1"/>
              <a:t>outages</a:t>
            </a:r>
            <a:endParaRPr lang="fr-FR" baseline="0" dirty="0"/>
          </a:p>
          <a:p>
            <a:r>
              <a:rPr lang="fr-FR" baseline="0" dirty="0"/>
              <a:t>Last but not least, challenge in </a:t>
            </a:r>
            <a:r>
              <a:rPr lang="fr-FR" baseline="0" dirty="0" err="1"/>
              <a:t>itself</a:t>
            </a:r>
            <a:r>
              <a:rPr lang="fr-FR" baseline="0" dirty="0"/>
              <a:t> as basic science</a:t>
            </a:r>
          </a:p>
        </p:txBody>
      </p:sp>
    </p:spTree>
    <p:extLst>
      <p:ext uri="{BB962C8B-B14F-4D97-AF65-F5344CB8AC3E}">
        <p14:creationId xmlns:p14="http://schemas.microsoft.com/office/powerpoint/2010/main" val="16251510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7a96e01b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7a96e01b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err="1"/>
              <a:t>Another</a:t>
            </a:r>
            <a:r>
              <a:rPr lang="fr-FR"/>
              <a:t> aspect of the </a:t>
            </a:r>
            <a:r>
              <a:rPr lang="fr-FR" err="1"/>
              <a:t>evaluation</a:t>
            </a:r>
            <a:r>
              <a:rPr lang="fr-FR"/>
              <a:t> </a:t>
            </a:r>
            <a:r>
              <a:rPr lang="fr-FR" err="1"/>
              <a:t>is</a:t>
            </a:r>
            <a:r>
              <a:rPr lang="fr-FR"/>
              <a:t> how </a:t>
            </a:r>
            <a:r>
              <a:rPr lang="fr-FR" err="1"/>
              <a:t>Diamond</a:t>
            </a:r>
            <a:r>
              <a:rPr lang="fr-FR"/>
              <a:t>-Miner compares</a:t>
            </a:r>
            <a:r>
              <a:rPr lang="fr-FR" baseline="0"/>
              <a:t> </a:t>
            </a:r>
            <a:r>
              <a:rPr lang="fr-FR" baseline="0" err="1"/>
              <a:t>with</a:t>
            </a:r>
            <a:r>
              <a:rPr lang="fr-FR" baseline="0"/>
              <a:t> </a:t>
            </a:r>
            <a:r>
              <a:rPr lang="fr-FR" baseline="0" err="1"/>
              <a:t>other</a:t>
            </a:r>
            <a:r>
              <a:rPr lang="fr-FR" baseline="0"/>
              <a:t> Internet </a:t>
            </a:r>
            <a:r>
              <a:rPr lang="fr-FR" baseline="0" err="1"/>
              <a:t>mapping</a:t>
            </a:r>
            <a:r>
              <a:rPr lang="fr-FR" baseline="0"/>
              <a:t> </a:t>
            </a:r>
            <a:r>
              <a:rPr lang="fr-FR" baseline="0" err="1"/>
              <a:t>systems</a:t>
            </a:r>
            <a:r>
              <a:rPr lang="fr-FR" baseline="0"/>
              <a:t> in </a:t>
            </a:r>
            <a:r>
              <a:rPr lang="fr-FR" baseline="0" err="1"/>
              <a:t>terms</a:t>
            </a:r>
            <a:r>
              <a:rPr lang="fr-FR" baseline="0"/>
              <a:t> of </a:t>
            </a:r>
            <a:r>
              <a:rPr lang="fr-FR" baseline="0" err="1"/>
              <a:t>topology</a:t>
            </a:r>
            <a:r>
              <a:rPr lang="fr-FR" baseline="0"/>
              <a:t> </a:t>
            </a:r>
            <a:r>
              <a:rPr lang="fr-FR" baseline="0" err="1"/>
              <a:t>discovery</a:t>
            </a:r>
            <a:r>
              <a:rPr lang="fr-FR" baseline="0"/>
              <a:t>.</a:t>
            </a:r>
          </a:p>
          <a:p>
            <a:pPr marL="171450" lvl="0" indent="-171450" algn="l" rtl="0">
              <a:spcBef>
                <a:spcPts val="0"/>
              </a:spcBef>
              <a:spcAft>
                <a:spcPts val="0"/>
              </a:spcAft>
            </a:pPr>
            <a:r>
              <a:rPr lang="fr-FR" err="1"/>
              <a:t>We</a:t>
            </a:r>
            <a:r>
              <a:rPr lang="fr-FR" baseline="0"/>
              <a:t> have </a:t>
            </a:r>
            <a:r>
              <a:rPr lang="fr-FR" baseline="0" err="1"/>
              <a:t>also</a:t>
            </a:r>
            <a:r>
              <a:rPr lang="fr-FR" baseline="0"/>
              <a:t> </a:t>
            </a:r>
            <a:r>
              <a:rPr lang="fr-FR" baseline="0" err="1"/>
              <a:t>deployed</a:t>
            </a:r>
            <a:r>
              <a:rPr lang="fr-FR" baseline="0"/>
              <a:t> </a:t>
            </a:r>
            <a:r>
              <a:rPr lang="fr-FR" baseline="0" err="1"/>
              <a:t>Diamond</a:t>
            </a:r>
            <a:r>
              <a:rPr lang="fr-FR" baseline="0"/>
              <a:t>-Miner on 6 </a:t>
            </a:r>
            <a:r>
              <a:rPr lang="fr-FR" baseline="0" err="1"/>
              <a:t>planet</a:t>
            </a:r>
            <a:r>
              <a:rPr lang="fr-FR" baseline="0"/>
              <a:t> </a:t>
            </a:r>
            <a:r>
              <a:rPr lang="fr-FR" baseline="0" err="1"/>
              <a:t>lab</a:t>
            </a:r>
            <a:r>
              <a:rPr lang="fr-FR" baseline="0"/>
              <a:t> </a:t>
            </a:r>
            <a:r>
              <a:rPr lang="fr-FR" baseline="0" err="1"/>
              <a:t>europe</a:t>
            </a:r>
            <a:r>
              <a:rPr lang="fr-FR" baseline="0"/>
              <a:t> </a:t>
            </a:r>
            <a:r>
              <a:rPr lang="fr-FR" baseline="0" err="1"/>
              <a:t>nodes</a:t>
            </a:r>
            <a:r>
              <a:rPr lang="fr-FR" baseline="0"/>
              <a:t> at a </a:t>
            </a:r>
            <a:r>
              <a:rPr lang="fr-FR" baseline="0" err="1"/>
              <a:t>lower</a:t>
            </a:r>
            <a:r>
              <a:rPr lang="fr-FR" baseline="0"/>
              <a:t> rate, 10,000 </a:t>
            </a:r>
            <a:r>
              <a:rPr lang="fr-FR" baseline="0" err="1"/>
              <a:t>pps</a:t>
            </a:r>
            <a:r>
              <a:rPr lang="fr-FR" baseline="0"/>
              <a:t>.</a:t>
            </a:r>
          </a:p>
          <a:p>
            <a:pPr marL="171450" lvl="0" indent="-171450" algn="l" rtl="0">
              <a:spcBef>
                <a:spcPts val="0"/>
              </a:spcBef>
              <a:spcAft>
                <a:spcPts val="0"/>
              </a:spcAft>
            </a:pPr>
            <a:endParaRPr lang="fr-FR" baseline="0"/>
          </a:p>
        </p:txBody>
      </p:sp>
    </p:spTree>
    <p:extLst>
      <p:ext uri="{BB962C8B-B14F-4D97-AF65-F5344CB8AC3E}">
        <p14:creationId xmlns:p14="http://schemas.microsoft.com/office/powerpoint/2010/main" val="181684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5f5d3b87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5f5d3b87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err="1"/>
              <a:t>We</a:t>
            </a:r>
            <a:r>
              <a:rPr lang="fr-FR"/>
              <a:t> have </a:t>
            </a:r>
            <a:r>
              <a:rPr lang="fr-FR" err="1"/>
              <a:t>compared</a:t>
            </a:r>
            <a:r>
              <a:rPr lang="fr-FR"/>
              <a:t> to </a:t>
            </a:r>
            <a:r>
              <a:rPr lang="fr-FR" err="1"/>
              <a:t>two</a:t>
            </a:r>
            <a:r>
              <a:rPr lang="fr-FR"/>
              <a:t> state-of-the art </a:t>
            </a:r>
            <a:r>
              <a:rPr lang="fr-FR" err="1"/>
              <a:t>tools</a:t>
            </a:r>
            <a:r>
              <a:rPr lang="fr-FR"/>
              <a:t> in Internet</a:t>
            </a:r>
            <a:r>
              <a:rPr lang="fr-FR" baseline="0"/>
              <a:t> </a:t>
            </a:r>
            <a:r>
              <a:rPr lang="fr-FR" baseline="0" err="1"/>
              <a:t>mapping</a:t>
            </a:r>
            <a:r>
              <a:rPr lang="fr-FR" baseline="0"/>
              <a:t>.</a:t>
            </a:r>
          </a:p>
          <a:p>
            <a:pPr marL="0" lvl="0" indent="0" algn="l" rtl="0">
              <a:spcBef>
                <a:spcPts val="0"/>
              </a:spcBef>
              <a:spcAft>
                <a:spcPts val="0"/>
              </a:spcAft>
              <a:buNone/>
            </a:pPr>
            <a:r>
              <a:rPr lang="fr-FR" baseline="0" err="1"/>
              <a:t>Yarrp</a:t>
            </a:r>
            <a:r>
              <a:rPr lang="fr-FR" baseline="0"/>
              <a:t> </a:t>
            </a:r>
            <a:r>
              <a:rPr lang="fr-FR" baseline="0" err="1"/>
              <a:t>is</a:t>
            </a:r>
            <a:r>
              <a:rPr lang="fr-FR" baseline="0"/>
              <a:t> the first </a:t>
            </a:r>
            <a:r>
              <a:rPr lang="fr-FR" baseline="0" err="1"/>
              <a:t>tool</a:t>
            </a:r>
            <a:r>
              <a:rPr lang="fr-FR" baseline="0"/>
              <a:t> </a:t>
            </a:r>
            <a:r>
              <a:rPr lang="fr-FR" baseline="0" err="1"/>
              <a:t>that</a:t>
            </a:r>
            <a:r>
              <a:rPr lang="fr-FR" baseline="0"/>
              <a:t> </a:t>
            </a:r>
            <a:r>
              <a:rPr lang="fr-FR" baseline="0" err="1"/>
              <a:t>brought</a:t>
            </a:r>
            <a:r>
              <a:rPr lang="fr-FR" baseline="0"/>
              <a:t> the </a:t>
            </a:r>
            <a:r>
              <a:rPr lang="fr-FR" baseline="0" err="1"/>
              <a:t>ideas</a:t>
            </a:r>
            <a:r>
              <a:rPr lang="fr-FR" baseline="0"/>
              <a:t> to </a:t>
            </a:r>
            <a:r>
              <a:rPr lang="fr-FR" baseline="0" err="1"/>
              <a:t>allows</a:t>
            </a:r>
            <a:r>
              <a:rPr lang="fr-FR" baseline="0"/>
              <a:t> </a:t>
            </a:r>
            <a:r>
              <a:rPr lang="fr-FR" baseline="0" err="1"/>
              <a:t>fast</a:t>
            </a:r>
            <a:r>
              <a:rPr lang="fr-FR" baseline="0"/>
              <a:t> </a:t>
            </a:r>
            <a:r>
              <a:rPr lang="fr-FR" baseline="0" err="1"/>
              <a:t>topology</a:t>
            </a:r>
            <a:r>
              <a:rPr lang="fr-FR" baseline="0"/>
              <a:t> </a:t>
            </a:r>
            <a:r>
              <a:rPr lang="fr-FR" baseline="0" err="1"/>
              <a:t>mapping</a:t>
            </a:r>
            <a:r>
              <a:rPr lang="fr-FR" baseline="0"/>
              <a:t>, and </a:t>
            </a:r>
            <a:r>
              <a:rPr lang="fr-FR" baseline="0" err="1"/>
              <a:t>we</a:t>
            </a:r>
            <a:r>
              <a:rPr lang="fr-FR" baseline="0"/>
              <a:t> </a:t>
            </a:r>
            <a:r>
              <a:rPr lang="fr-FR" baseline="0" err="1"/>
              <a:t>can</a:t>
            </a:r>
            <a:r>
              <a:rPr lang="fr-FR" baseline="0"/>
              <a:t> </a:t>
            </a:r>
            <a:r>
              <a:rPr lang="fr-FR" baseline="0" err="1"/>
              <a:t>say</a:t>
            </a:r>
            <a:r>
              <a:rPr lang="fr-FR" baseline="0"/>
              <a:t> </a:t>
            </a:r>
            <a:r>
              <a:rPr lang="fr-FR" baseline="0" err="1"/>
              <a:t>it</a:t>
            </a:r>
            <a:r>
              <a:rPr lang="fr-FR" baseline="0"/>
              <a:t> </a:t>
            </a:r>
            <a:r>
              <a:rPr lang="fr-FR" baseline="0" err="1"/>
              <a:t>is</a:t>
            </a:r>
            <a:r>
              <a:rPr lang="fr-FR" baseline="0"/>
              <a:t> a </a:t>
            </a:r>
            <a:r>
              <a:rPr lang="fr-FR" baseline="0" err="1"/>
              <a:t>fast</a:t>
            </a:r>
            <a:r>
              <a:rPr lang="fr-FR" baseline="0"/>
              <a:t> single </a:t>
            </a:r>
            <a:r>
              <a:rPr lang="fr-FR" baseline="0" err="1"/>
              <a:t>path</a:t>
            </a:r>
            <a:r>
              <a:rPr lang="fr-FR" baseline="0"/>
              <a:t> </a:t>
            </a:r>
            <a:r>
              <a:rPr lang="fr-FR" baseline="0" err="1"/>
              <a:t>probing</a:t>
            </a:r>
            <a:r>
              <a:rPr lang="fr-FR" baseline="0"/>
              <a:t> technique.</a:t>
            </a:r>
            <a:endParaRPr lang="fr-F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err="1"/>
              <a:t>We</a:t>
            </a:r>
            <a:r>
              <a:rPr lang="fr-FR" baseline="0"/>
              <a:t> observe </a:t>
            </a:r>
            <a:r>
              <a:rPr lang="fr-FR" baseline="0" err="1"/>
              <a:t>that</a:t>
            </a:r>
            <a:r>
              <a:rPr lang="fr-FR" baseline="0"/>
              <a:t> in </a:t>
            </a:r>
            <a:r>
              <a:rPr lang="fr-FR" baseline="0" err="1"/>
              <a:t>both</a:t>
            </a:r>
            <a:r>
              <a:rPr lang="fr-FR" baseline="0"/>
              <a:t> setups </a:t>
            </a:r>
            <a:r>
              <a:rPr lang="fr-FR" baseline="0" err="1"/>
              <a:t>with</a:t>
            </a:r>
            <a:r>
              <a:rPr lang="fr-FR" baseline="0"/>
              <a:t> 1 and 6 VP, </a:t>
            </a:r>
            <a:r>
              <a:rPr lang="fr-FR" baseline="0" err="1"/>
              <a:t>Yarrp</a:t>
            </a:r>
            <a:r>
              <a:rPr lang="fr-FR" baseline="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err="1"/>
              <a:t>discovers</a:t>
            </a:r>
            <a:r>
              <a:rPr lang="fr-FR" baseline="0"/>
              <a:t> </a:t>
            </a:r>
            <a:r>
              <a:rPr lang="fr-FR" baseline="0" err="1"/>
              <a:t>less</a:t>
            </a:r>
            <a:r>
              <a:rPr lang="fr-FR" baseline="0"/>
              <a:t> </a:t>
            </a:r>
            <a:r>
              <a:rPr lang="fr-FR" baseline="0" err="1"/>
              <a:t>nodes</a:t>
            </a:r>
            <a:r>
              <a:rPr lang="fr-FR" baseline="0"/>
              <a:t> and links </a:t>
            </a:r>
            <a:r>
              <a:rPr lang="fr-FR" baseline="0" err="1"/>
              <a:t>because</a:t>
            </a:r>
            <a:r>
              <a:rPr lang="fr-FR" baseline="0"/>
              <a:t> of the </a:t>
            </a:r>
            <a:r>
              <a:rPr lang="fr-FR" baseline="0" err="1"/>
              <a:t>multipath</a:t>
            </a:r>
            <a:r>
              <a:rPr lang="fr-FR" baseline="0"/>
              <a:t> </a:t>
            </a:r>
            <a:r>
              <a:rPr lang="fr-FR" baseline="0" err="1"/>
              <a:t>capacity</a:t>
            </a:r>
            <a:r>
              <a:rPr lang="fr-FR" baseline="0"/>
              <a:t> </a:t>
            </a:r>
            <a:r>
              <a:rPr lang="fr-FR" baseline="0" err="1"/>
              <a:t>turned</a:t>
            </a:r>
            <a:r>
              <a:rPr lang="fr-FR" baseline="0"/>
              <a:t> off.</a:t>
            </a:r>
          </a:p>
          <a:p>
            <a:pPr marL="0" lvl="0" indent="0" algn="l" rtl="0">
              <a:spcBef>
                <a:spcPts val="0"/>
              </a:spcBef>
              <a:spcAft>
                <a:spcPts val="0"/>
              </a:spcAft>
              <a:buNone/>
            </a:pPr>
            <a:endParaRPr lang="fr-FR" baseline="0"/>
          </a:p>
          <a:p>
            <a:pPr marL="0" lvl="0" indent="0" algn="l" rtl="0">
              <a:spcBef>
                <a:spcPts val="0"/>
              </a:spcBef>
              <a:spcAft>
                <a:spcPts val="0"/>
              </a:spcAft>
              <a:buNone/>
            </a:pPr>
            <a:endParaRPr lang="fr-FR" baseline="0"/>
          </a:p>
          <a:p>
            <a:pPr marL="0" lvl="0" indent="0" algn="l" rtl="0">
              <a:spcBef>
                <a:spcPts val="0"/>
              </a:spcBef>
              <a:spcAft>
                <a:spcPts val="0"/>
              </a:spcAft>
              <a:buNone/>
            </a:pPr>
            <a:endParaRPr/>
          </a:p>
        </p:txBody>
      </p:sp>
    </p:spTree>
    <p:extLst>
      <p:ext uri="{BB962C8B-B14F-4D97-AF65-F5344CB8AC3E}">
        <p14:creationId xmlns:p14="http://schemas.microsoft.com/office/powerpoint/2010/main" val="11532930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5f5d3b87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5f5d3b87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err="1"/>
              <a:t>Ark</a:t>
            </a:r>
            <a:r>
              <a:rPr lang="fr-FR"/>
              <a:t> </a:t>
            </a:r>
            <a:r>
              <a:rPr lang="fr-FR" err="1"/>
              <a:t>is</a:t>
            </a:r>
            <a:r>
              <a:rPr lang="fr-FR"/>
              <a:t> the system </a:t>
            </a:r>
            <a:r>
              <a:rPr lang="fr-FR" err="1"/>
              <a:t>used</a:t>
            </a:r>
            <a:r>
              <a:rPr lang="fr-FR"/>
              <a:t> by CAIDA,</a:t>
            </a:r>
            <a:r>
              <a:rPr lang="fr-FR" baseline="0"/>
              <a:t> at UCSD, and </a:t>
            </a:r>
            <a:r>
              <a:rPr lang="fr-FR" baseline="0" err="1"/>
              <a:t>performs</a:t>
            </a:r>
            <a:r>
              <a:rPr lang="fr-FR" baseline="0"/>
              <a:t> Internet </a:t>
            </a:r>
            <a:r>
              <a:rPr lang="fr-FR" baseline="0" err="1"/>
              <a:t>wide</a:t>
            </a:r>
            <a:r>
              <a:rPr lang="fr-FR" baseline="0"/>
              <a:t> </a:t>
            </a:r>
            <a:r>
              <a:rPr lang="fr-FR" baseline="0" err="1"/>
              <a:t>surveys</a:t>
            </a:r>
            <a:r>
              <a:rPr lang="fr-FR" baseline="0"/>
              <a:t> </a:t>
            </a:r>
            <a:r>
              <a:rPr lang="fr-FR" baseline="0" err="1"/>
              <a:t>from</a:t>
            </a:r>
            <a:r>
              <a:rPr lang="fr-FR" baseline="0"/>
              <a:t> multiple </a:t>
            </a:r>
            <a:r>
              <a:rPr lang="fr-FR" baseline="0" err="1"/>
              <a:t>vantage</a:t>
            </a:r>
            <a:r>
              <a:rPr lang="fr-FR" baseline="0"/>
              <a:t> points (about 110 in 2020).</a:t>
            </a:r>
          </a:p>
          <a:p>
            <a:pPr marL="0" lvl="0" indent="0" algn="l" rtl="0">
              <a:spcBef>
                <a:spcPts val="0"/>
              </a:spcBef>
              <a:spcAft>
                <a:spcPts val="0"/>
              </a:spcAft>
              <a:buNone/>
            </a:pPr>
            <a:r>
              <a:rPr lang="fr-FR" baseline="0" err="1"/>
              <a:t>Ark</a:t>
            </a:r>
            <a:r>
              <a:rPr lang="fr-FR" baseline="0"/>
              <a:t> </a:t>
            </a:r>
            <a:r>
              <a:rPr lang="fr-FR" baseline="0" err="1"/>
              <a:t>is</a:t>
            </a:r>
            <a:r>
              <a:rPr lang="fr-FR" baseline="0"/>
              <a:t> </a:t>
            </a:r>
            <a:r>
              <a:rPr lang="fr-FR" baseline="0" err="1"/>
              <a:t>also</a:t>
            </a:r>
            <a:r>
              <a:rPr lang="fr-FR" baseline="0"/>
              <a:t> </a:t>
            </a:r>
            <a:r>
              <a:rPr lang="fr-FR" baseline="0" err="1"/>
              <a:t>using</a:t>
            </a:r>
            <a:r>
              <a:rPr lang="fr-FR" baseline="0"/>
              <a:t> a single </a:t>
            </a:r>
            <a:r>
              <a:rPr lang="fr-FR" baseline="0" err="1"/>
              <a:t>path</a:t>
            </a:r>
            <a:r>
              <a:rPr lang="fr-FR" baseline="0"/>
              <a:t> technique.</a:t>
            </a:r>
          </a:p>
          <a:p>
            <a:pPr marL="0" lvl="0" indent="0" algn="l" rtl="0">
              <a:spcBef>
                <a:spcPts val="0"/>
              </a:spcBef>
              <a:spcAft>
                <a:spcPts val="0"/>
              </a:spcAft>
              <a:buNone/>
            </a:pPr>
            <a:r>
              <a:rPr lang="fr-FR" baseline="0"/>
              <a:t>It </a:t>
            </a:r>
            <a:r>
              <a:rPr lang="fr-FR" baseline="0" err="1"/>
              <a:t>is</a:t>
            </a:r>
            <a:r>
              <a:rPr lang="fr-FR" baseline="0"/>
              <a:t> the state-of-the-art system in </a:t>
            </a:r>
            <a:r>
              <a:rPr lang="fr-FR" baseline="0" err="1"/>
              <a:t>terms</a:t>
            </a:r>
            <a:r>
              <a:rPr lang="fr-FR" baseline="0"/>
              <a:t> of Internet Wide </a:t>
            </a:r>
            <a:r>
              <a:rPr lang="fr-FR" baseline="0" err="1"/>
              <a:t>surveys</a:t>
            </a:r>
            <a:r>
              <a:rPr lang="fr-FR" baseline="0"/>
              <a:t>.</a:t>
            </a:r>
          </a:p>
          <a:p>
            <a:pPr marL="0" lvl="0" indent="0" algn="l" rtl="0">
              <a:spcBef>
                <a:spcPts val="0"/>
              </a:spcBef>
              <a:spcAft>
                <a:spcPts val="0"/>
              </a:spcAft>
              <a:buNone/>
            </a:pPr>
            <a:r>
              <a:rPr lang="fr-FR" baseline="0"/>
              <a:t>A </a:t>
            </a:r>
            <a:r>
              <a:rPr lang="fr-FR" baseline="0" err="1"/>
              <a:t>survey</a:t>
            </a:r>
            <a:r>
              <a:rPr lang="fr-FR" baseline="0"/>
              <a:t> </a:t>
            </a:r>
            <a:r>
              <a:rPr lang="fr-FR" baseline="0" err="1"/>
              <a:t>consists</a:t>
            </a:r>
            <a:r>
              <a:rPr lang="fr-FR" baseline="0"/>
              <a:t> in </a:t>
            </a:r>
            <a:r>
              <a:rPr lang="fr-FR" baseline="0" err="1"/>
              <a:t>performing</a:t>
            </a:r>
            <a:r>
              <a:rPr lang="fr-FR" baseline="0"/>
              <a:t> single </a:t>
            </a:r>
            <a:r>
              <a:rPr lang="fr-FR" baseline="0" err="1"/>
              <a:t>path</a:t>
            </a:r>
            <a:r>
              <a:rPr lang="fr-FR" baseline="0"/>
              <a:t> Paris </a:t>
            </a:r>
            <a:r>
              <a:rPr lang="fr-FR" baseline="0" err="1"/>
              <a:t>traceroute</a:t>
            </a:r>
            <a:r>
              <a:rPr lang="fr-FR" baseline="0"/>
              <a:t> to one </a:t>
            </a:r>
            <a:r>
              <a:rPr lang="fr-FR" baseline="0" err="1"/>
              <a:t>random</a:t>
            </a:r>
            <a:r>
              <a:rPr lang="fr-FR" baseline="0"/>
              <a:t> destination per /24. </a:t>
            </a:r>
          </a:p>
          <a:p>
            <a:pPr marL="0" lvl="0" indent="0" algn="l" rtl="0">
              <a:spcBef>
                <a:spcPts val="0"/>
              </a:spcBef>
              <a:spcAft>
                <a:spcPts val="0"/>
              </a:spcAft>
              <a:buNone/>
            </a:pPr>
            <a:r>
              <a:rPr lang="fr-FR" baseline="0"/>
              <a:t>As </a:t>
            </a:r>
            <a:r>
              <a:rPr lang="fr-FR" baseline="0" err="1"/>
              <a:t>we</a:t>
            </a:r>
            <a:r>
              <a:rPr lang="fr-FR" baseline="0"/>
              <a:t> </a:t>
            </a:r>
            <a:r>
              <a:rPr lang="fr-FR" baseline="0" err="1"/>
              <a:t>saw</a:t>
            </a:r>
            <a:r>
              <a:rPr lang="fr-FR" baseline="0"/>
              <a:t> at the </a:t>
            </a:r>
            <a:r>
              <a:rPr lang="fr-FR" baseline="0" err="1"/>
              <a:t>beginning</a:t>
            </a:r>
            <a:r>
              <a:rPr lang="fr-FR" baseline="0"/>
              <a:t> of the talk, the </a:t>
            </a:r>
            <a:r>
              <a:rPr lang="fr-FR" baseline="0" err="1"/>
              <a:t>consequence</a:t>
            </a:r>
            <a:r>
              <a:rPr lang="fr-FR" baseline="0"/>
              <a:t> of </a:t>
            </a:r>
            <a:r>
              <a:rPr lang="fr-FR" baseline="0" err="1"/>
              <a:t>this</a:t>
            </a:r>
            <a:r>
              <a:rPr lang="fr-FR" baseline="0"/>
              <a:t> </a:t>
            </a:r>
            <a:r>
              <a:rPr lang="fr-FR" baseline="0" err="1"/>
              <a:t>method</a:t>
            </a:r>
            <a:r>
              <a:rPr lang="fr-FR" baseline="0"/>
              <a:t> </a:t>
            </a:r>
            <a:r>
              <a:rPr lang="fr-FR" baseline="0" err="1"/>
              <a:t>is</a:t>
            </a:r>
            <a:r>
              <a:rPr lang="fr-FR" baseline="0"/>
              <a:t> </a:t>
            </a:r>
            <a:r>
              <a:rPr lang="fr-FR" baseline="0" err="1"/>
              <a:t>that</a:t>
            </a:r>
            <a:r>
              <a:rPr lang="fr-FR" baseline="0"/>
              <a:t> </a:t>
            </a:r>
            <a:r>
              <a:rPr lang="fr-FR" baseline="0" err="1"/>
              <a:t>across</a:t>
            </a:r>
            <a:r>
              <a:rPr lang="fr-FR" baseline="0"/>
              <a:t> multiple </a:t>
            </a:r>
            <a:r>
              <a:rPr lang="fr-FR" baseline="0" err="1"/>
              <a:t>surveys</a:t>
            </a:r>
            <a:r>
              <a:rPr lang="fr-FR" baseline="0"/>
              <a:t>, </a:t>
            </a:r>
            <a:r>
              <a:rPr lang="fr-FR" baseline="0" err="1"/>
              <a:t>Ark</a:t>
            </a:r>
            <a:r>
              <a:rPr lang="fr-FR" baseline="0"/>
              <a:t> </a:t>
            </a:r>
            <a:r>
              <a:rPr lang="fr-FR" baseline="0" err="1"/>
              <a:t>is</a:t>
            </a:r>
            <a:r>
              <a:rPr lang="fr-FR" baseline="0"/>
              <a:t> capable of </a:t>
            </a:r>
            <a:r>
              <a:rPr lang="fr-FR" baseline="0" err="1"/>
              <a:t>detecting</a:t>
            </a:r>
            <a:r>
              <a:rPr lang="fr-FR" baseline="0"/>
              <a:t> </a:t>
            </a:r>
            <a:r>
              <a:rPr lang="fr-FR" baseline="0" err="1"/>
              <a:t>some</a:t>
            </a:r>
            <a:r>
              <a:rPr lang="fr-FR" baseline="0"/>
              <a:t> </a:t>
            </a:r>
            <a:r>
              <a:rPr lang="fr-FR" baseline="0" err="1"/>
              <a:t>diamonds</a:t>
            </a:r>
            <a:r>
              <a:rPr lang="fr-FR" baseline="0"/>
              <a:t>.</a:t>
            </a:r>
          </a:p>
          <a:p>
            <a:pPr marL="0" lvl="0" indent="0" algn="l" rtl="0">
              <a:spcBef>
                <a:spcPts val="0"/>
              </a:spcBef>
              <a:spcAft>
                <a:spcPts val="0"/>
              </a:spcAft>
              <a:buNone/>
            </a:pPr>
            <a:r>
              <a:rPr lang="fr-FR" baseline="0"/>
              <a:t>But </a:t>
            </a:r>
            <a:r>
              <a:rPr lang="fr-FR" baseline="0" err="1"/>
              <a:t>it</a:t>
            </a:r>
            <a:r>
              <a:rPr lang="fr-FR" baseline="0"/>
              <a:t> </a:t>
            </a:r>
            <a:r>
              <a:rPr lang="fr-FR" baseline="0" err="1"/>
              <a:t>does</a:t>
            </a:r>
            <a:r>
              <a:rPr lang="fr-FR" baseline="0"/>
              <a:t> not </a:t>
            </a:r>
            <a:r>
              <a:rPr lang="fr-FR" baseline="0" err="1"/>
              <a:t>give</a:t>
            </a:r>
            <a:r>
              <a:rPr lang="fr-FR" baseline="0"/>
              <a:t> </a:t>
            </a:r>
            <a:r>
              <a:rPr lang="fr-FR" baseline="0" err="1"/>
              <a:t>any</a:t>
            </a:r>
            <a:r>
              <a:rPr lang="fr-FR" baseline="0"/>
              <a:t> </a:t>
            </a:r>
            <a:r>
              <a:rPr lang="fr-FR" baseline="0" err="1"/>
              <a:t>statistical</a:t>
            </a:r>
            <a:r>
              <a:rPr lang="fr-FR" baseline="0"/>
              <a:t> </a:t>
            </a:r>
            <a:r>
              <a:rPr lang="fr-FR" baseline="0" err="1"/>
              <a:t>guarantees</a:t>
            </a:r>
            <a:r>
              <a:rPr lang="fr-FR" baseline="0"/>
              <a:t> on </a:t>
            </a:r>
            <a:r>
              <a:rPr lang="fr-FR" baseline="0" err="1"/>
              <a:t>this</a:t>
            </a:r>
            <a:r>
              <a:rPr lang="fr-FR" baseline="0"/>
              <a:t> </a:t>
            </a:r>
            <a:r>
              <a:rPr lang="fr-FR" baseline="0" err="1"/>
              <a:t>diamond</a:t>
            </a:r>
            <a:r>
              <a:rPr lang="fr-FR" baseline="0"/>
              <a:t> </a:t>
            </a:r>
            <a:r>
              <a:rPr lang="fr-FR" baseline="0" err="1"/>
              <a:t>discovery</a:t>
            </a:r>
            <a:r>
              <a:rPr lang="fr-FR" baseline="0"/>
              <a:t>.</a:t>
            </a:r>
          </a:p>
          <a:p>
            <a:pPr marL="0" lvl="0" indent="0" algn="l" rtl="0">
              <a:spcBef>
                <a:spcPts val="0"/>
              </a:spcBef>
              <a:spcAft>
                <a:spcPts val="0"/>
              </a:spcAft>
              <a:buNone/>
            </a:pPr>
            <a:r>
              <a:rPr lang="fr-FR" baseline="0"/>
              <a:t>Our </a:t>
            </a:r>
            <a:r>
              <a:rPr lang="fr-FR" baseline="0" err="1"/>
              <a:t>explanation</a:t>
            </a:r>
            <a:r>
              <a:rPr lang="fr-FR" baseline="0"/>
              <a:t> on the </a:t>
            </a:r>
            <a:r>
              <a:rPr lang="fr-FR" baseline="0" err="1"/>
              <a:t>number</a:t>
            </a:r>
            <a:r>
              <a:rPr lang="fr-FR" baseline="0"/>
              <a:t> of links </a:t>
            </a:r>
            <a:r>
              <a:rPr lang="fr-FR" baseline="0" err="1"/>
              <a:t>is</a:t>
            </a:r>
            <a:r>
              <a:rPr lang="fr-FR" baseline="0"/>
              <a:t> </a:t>
            </a:r>
            <a:r>
              <a:rPr lang="fr-FR" baseline="0" err="1"/>
              <a:t>that</a:t>
            </a:r>
            <a:r>
              <a:rPr lang="fr-FR" baseline="0"/>
              <a:t> D-Miner </a:t>
            </a:r>
            <a:r>
              <a:rPr lang="fr-FR" baseline="0" err="1"/>
              <a:t>discovers</a:t>
            </a:r>
            <a:r>
              <a:rPr lang="fr-FR" baseline="0"/>
              <a:t> a lot more links </a:t>
            </a:r>
            <a:r>
              <a:rPr lang="fr-FR" baseline="0" err="1"/>
              <a:t>that</a:t>
            </a:r>
            <a:r>
              <a:rPr lang="fr-FR" baseline="0"/>
              <a:t> </a:t>
            </a:r>
            <a:r>
              <a:rPr lang="fr-FR" baseline="0" err="1"/>
              <a:t>Ark</a:t>
            </a:r>
            <a:r>
              <a:rPr lang="fr-FR" baseline="0"/>
              <a:t> </a:t>
            </a:r>
            <a:r>
              <a:rPr lang="fr-FR" baseline="0" err="1"/>
              <a:t>because</a:t>
            </a:r>
            <a:r>
              <a:rPr lang="fr-FR" baseline="0"/>
              <a:t> of the </a:t>
            </a:r>
            <a:r>
              <a:rPr lang="fr-FR" baseline="0" err="1"/>
              <a:t>prevalence</a:t>
            </a:r>
            <a:r>
              <a:rPr lang="fr-FR" baseline="0"/>
              <a:t> of the </a:t>
            </a:r>
            <a:r>
              <a:rPr lang="fr-FR" baseline="0" err="1"/>
              <a:t>load</a:t>
            </a:r>
            <a:r>
              <a:rPr lang="fr-FR" baseline="0"/>
              <a:t> </a:t>
            </a:r>
            <a:r>
              <a:rPr lang="fr-FR" baseline="0" err="1"/>
              <a:t>balanced</a:t>
            </a:r>
            <a:r>
              <a:rPr lang="fr-FR" baseline="0"/>
              <a:t> </a:t>
            </a:r>
            <a:r>
              <a:rPr lang="fr-FR" baseline="0" err="1"/>
              <a:t>paths</a:t>
            </a:r>
            <a:r>
              <a:rPr lang="fr-FR" baseline="0"/>
              <a:t>.</a:t>
            </a:r>
          </a:p>
          <a:p>
            <a:pPr marL="0" lvl="0" indent="0" algn="l" rtl="0">
              <a:spcBef>
                <a:spcPts val="0"/>
              </a:spcBef>
              <a:spcAft>
                <a:spcPts val="0"/>
              </a:spcAft>
              <a:buNone/>
            </a:pPr>
            <a:r>
              <a:rPr lang="fr-FR" baseline="0"/>
              <a:t>And </a:t>
            </a:r>
            <a:r>
              <a:rPr lang="fr-FR" baseline="0" err="1"/>
              <a:t>Ark</a:t>
            </a:r>
            <a:r>
              <a:rPr lang="fr-FR" baseline="0"/>
              <a:t> </a:t>
            </a:r>
            <a:r>
              <a:rPr lang="fr-FR" baseline="0" err="1"/>
              <a:t>is</a:t>
            </a:r>
            <a:r>
              <a:rPr lang="fr-FR" baseline="0"/>
              <a:t> </a:t>
            </a:r>
            <a:r>
              <a:rPr lang="fr-FR" baseline="0" err="1"/>
              <a:t>still</a:t>
            </a:r>
            <a:r>
              <a:rPr lang="fr-FR" baseline="0"/>
              <a:t> </a:t>
            </a:r>
            <a:r>
              <a:rPr lang="fr-FR" baseline="0" err="1"/>
              <a:t>discovering</a:t>
            </a:r>
            <a:r>
              <a:rPr lang="fr-FR" baseline="0"/>
              <a:t> more </a:t>
            </a:r>
            <a:r>
              <a:rPr lang="fr-FR" baseline="0" err="1"/>
              <a:t>nodes</a:t>
            </a:r>
            <a:r>
              <a:rPr lang="fr-FR" baseline="0"/>
              <a:t> </a:t>
            </a:r>
            <a:r>
              <a:rPr lang="fr-FR" baseline="0" err="1"/>
              <a:t>because</a:t>
            </a:r>
            <a:r>
              <a:rPr lang="fr-FR" baseline="0"/>
              <a:t> of </a:t>
            </a:r>
            <a:r>
              <a:rPr lang="fr-FR" baseline="0" err="1"/>
              <a:t>its</a:t>
            </a:r>
            <a:r>
              <a:rPr lang="fr-FR" baseline="0"/>
              <a:t> </a:t>
            </a:r>
            <a:r>
              <a:rPr lang="fr-FR" baseline="0" err="1"/>
              <a:t>number</a:t>
            </a:r>
            <a:r>
              <a:rPr lang="fr-FR" baseline="0"/>
              <a:t> of </a:t>
            </a:r>
            <a:r>
              <a:rPr lang="fr-FR" baseline="0" err="1"/>
              <a:t>vantage</a:t>
            </a:r>
            <a:r>
              <a:rPr lang="fr-FR" baseline="0"/>
              <a:t> points.</a:t>
            </a:r>
          </a:p>
          <a:p>
            <a:pPr marL="0" lvl="0" indent="0" algn="l" rtl="0">
              <a:spcBef>
                <a:spcPts val="0"/>
              </a:spcBef>
              <a:spcAft>
                <a:spcPts val="0"/>
              </a:spcAft>
              <a:buNone/>
            </a:pPr>
            <a:endParaRPr lang="fr-FR" baseline="0"/>
          </a:p>
          <a:p>
            <a:pPr marL="0" lvl="0" indent="0" algn="l" rtl="0">
              <a:spcBef>
                <a:spcPts val="0"/>
              </a:spcBef>
              <a:spcAft>
                <a:spcPts val="0"/>
              </a:spcAft>
              <a:buNone/>
            </a:pPr>
            <a:endParaRPr lang="fr-FR" baseline="0"/>
          </a:p>
          <a:p>
            <a:pPr marL="0" lvl="0" indent="0" algn="l" rtl="0">
              <a:spcBef>
                <a:spcPts val="0"/>
              </a:spcBef>
              <a:spcAft>
                <a:spcPts val="0"/>
              </a:spcAft>
              <a:buNone/>
            </a:pPr>
            <a:endParaRPr lang="fr-FR" baseline="0"/>
          </a:p>
          <a:p>
            <a:pPr marL="0" lvl="0" indent="0" algn="l" rtl="0">
              <a:spcBef>
                <a:spcPts val="0"/>
              </a:spcBef>
              <a:spcAft>
                <a:spcPts val="0"/>
              </a:spcAft>
              <a:buNone/>
            </a:pPr>
            <a:endParaRPr lang="fr-FR" baseline="0"/>
          </a:p>
          <a:p>
            <a:pPr marL="0" lvl="0" indent="0" algn="l" rtl="0">
              <a:spcBef>
                <a:spcPts val="0"/>
              </a:spcBef>
              <a:spcAft>
                <a:spcPts val="0"/>
              </a:spcAft>
              <a:buNone/>
            </a:pPr>
            <a:endParaRPr/>
          </a:p>
        </p:txBody>
      </p:sp>
    </p:spTree>
    <p:extLst>
      <p:ext uri="{BB962C8B-B14F-4D97-AF65-F5344CB8AC3E}">
        <p14:creationId xmlns:p14="http://schemas.microsoft.com/office/powerpoint/2010/main" val="479611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6917886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8693359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7038795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p:txBody>
      </p:sp>
    </p:spTree>
    <p:extLst>
      <p:ext uri="{BB962C8B-B14F-4D97-AF65-F5344CB8AC3E}">
        <p14:creationId xmlns:p14="http://schemas.microsoft.com/office/powerpoint/2010/main" val="1488987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p:txBody>
      </p:sp>
    </p:spTree>
    <p:extLst>
      <p:ext uri="{BB962C8B-B14F-4D97-AF65-F5344CB8AC3E}">
        <p14:creationId xmlns:p14="http://schemas.microsoft.com/office/powerpoint/2010/main" val="233947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fr-FR" sz="1100" baseline="0">
              <a:latin typeface="Arial" charset="0"/>
              <a:ea typeface="Arial" charset="0"/>
              <a:cs typeface="Arial" charset="0"/>
            </a:endParaRPr>
          </a:p>
        </p:txBody>
      </p:sp>
    </p:spTree>
    <p:extLst>
      <p:ext uri="{BB962C8B-B14F-4D97-AF65-F5344CB8AC3E}">
        <p14:creationId xmlns:p14="http://schemas.microsoft.com/office/powerpoint/2010/main" val="168058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What</a:t>
            </a:r>
            <a:r>
              <a:rPr lang="fr-FR"/>
              <a:t> are </a:t>
            </a:r>
            <a:r>
              <a:rPr lang="fr-FR" err="1"/>
              <a:t>those</a:t>
            </a:r>
            <a:r>
              <a:rPr lang="fr-FR"/>
              <a:t> traces? </a:t>
            </a:r>
          </a:p>
          <a:p>
            <a:r>
              <a:rPr lang="fr-FR" err="1"/>
              <a:t>Those</a:t>
            </a:r>
            <a:r>
              <a:rPr lang="fr-FR"/>
              <a:t> traces correspond to 10 </a:t>
            </a:r>
            <a:r>
              <a:rPr lang="fr-FR" err="1"/>
              <a:t>different</a:t>
            </a:r>
            <a:r>
              <a:rPr lang="fr-FR"/>
              <a:t> </a:t>
            </a:r>
            <a:r>
              <a:rPr lang="fr-FR" err="1"/>
              <a:t>routers</a:t>
            </a:r>
            <a:r>
              <a:rPr lang="fr-FR"/>
              <a:t> </a:t>
            </a:r>
            <a:r>
              <a:rPr lang="fr-FR" err="1"/>
              <a:t>responding</a:t>
            </a:r>
            <a:r>
              <a:rPr lang="fr-FR"/>
              <a:t>, and non </a:t>
            </a:r>
            <a:r>
              <a:rPr lang="fr-FR" err="1"/>
              <a:t>responding</a:t>
            </a:r>
            <a:r>
              <a:rPr lang="fr-FR"/>
              <a:t>, to ICMP </a:t>
            </a:r>
            <a:r>
              <a:rPr lang="fr-FR" err="1"/>
              <a:t>echo</a:t>
            </a:r>
            <a:r>
              <a:rPr lang="fr-FR"/>
              <a:t> </a:t>
            </a:r>
            <a:r>
              <a:rPr lang="fr-FR" err="1"/>
              <a:t>request</a:t>
            </a:r>
            <a:r>
              <a:rPr lang="fr-FR"/>
              <a:t>, or </a:t>
            </a:r>
            <a:r>
              <a:rPr lang="fr-FR" err="1"/>
              <a:t>ping</a:t>
            </a:r>
            <a:r>
              <a:rPr lang="fr-FR"/>
              <a:t>, </a:t>
            </a:r>
            <a:r>
              <a:rPr lang="fr-FR" err="1"/>
              <a:t>packets</a:t>
            </a:r>
            <a:r>
              <a:rPr lang="fr-FR"/>
              <a:t>. </a:t>
            </a:r>
          </a:p>
          <a:p>
            <a:r>
              <a:rPr lang="fr-FR"/>
              <a:t>Black </a:t>
            </a:r>
            <a:r>
              <a:rPr lang="fr-FR" err="1"/>
              <a:t>strokes</a:t>
            </a:r>
            <a:r>
              <a:rPr lang="fr-FR"/>
              <a:t> correspond to </a:t>
            </a:r>
            <a:r>
              <a:rPr lang="fr-FR" err="1"/>
              <a:t>responses</a:t>
            </a:r>
            <a:r>
              <a:rPr lang="fr-FR"/>
              <a:t>, and white stroke correspond to non </a:t>
            </a:r>
            <a:r>
              <a:rPr lang="fr-FR" err="1"/>
              <a:t>response</a:t>
            </a:r>
            <a:r>
              <a:rPr lang="fr-FR"/>
              <a:t>.</a:t>
            </a:r>
          </a:p>
          <a:p>
            <a:r>
              <a:rPr lang="fr-FR" err="1"/>
              <a:t>Why</a:t>
            </a:r>
            <a:r>
              <a:rPr lang="fr-FR"/>
              <a:t> </a:t>
            </a:r>
            <a:r>
              <a:rPr lang="fr-FR" err="1"/>
              <a:t>aren’t</a:t>
            </a:r>
            <a:r>
              <a:rPr lang="fr-FR"/>
              <a:t> </a:t>
            </a:r>
            <a:r>
              <a:rPr lang="fr-FR" err="1"/>
              <a:t>they</a:t>
            </a:r>
            <a:r>
              <a:rPr lang="fr-FR"/>
              <a:t> </a:t>
            </a:r>
            <a:r>
              <a:rPr lang="fr-FR" err="1"/>
              <a:t>responding</a:t>
            </a:r>
            <a:r>
              <a:rPr lang="fr-FR"/>
              <a:t> all the time? </a:t>
            </a:r>
            <a:r>
              <a:rPr lang="fr-FR" err="1"/>
              <a:t>Because</a:t>
            </a:r>
            <a:r>
              <a:rPr lang="fr-FR"/>
              <a:t> </a:t>
            </a:r>
            <a:r>
              <a:rPr lang="fr-FR" err="1"/>
              <a:t>they</a:t>
            </a:r>
            <a:r>
              <a:rPr lang="fr-FR"/>
              <a:t> are </a:t>
            </a:r>
            <a:r>
              <a:rPr lang="fr-FR" err="1"/>
              <a:t>under</a:t>
            </a:r>
            <a:r>
              <a:rPr lang="fr-FR"/>
              <a:t> ICMP rate </a:t>
            </a:r>
            <a:r>
              <a:rPr lang="fr-FR" err="1"/>
              <a:t>limiting</a:t>
            </a:r>
            <a:r>
              <a:rPr lang="fr-FR"/>
              <a:t>.</a:t>
            </a:r>
          </a:p>
        </p:txBody>
      </p:sp>
    </p:spTree>
    <p:extLst>
      <p:ext uri="{BB962C8B-B14F-4D97-AF65-F5344CB8AC3E}">
        <p14:creationId xmlns:p14="http://schemas.microsoft.com/office/powerpoint/2010/main" val="1287577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d2f2c735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d2f2c735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fr-FR" baseline="0" dirty="0"/>
          </a:p>
          <a:p>
            <a:pPr marL="171450" lvl="0" indent="-171450" algn="l" rtl="0">
              <a:spcBef>
                <a:spcPts val="0"/>
              </a:spcBef>
              <a:spcAft>
                <a:spcPts val="0"/>
              </a:spcAft>
            </a:pPr>
            <a:endParaRPr lang="fr-FR" baseline="0" dirty="0"/>
          </a:p>
          <a:p>
            <a:pPr marL="171450" lvl="0" indent="-171450" algn="l" rtl="0">
              <a:spcBef>
                <a:spcPts val="0"/>
              </a:spcBef>
              <a:spcAft>
                <a:spcPts val="0"/>
              </a:spcAft>
            </a:pPr>
            <a:endParaRPr lang="fr-FR" baseline="0" dirty="0"/>
          </a:p>
          <a:p>
            <a:pPr marL="0" lvl="0" indent="0" algn="l" rtl="0">
              <a:spcBef>
                <a:spcPts val="0"/>
              </a:spcBef>
              <a:spcAft>
                <a:spcPts val="0"/>
              </a:spcAft>
              <a:buNone/>
            </a:pPr>
            <a:endParaRPr lang="fr-FR" baseline="0" dirty="0"/>
          </a:p>
        </p:txBody>
      </p:sp>
    </p:spTree>
    <p:extLst>
      <p:ext uri="{BB962C8B-B14F-4D97-AF65-F5344CB8AC3E}">
        <p14:creationId xmlns:p14="http://schemas.microsoft.com/office/powerpoint/2010/main" val="13752303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What</a:t>
            </a:r>
            <a:r>
              <a:rPr lang="fr-FR"/>
              <a:t> </a:t>
            </a:r>
            <a:r>
              <a:rPr lang="fr-FR" err="1"/>
              <a:t>is</a:t>
            </a:r>
            <a:r>
              <a:rPr lang="fr-FR"/>
              <a:t> the </a:t>
            </a:r>
            <a:r>
              <a:rPr lang="fr-FR" err="1"/>
              <a:t>relationship</a:t>
            </a:r>
            <a:r>
              <a:rPr lang="fr-FR"/>
              <a:t> </a:t>
            </a:r>
            <a:r>
              <a:rPr lang="fr-FR" err="1"/>
              <a:t>with</a:t>
            </a:r>
            <a:r>
              <a:rPr lang="fr-FR"/>
              <a:t> alias </a:t>
            </a:r>
            <a:r>
              <a:rPr lang="fr-FR" err="1"/>
              <a:t>resolution</a:t>
            </a:r>
            <a:r>
              <a:rPr lang="fr-FR"/>
              <a:t>?</a:t>
            </a:r>
          </a:p>
          <a:p>
            <a:r>
              <a:rPr lang="fr-FR" err="1"/>
              <a:t>Well</a:t>
            </a:r>
            <a:r>
              <a:rPr lang="fr-FR"/>
              <a:t>, if </a:t>
            </a:r>
            <a:r>
              <a:rPr lang="fr-FR" err="1"/>
              <a:t>you</a:t>
            </a:r>
            <a:r>
              <a:rPr lang="fr-FR"/>
              <a:t> look at </a:t>
            </a:r>
            <a:r>
              <a:rPr lang="fr-FR" err="1"/>
              <a:t>those</a:t>
            </a:r>
            <a:r>
              <a:rPr lang="fr-FR"/>
              <a:t> traces, </a:t>
            </a:r>
            <a:r>
              <a:rPr lang="fr-FR" err="1"/>
              <a:t>it</a:t>
            </a:r>
            <a:r>
              <a:rPr lang="fr-FR"/>
              <a:t> shows five pairs of alias interfaces </a:t>
            </a:r>
            <a:r>
              <a:rPr lang="fr-FR" err="1"/>
              <a:t>probed</a:t>
            </a:r>
            <a:r>
              <a:rPr lang="fr-FR"/>
              <a:t> </a:t>
            </a:r>
            <a:r>
              <a:rPr lang="fr-FR" err="1"/>
              <a:t>while</a:t>
            </a:r>
            <a:r>
              <a:rPr lang="fr-FR"/>
              <a:t> the router </a:t>
            </a:r>
            <a:r>
              <a:rPr lang="fr-FR" err="1"/>
              <a:t>is</a:t>
            </a:r>
            <a:r>
              <a:rPr lang="fr-FR"/>
              <a:t> </a:t>
            </a:r>
            <a:r>
              <a:rPr lang="fr-FR" err="1"/>
              <a:t>under</a:t>
            </a:r>
            <a:r>
              <a:rPr lang="fr-FR"/>
              <a:t> ICMP rate </a:t>
            </a:r>
            <a:r>
              <a:rPr lang="fr-FR" err="1"/>
              <a:t>limiting</a:t>
            </a:r>
            <a:r>
              <a:rPr lang="fr-FR"/>
              <a:t>. </a:t>
            </a:r>
          </a:p>
          <a:p>
            <a:r>
              <a:rPr lang="fr-FR"/>
              <a:t>And </a:t>
            </a:r>
            <a:r>
              <a:rPr lang="fr-FR" err="1"/>
              <a:t>you</a:t>
            </a:r>
            <a:r>
              <a:rPr lang="fr-FR"/>
              <a:t> </a:t>
            </a:r>
            <a:r>
              <a:rPr lang="fr-FR" err="1"/>
              <a:t>can</a:t>
            </a:r>
            <a:r>
              <a:rPr lang="fr-FR"/>
              <a:t> </a:t>
            </a:r>
            <a:r>
              <a:rPr lang="fr-FR" err="1"/>
              <a:t>see</a:t>
            </a:r>
            <a:r>
              <a:rPr lang="fr-FR"/>
              <a:t> </a:t>
            </a:r>
            <a:r>
              <a:rPr lang="fr-FR" err="1"/>
              <a:t>that</a:t>
            </a:r>
            <a:r>
              <a:rPr lang="fr-FR"/>
              <a:t> </a:t>
            </a:r>
            <a:r>
              <a:rPr lang="fr-FR" err="1"/>
              <a:t>there</a:t>
            </a:r>
            <a:r>
              <a:rPr lang="fr-FR"/>
              <a:t> </a:t>
            </a:r>
            <a:r>
              <a:rPr lang="fr-FR" err="1"/>
              <a:t>is</a:t>
            </a:r>
            <a:r>
              <a:rPr lang="fr-FR"/>
              <a:t> </a:t>
            </a:r>
            <a:r>
              <a:rPr lang="fr-FR" err="1"/>
              <a:t>definitely</a:t>
            </a:r>
            <a:r>
              <a:rPr lang="fr-FR"/>
              <a:t> a </a:t>
            </a:r>
            <a:r>
              <a:rPr lang="fr-FR" err="1"/>
              <a:t>shared</a:t>
            </a:r>
            <a:r>
              <a:rPr lang="fr-FR"/>
              <a:t> </a:t>
            </a:r>
            <a:r>
              <a:rPr lang="fr-FR" err="1"/>
              <a:t>behavior</a:t>
            </a:r>
            <a:r>
              <a:rPr lang="fr-FR"/>
              <a:t> </a:t>
            </a:r>
            <a:r>
              <a:rPr lang="fr-FR" err="1"/>
              <a:t>between</a:t>
            </a:r>
            <a:r>
              <a:rPr lang="fr-FR"/>
              <a:t> </a:t>
            </a:r>
            <a:r>
              <a:rPr lang="fr-FR" err="1"/>
              <a:t>each</a:t>
            </a:r>
            <a:r>
              <a:rPr lang="fr-FR"/>
              <a:t> pairs</a:t>
            </a:r>
          </a:p>
          <a:p>
            <a:r>
              <a:rPr lang="fr-FR" err="1"/>
              <a:t>We</a:t>
            </a:r>
            <a:r>
              <a:rPr lang="fr-FR"/>
              <a:t> </a:t>
            </a:r>
            <a:r>
              <a:rPr lang="fr-FR" err="1"/>
              <a:t>present</a:t>
            </a:r>
            <a:r>
              <a:rPr lang="fr-FR"/>
              <a:t> Limited Ltd. </a:t>
            </a:r>
            <a:r>
              <a:rPr lang="fr-FR" err="1"/>
              <a:t>today</a:t>
            </a:r>
            <a:r>
              <a:rPr lang="fr-FR"/>
              <a:t> </a:t>
            </a:r>
            <a:r>
              <a:rPr lang="fr-FR" err="1"/>
              <a:t>that</a:t>
            </a:r>
            <a:r>
              <a:rPr lang="fr-FR"/>
              <a:t> </a:t>
            </a:r>
            <a:r>
              <a:rPr lang="fr-FR" err="1"/>
              <a:t>leverage</a:t>
            </a:r>
            <a:r>
              <a:rPr lang="fr-FR"/>
              <a:t> </a:t>
            </a:r>
            <a:r>
              <a:rPr lang="fr-FR" err="1"/>
              <a:t>this</a:t>
            </a:r>
            <a:r>
              <a:rPr lang="fr-FR"/>
              <a:t> observation to </a:t>
            </a:r>
            <a:r>
              <a:rPr lang="fr-FR" err="1"/>
              <a:t>build</a:t>
            </a:r>
            <a:r>
              <a:rPr lang="fr-FR"/>
              <a:t> an alias </a:t>
            </a:r>
            <a:r>
              <a:rPr lang="fr-FR" err="1"/>
              <a:t>resolution</a:t>
            </a:r>
            <a:r>
              <a:rPr lang="fr-FR"/>
              <a:t> system.</a:t>
            </a:r>
          </a:p>
        </p:txBody>
      </p:sp>
    </p:spTree>
    <p:extLst>
      <p:ext uri="{BB962C8B-B14F-4D97-AF65-F5344CB8AC3E}">
        <p14:creationId xmlns:p14="http://schemas.microsoft.com/office/powerpoint/2010/main" val="1127923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a:t>animation </a:t>
            </a:r>
            <a:r>
              <a:rPr lang="fr-FR" err="1"/>
              <a:t>implies</a:t>
            </a:r>
            <a:r>
              <a:rPr lang="fr-FR"/>
              <a:t> </a:t>
            </a:r>
            <a:r>
              <a:rPr lang="fr-FR" err="1"/>
              <a:t>that</a:t>
            </a:r>
            <a:r>
              <a:rPr lang="fr-FR"/>
              <a:t> </a:t>
            </a:r>
            <a:r>
              <a:rPr lang="fr-FR" err="1"/>
              <a:t>there</a:t>
            </a:r>
            <a:r>
              <a:rPr lang="fr-FR"/>
              <a:t> </a:t>
            </a:r>
            <a:r>
              <a:rPr lang="fr-FR" err="1"/>
              <a:t>is</a:t>
            </a:r>
            <a:r>
              <a:rPr lang="fr-FR"/>
              <a:t> a stop and </a:t>
            </a:r>
            <a:r>
              <a:rPr lang="fr-FR" err="1"/>
              <a:t>wait</a:t>
            </a:r>
            <a:r>
              <a:rPr lang="fr-FR"/>
              <a:t> </a:t>
            </a:r>
            <a:r>
              <a:rPr lang="fr-FR" err="1"/>
              <a:t>behavior</a:t>
            </a:r>
            <a:r>
              <a:rPr lang="fr-FR"/>
              <a:t> – a new probe </a:t>
            </a:r>
            <a:r>
              <a:rPr lang="fr-FR" err="1"/>
              <a:t>is</a:t>
            </a:r>
            <a:r>
              <a:rPr lang="fr-FR"/>
              <a:t> </a:t>
            </a:r>
            <a:r>
              <a:rPr lang="fr-FR" err="1"/>
              <a:t>only</a:t>
            </a:r>
            <a:r>
              <a:rPr lang="fr-FR"/>
              <a:t> sent </a:t>
            </a:r>
            <a:r>
              <a:rPr lang="fr-FR" err="1"/>
              <a:t>when</a:t>
            </a:r>
            <a:r>
              <a:rPr lang="fr-FR"/>
              <a:t> a </a:t>
            </a:r>
            <a:r>
              <a:rPr lang="fr-FR" err="1"/>
              <a:t>reply</a:t>
            </a:r>
            <a:r>
              <a:rPr lang="fr-FR"/>
              <a:t> has been </a:t>
            </a:r>
            <a:r>
              <a:rPr lang="fr-FR" err="1"/>
              <a:t>received</a:t>
            </a:r>
            <a:endParaRPr lang="fr-FR"/>
          </a:p>
        </p:txBody>
      </p:sp>
    </p:spTree>
    <p:extLst>
      <p:ext uri="{BB962C8B-B14F-4D97-AF65-F5344CB8AC3E}">
        <p14:creationId xmlns:p14="http://schemas.microsoft.com/office/powerpoint/2010/main" val="4145746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955005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8552259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106151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7706083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331628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Is</a:t>
            </a:r>
            <a:r>
              <a:rPr lang="fr-FR" baseline="0"/>
              <a:t> </a:t>
            </a:r>
            <a:r>
              <a:rPr lang="fr-FR" baseline="0" err="1"/>
              <a:t>it</a:t>
            </a:r>
            <a:r>
              <a:rPr lang="fr-FR"/>
              <a:t> </a:t>
            </a:r>
            <a:r>
              <a:rPr lang="fr-FR" err="1"/>
              <a:t>really</a:t>
            </a:r>
            <a:r>
              <a:rPr lang="fr-FR"/>
              <a:t> possible to </a:t>
            </a:r>
            <a:r>
              <a:rPr lang="fr-FR" err="1"/>
              <a:t>make</a:t>
            </a:r>
            <a:r>
              <a:rPr lang="fr-FR"/>
              <a:t> a contribution in </a:t>
            </a:r>
            <a:r>
              <a:rPr lang="fr-FR" err="1"/>
              <a:t>this</a:t>
            </a:r>
            <a:r>
              <a:rPr lang="fr-FR"/>
              <a:t> area, </a:t>
            </a:r>
            <a:r>
              <a:rPr lang="fr-FR" err="1"/>
              <a:t>given</a:t>
            </a:r>
            <a:r>
              <a:rPr lang="fr-FR"/>
              <a:t> all the </a:t>
            </a:r>
            <a:r>
              <a:rPr lang="fr-FR" err="1"/>
              <a:t>work</a:t>
            </a:r>
            <a:r>
              <a:rPr lang="fr-FR"/>
              <a:t> </a:t>
            </a:r>
            <a:r>
              <a:rPr lang="fr-FR" err="1"/>
              <a:t>that</a:t>
            </a:r>
            <a:r>
              <a:rPr lang="fr-FR"/>
              <a:t> has been </a:t>
            </a:r>
            <a:r>
              <a:rPr lang="fr-FR" err="1"/>
              <a:t>done</a:t>
            </a:r>
            <a:r>
              <a:rPr lang="fr-FR"/>
              <a:t>?</a:t>
            </a:r>
          </a:p>
        </p:txBody>
      </p:sp>
    </p:spTree>
    <p:extLst>
      <p:ext uri="{BB962C8B-B14F-4D97-AF65-F5344CB8AC3E}">
        <p14:creationId xmlns:p14="http://schemas.microsoft.com/office/powerpoint/2010/main" val="19416906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slides 11-12-13 </a:t>
            </a:r>
            <a:r>
              <a:rPr lang="fr-FR" err="1"/>
              <a:t>can</a:t>
            </a:r>
            <a:r>
              <a:rPr lang="fr-FR"/>
              <a:t> </a:t>
            </a:r>
            <a:r>
              <a:rPr lang="fr-FR" err="1"/>
              <a:t>make</a:t>
            </a:r>
            <a:r>
              <a:rPr lang="fr-FR"/>
              <a:t> </a:t>
            </a:r>
            <a:r>
              <a:rPr lang="fr-FR" err="1"/>
              <a:t>into</a:t>
            </a:r>
            <a:r>
              <a:rPr lang="fr-FR"/>
              <a:t> more of an animation </a:t>
            </a:r>
            <a:r>
              <a:rPr lang="fr-FR" err="1"/>
              <a:t>that</a:t>
            </a:r>
            <a:r>
              <a:rPr lang="fr-FR"/>
              <a:t> </a:t>
            </a:r>
            <a:r>
              <a:rPr lang="fr-FR" err="1"/>
              <a:t>builds</a:t>
            </a:r>
            <a:endParaRPr lang="fr-FR"/>
          </a:p>
        </p:txBody>
      </p:sp>
    </p:spTree>
    <p:extLst>
      <p:ext uri="{BB962C8B-B14F-4D97-AF65-F5344CB8AC3E}">
        <p14:creationId xmlns:p14="http://schemas.microsoft.com/office/powerpoint/2010/main" val="180964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slides 11-12-13 </a:t>
            </a:r>
            <a:r>
              <a:rPr lang="fr-FR" err="1"/>
              <a:t>can</a:t>
            </a:r>
            <a:r>
              <a:rPr lang="fr-FR"/>
              <a:t> </a:t>
            </a:r>
            <a:r>
              <a:rPr lang="fr-FR" err="1"/>
              <a:t>make</a:t>
            </a:r>
            <a:r>
              <a:rPr lang="fr-FR"/>
              <a:t> </a:t>
            </a:r>
            <a:r>
              <a:rPr lang="fr-FR" err="1"/>
              <a:t>into</a:t>
            </a:r>
            <a:r>
              <a:rPr lang="fr-FR"/>
              <a:t> more of an animation </a:t>
            </a:r>
            <a:r>
              <a:rPr lang="fr-FR" err="1"/>
              <a:t>that</a:t>
            </a:r>
            <a:r>
              <a:rPr lang="fr-FR"/>
              <a:t> </a:t>
            </a:r>
            <a:r>
              <a:rPr lang="fr-FR" err="1"/>
              <a:t>builds</a:t>
            </a:r>
            <a:endParaRPr lang="fr-FR"/>
          </a:p>
        </p:txBody>
      </p:sp>
    </p:spTree>
    <p:extLst>
      <p:ext uri="{BB962C8B-B14F-4D97-AF65-F5344CB8AC3E}">
        <p14:creationId xmlns:p14="http://schemas.microsoft.com/office/powerpoint/2010/main" val="265303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d2f2c735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d2f2c735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fr-FR" dirty="0" err="1"/>
              <a:t>Let’s</a:t>
            </a:r>
            <a:r>
              <a:rPr lang="fr-FR" dirty="0"/>
              <a:t> focus on one </a:t>
            </a:r>
            <a:r>
              <a:rPr lang="fr-FR" dirty="0" err="1"/>
              <a:t>path</a:t>
            </a:r>
            <a:r>
              <a:rPr lang="fr-FR" dirty="0"/>
              <a:t> </a:t>
            </a:r>
            <a:r>
              <a:rPr lang="fr-FR" dirty="0" err="1"/>
              <a:t>between</a:t>
            </a:r>
            <a:r>
              <a:rPr lang="fr-FR" dirty="0"/>
              <a:t> a source and a destination and </a:t>
            </a:r>
            <a:r>
              <a:rPr lang="fr-FR" dirty="0" err="1"/>
              <a:t>give</a:t>
            </a:r>
            <a:r>
              <a:rPr lang="fr-FR" dirty="0"/>
              <a:t> </a:t>
            </a:r>
            <a:r>
              <a:rPr lang="fr-FR" dirty="0" err="1"/>
              <a:t>you</a:t>
            </a:r>
            <a:r>
              <a:rPr lang="fr-FR" dirty="0"/>
              <a:t> an </a:t>
            </a:r>
            <a:r>
              <a:rPr lang="fr-FR" dirty="0" err="1"/>
              <a:t>historical</a:t>
            </a:r>
            <a:r>
              <a:rPr lang="fr-FR" dirty="0"/>
              <a:t> </a:t>
            </a:r>
            <a:r>
              <a:rPr lang="fr-FR" dirty="0" err="1"/>
              <a:t>overview</a:t>
            </a:r>
            <a:r>
              <a:rPr lang="fr-FR" dirty="0"/>
              <a:t>.</a:t>
            </a:r>
            <a:endParaRPr lang="fr-FR" baseline="0" dirty="0"/>
          </a:p>
        </p:txBody>
      </p:sp>
    </p:spTree>
    <p:extLst>
      <p:ext uri="{BB962C8B-B14F-4D97-AF65-F5344CB8AC3E}">
        <p14:creationId xmlns:p14="http://schemas.microsoft.com/office/powerpoint/2010/main" val="6761082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slides 11-12-13 </a:t>
            </a:r>
            <a:r>
              <a:rPr lang="fr-FR" err="1"/>
              <a:t>can</a:t>
            </a:r>
            <a:r>
              <a:rPr lang="fr-FR"/>
              <a:t> </a:t>
            </a:r>
            <a:r>
              <a:rPr lang="fr-FR" err="1"/>
              <a:t>make</a:t>
            </a:r>
            <a:r>
              <a:rPr lang="fr-FR"/>
              <a:t> </a:t>
            </a:r>
            <a:r>
              <a:rPr lang="fr-FR" err="1"/>
              <a:t>into</a:t>
            </a:r>
            <a:r>
              <a:rPr lang="fr-FR"/>
              <a:t> more of an animation </a:t>
            </a:r>
            <a:r>
              <a:rPr lang="fr-FR" err="1"/>
              <a:t>that</a:t>
            </a:r>
            <a:r>
              <a:rPr lang="fr-FR"/>
              <a:t> </a:t>
            </a:r>
            <a:r>
              <a:rPr lang="fr-FR" err="1"/>
              <a:t>builds</a:t>
            </a:r>
            <a:endParaRPr lang="fr-FR"/>
          </a:p>
        </p:txBody>
      </p:sp>
    </p:spTree>
    <p:extLst>
      <p:ext uri="{BB962C8B-B14F-4D97-AF65-F5344CB8AC3E}">
        <p14:creationId xmlns:p14="http://schemas.microsoft.com/office/powerpoint/2010/main" val="1295083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0268226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40691611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1141025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can</a:t>
            </a:r>
            <a:r>
              <a:rPr lang="fr-FR"/>
              <a:t> </a:t>
            </a:r>
            <a:r>
              <a:rPr lang="fr-FR" err="1"/>
              <a:t>you</a:t>
            </a:r>
            <a:r>
              <a:rPr lang="fr-FR"/>
              <a:t> </a:t>
            </a:r>
            <a:r>
              <a:rPr lang="fr-FR" err="1"/>
              <a:t>illustrate</a:t>
            </a:r>
            <a:r>
              <a:rPr lang="fr-FR"/>
              <a:t> </a:t>
            </a:r>
            <a:r>
              <a:rPr lang="fr-FR" err="1"/>
              <a:t>this</a:t>
            </a:r>
            <a:r>
              <a:rPr lang="fr-FR"/>
              <a:t>? « key </a:t>
            </a:r>
            <a:r>
              <a:rPr lang="fr-FR" err="1"/>
              <a:t>idea</a:t>
            </a:r>
            <a:r>
              <a:rPr lang="fr-FR"/>
              <a:t> » </a:t>
            </a:r>
            <a:r>
              <a:rPr lang="fr-FR" err="1"/>
              <a:t>should</a:t>
            </a:r>
            <a:r>
              <a:rPr lang="fr-FR"/>
              <a:t> </a:t>
            </a:r>
            <a:r>
              <a:rPr lang="fr-FR" err="1"/>
              <a:t>perhaps</a:t>
            </a:r>
            <a:r>
              <a:rPr lang="fr-FR"/>
              <a:t> </a:t>
            </a:r>
            <a:r>
              <a:rPr lang="fr-FR" err="1"/>
              <a:t>be</a:t>
            </a:r>
            <a:r>
              <a:rPr lang="fr-FR"/>
              <a:t> </a:t>
            </a:r>
            <a:r>
              <a:rPr lang="fr-FR" err="1"/>
              <a:t>illustrated</a:t>
            </a:r>
            <a:endParaRPr lang="fr-FR"/>
          </a:p>
          <a:p>
            <a:endParaRPr lang="fr-FR"/>
          </a:p>
          <a:p>
            <a:endParaRPr lang="fr-FR"/>
          </a:p>
          <a:p>
            <a:r>
              <a:rPr lang="fr-FR"/>
              <a:t>If </a:t>
            </a:r>
            <a:r>
              <a:rPr lang="fr-FR" err="1"/>
              <a:t>you</a:t>
            </a:r>
            <a:r>
              <a:rPr lang="fr-FR"/>
              <a:t> push an interface in</a:t>
            </a:r>
            <a:r>
              <a:rPr lang="fr-FR" baseline="0"/>
              <a:t> a rate </a:t>
            </a:r>
            <a:r>
              <a:rPr lang="fr-FR" baseline="0" err="1"/>
              <a:t>limited</a:t>
            </a:r>
            <a:r>
              <a:rPr lang="fr-FR" baseline="0"/>
              <a:t> state, the </a:t>
            </a:r>
            <a:r>
              <a:rPr lang="fr-FR" baseline="0" err="1"/>
              <a:t>others</a:t>
            </a:r>
            <a:r>
              <a:rPr lang="fr-FR" baseline="0"/>
              <a:t> </a:t>
            </a:r>
            <a:r>
              <a:rPr lang="fr-FR" baseline="0" err="1"/>
              <a:t>will</a:t>
            </a:r>
            <a:r>
              <a:rPr lang="fr-FR" baseline="0"/>
              <a:t> </a:t>
            </a:r>
            <a:r>
              <a:rPr lang="fr-FR" baseline="0" err="1"/>
              <a:t>be</a:t>
            </a:r>
            <a:r>
              <a:rPr lang="fr-FR" baseline="0"/>
              <a:t> </a:t>
            </a:r>
            <a:r>
              <a:rPr lang="fr-FR" baseline="0" err="1"/>
              <a:t>limited</a:t>
            </a:r>
            <a:r>
              <a:rPr lang="fr-FR" baseline="0"/>
              <a:t> as </a:t>
            </a:r>
            <a:r>
              <a:rPr lang="fr-FR" baseline="0" err="1"/>
              <a:t>well</a:t>
            </a:r>
            <a:endParaRPr lang="fr-FR"/>
          </a:p>
        </p:txBody>
      </p:sp>
    </p:spTree>
    <p:extLst>
      <p:ext uri="{BB962C8B-B14F-4D97-AF65-F5344CB8AC3E}">
        <p14:creationId xmlns:p14="http://schemas.microsoft.com/office/powerpoint/2010/main" val="2348606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Would</a:t>
            </a:r>
            <a:r>
              <a:rPr lang="fr-FR"/>
              <a:t> </a:t>
            </a:r>
            <a:r>
              <a:rPr lang="fr-FR" err="1"/>
              <a:t>it</a:t>
            </a:r>
            <a:r>
              <a:rPr lang="fr-FR"/>
              <a:t> help to show the </a:t>
            </a:r>
            <a:r>
              <a:rPr lang="fr-FR" err="1"/>
              <a:t>paths</a:t>
            </a:r>
            <a:r>
              <a:rPr lang="fr-FR"/>
              <a:t>?</a:t>
            </a:r>
          </a:p>
          <a:p>
            <a:r>
              <a:rPr lang="fr-FR"/>
              <a:t>Can </a:t>
            </a:r>
            <a:r>
              <a:rPr lang="fr-FR" err="1"/>
              <a:t>you</a:t>
            </a:r>
            <a:r>
              <a:rPr lang="fr-FR"/>
              <a:t> </a:t>
            </a:r>
            <a:r>
              <a:rPr lang="fr-FR" err="1"/>
              <a:t>illustrate</a:t>
            </a:r>
            <a:r>
              <a:rPr lang="fr-FR"/>
              <a:t> the </a:t>
            </a:r>
            <a:r>
              <a:rPr lang="fr-FR" err="1"/>
              <a:t>role</a:t>
            </a:r>
            <a:r>
              <a:rPr lang="fr-FR"/>
              <a:t> of the control interfaces?</a:t>
            </a:r>
          </a:p>
          <a:p>
            <a:endParaRPr lang="fr-FR"/>
          </a:p>
        </p:txBody>
      </p:sp>
    </p:spTree>
    <p:extLst>
      <p:ext uri="{BB962C8B-B14F-4D97-AF65-F5344CB8AC3E}">
        <p14:creationId xmlns:p14="http://schemas.microsoft.com/office/powerpoint/2010/main" val="11212712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5012534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Mimicked</a:t>
            </a:r>
            <a:r>
              <a:rPr lang="fr-FR"/>
              <a:t> TCP slow </a:t>
            </a:r>
            <a:r>
              <a:rPr lang="fr-FR" err="1"/>
              <a:t>start</a:t>
            </a:r>
            <a:r>
              <a:rPr lang="fr-FR" baseline="0"/>
              <a:t> </a:t>
            </a:r>
            <a:r>
              <a:rPr lang="fr-FR" baseline="0" err="1"/>
              <a:t>algorithm</a:t>
            </a:r>
            <a:endParaRPr lang="fr-FR"/>
          </a:p>
        </p:txBody>
      </p:sp>
    </p:spTree>
    <p:extLst>
      <p:ext uri="{BB962C8B-B14F-4D97-AF65-F5344CB8AC3E}">
        <p14:creationId xmlns:p14="http://schemas.microsoft.com/office/powerpoint/2010/main" val="26373565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7839706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417584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20 </a:t>
            </a:r>
            <a:r>
              <a:rPr lang="fr-FR" baseline="0" dirty="0" err="1"/>
              <a:t>years</a:t>
            </a:r>
            <a:r>
              <a:rPr lang="fr-FR" baseline="0" dirty="0"/>
              <a:t> </a:t>
            </a:r>
            <a:r>
              <a:rPr lang="fr-FR" baseline="0" dirty="0" err="1"/>
              <a:t>ago</a:t>
            </a:r>
            <a:r>
              <a:rPr lang="fr-FR" baseline="0" dirty="0"/>
              <a:t>, </a:t>
            </a:r>
            <a:r>
              <a:rPr lang="fr-FR" baseline="0" dirty="0" err="1"/>
              <a:t>between</a:t>
            </a:r>
            <a:r>
              <a:rPr lang="fr-FR" baseline="0" dirty="0"/>
              <a:t> </a:t>
            </a:r>
            <a:r>
              <a:rPr lang="fr-FR" baseline="0" dirty="0" err="1"/>
              <a:t>our</a:t>
            </a:r>
            <a:r>
              <a:rPr lang="fr-FR" baseline="0" dirty="0"/>
              <a:t> source and </a:t>
            </a:r>
            <a:r>
              <a:rPr lang="fr-FR" baseline="0" dirty="0" err="1"/>
              <a:t>our</a:t>
            </a:r>
            <a:r>
              <a:rPr lang="fr-FR" baseline="0" dirty="0"/>
              <a:t> destination, </a:t>
            </a:r>
            <a:r>
              <a:rPr lang="fr-FR" baseline="0" dirty="0" err="1"/>
              <a:t>it</a:t>
            </a:r>
            <a:r>
              <a:rPr lang="fr-FR" baseline="0" dirty="0"/>
              <a:t> </a:t>
            </a:r>
            <a:r>
              <a:rPr lang="fr-FR" baseline="0" dirty="0" err="1"/>
              <a:t>would</a:t>
            </a:r>
            <a:r>
              <a:rPr lang="fr-FR" baseline="0" dirty="0"/>
              <a:t> </a:t>
            </a:r>
            <a:r>
              <a:rPr lang="fr-FR" baseline="0" dirty="0" err="1"/>
              <a:t>probably</a:t>
            </a:r>
            <a:r>
              <a:rPr lang="fr-FR" baseline="0" dirty="0"/>
              <a:t> look </a:t>
            </a:r>
            <a:r>
              <a:rPr lang="fr-FR" baseline="0" dirty="0" err="1"/>
              <a:t>like</a:t>
            </a:r>
            <a:r>
              <a:rPr lang="fr-FR" baseline="0" dirty="0"/>
              <a:t> </a:t>
            </a:r>
            <a:r>
              <a:rPr lang="fr-FR" baseline="0" dirty="0" err="1"/>
              <a:t>this</a:t>
            </a:r>
            <a:r>
              <a:rPr lang="fr-FR" baseline="0" dirty="0"/>
              <a:t>. A single </a:t>
            </a:r>
            <a:r>
              <a:rPr lang="fr-FR" baseline="0" dirty="0" err="1"/>
              <a:t>path</a:t>
            </a:r>
            <a:r>
              <a:rPr lang="fr-FR" baseline="0" dirty="0"/>
              <a:t> </a:t>
            </a:r>
            <a:r>
              <a:rPr lang="fr-FR" baseline="0" dirty="0" err="1"/>
              <a:t>between</a:t>
            </a:r>
            <a:r>
              <a:rPr lang="fr-FR" baseline="0" dirty="0"/>
              <a:t> the source and a destination.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To </a:t>
            </a:r>
            <a:r>
              <a:rPr lang="fr-FR" baseline="0" dirty="0" err="1"/>
              <a:t>reveal</a:t>
            </a:r>
            <a:r>
              <a:rPr lang="fr-FR" baseline="0" dirty="0"/>
              <a:t> </a:t>
            </a:r>
            <a:r>
              <a:rPr lang="fr-FR" baseline="0" dirty="0" err="1"/>
              <a:t>it</a:t>
            </a:r>
            <a:r>
              <a:rPr lang="fr-FR" baseline="0" dirty="0"/>
              <a:t>, </a:t>
            </a:r>
            <a:r>
              <a:rPr lang="fr-FR" baseline="0" dirty="0" err="1"/>
              <a:t>you</a:t>
            </a:r>
            <a:r>
              <a:rPr lang="fr-FR" baseline="0" dirty="0"/>
              <a:t> </a:t>
            </a:r>
            <a:r>
              <a:rPr lang="fr-FR" baseline="0" dirty="0" err="1"/>
              <a:t>would</a:t>
            </a:r>
            <a:r>
              <a:rPr lang="fr-FR" baseline="0" dirty="0"/>
              <a:t> use </a:t>
            </a:r>
            <a:r>
              <a:rPr lang="fr-FR" baseline="0" dirty="0" err="1"/>
              <a:t>traceroute</a:t>
            </a:r>
            <a:r>
              <a:rPr lang="fr-FR" baseline="0" dirty="0"/>
              <a:t>. </a:t>
            </a:r>
            <a:r>
              <a:rPr lang="fr-FR" baseline="0" dirty="0" err="1"/>
              <a:t>Traceroute</a:t>
            </a:r>
            <a:r>
              <a:rPr lang="fr-FR" baseline="0" dirty="0"/>
              <a:t> </a:t>
            </a:r>
            <a:r>
              <a:rPr lang="fr-FR" baseline="0" dirty="0" err="1"/>
              <a:t>was</a:t>
            </a:r>
            <a:r>
              <a:rPr lang="fr-FR" baseline="0" dirty="0"/>
              <a:t> </a:t>
            </a:r>
            <a:r>
              <a:rPr lang="fr-FR" baseline="0" dirty="0" err="1"/>
              <a:t>basically</a:t>
            </a:r>
            <a:r>
              <a:rPr lang="fr-FR" baseline="0" dirty="0"/>
              <a:t> </a:t>
            </a:r>
            <a:r>
              <a:rPr lang="fr-FR" baseline="0" dirty="0" err="1"/>
              <a:t>designed</a:t>
            </a:r>
            <a:r>
              <a:rPr lang="fr-FR" baseline="0" dirty="0"/>
              <a:t> for </a:t>
            </a:r>
            <a:r>
              <a:rPr lang="fr-FR" baseline="0" dirty="0" err="1"/>
              <a:t>debugging</a:t>
            </a:r>
            <a:r>
              <a:rPr lang="fr-FR" baseline="0" dirty="0"/>
              <a:t> and </a:t>
            </a:r>
            <a:r>
              <a:rPr lang="fr-FR" baseline="0" dirty="0" err="1"/>
              <a:t>troubleshooting</a:t>
            </a:r>
            <a:r>
              <a:rPr lang="fr-FR" baseline="0" dirty="0"/>
              <a:t> </a:t>
            </a:r>
            <a:r>
              <a:rPr lang="fr-FR" baseline="0" dirty="0" err="1"/>
              <a:t>purposes</a:t>
            </a:r>
            <a:r>
              <a:rPr lang="fr-FR" baseline="0" dirty="0"/>
              <a:t>, and </a:t>
            </a:r>
            <a:r>
              <a:rPr lang="fr-FR" baseline="0" dirty="0" err="1"/>
              <a:t>it</a:t>
            </a:r>
            <a:r>
              <a:rPr lang="fr-FR" baseline="0" dirty="0"/>
              <a:t> </a:t>
            </a:r>
            <a:r>
              <a:rPr lang="fr-FR" baseline="0" dirty="0" err="1"/>
              <a:t>it</a:t>
            </a:r>
            <a:r>
              <a:rPr lang="fr-FR" baseline="0" dirty="0"/>
              <a:t> </a:t>
            </a:r>
            <a:r>
              <a:rPr lang="fr-FR" baseline="0" dirty="0" err="1"/>
              <a:t>doing</a:t>
            </a:r>
            <a:r>
              <a:rPr lang="fr-FR" baseline="0" dirty="0"/>
              <a:t> </a:t>
            </a:r>
            <a:r>
              <a:rPr lang="fr-FR" baseline="0" dirty="0" err="1"/>
              <a:t>so</a:t>
            </a:r>
            <a:r>
              <a:rPr lang="fr-FR" baseline="0" dirty="0"/>
              <a:t> by </a:t>
            </a:r>
            <a:r>
              <a:rPr lang="fr-FR" baseline="0" dirty="0" err="1"/>
              <a:t>revealing</a:t>
            </a:r>
            <a:r>
              <a:rPr lang="fr-FR" baseline="0" dirty="0"/>
              <a:t> the interfaces on the </a:t>
            </a:r>
            <a:r>
              <a:rPr lang="fr-FR" baseline="0" dirty="0" err="1"/>
              <a:t>path</a:t>
            </a:r>
            <a:r>
              <a:rPr lang="fr-FR" baseline="0" dirty="0"/>
              <a:t> </a:t>
            </a:r>
            <a:r>
              <a:rPr lang="fr-FR" baseline="0" dirty="0" err="1"/>
              <a:t>between</a:t>
            </a:r>
            <a:r>
              <a:rPr lang="fr-FR" baseline="0" dirty="0"/>
              <a:t> a source and a destination.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Traceroute</a:t>
            </a:r>
            <a:r>
              <a:rPr lang="fr-FR" baseline="0" dirty="0"/>
              <a:t> </a:t>
            </a:r>
            <a:r>
              <a:rPr lang="fr-FR" baseline="0" dirty="0" err="1"/>
              <a:t>is</a:t>
            </a:r>
            <a:r>
              <a:rPr lang="fr-FR" baseline="0" dirty="0"/>
              <a:t> a </a:t>
            </a:r>
            <a:r>
              <a:rPr lang="fr-FR" baseline="0" dirty="0" err="1"/>
              <a:t>tool</a:t>
            </a:r>
            <a:r>
              <a:rPr lang="fr-FR" baseline="0" dirty="0"/>
              <a:t> </a:t>
            </a:r>
            <a:r>
              <a:rPr lang="fr-FR" baseline="0" dirty="0" err="1"/>
              <a:t>that</a:t>
            </a:r>
            <a:r>
              <a:rPr lang="fr-FR" baseline="0" dirty="0"/>
              <a:t> </a:t>
            </a:r>
            <a:r>
              <a:rPr lang="fr-FR" baseline="0" dirty="0" err="1"/>
              <a:t>sends</a:t>
            </a:r>
            <a:r>
              <a:rPr lang="fr-FR" baseline="0" dirty="0"/>
              <a:t> TTL </a:t>
            </a:r>
            <a:r>
              <a:rPr lang="fr-FR" baseline="0" dirty="0" err="1"/>
              <a:t>limited</a:t>
            </a:r>
            <a:r>
              <a:rPr lang="fr-FR" baseline="0" dirty="0"/>
              <a:t> probes to trigger ICMP TTL </a:t>
            </a:r>
            <a:r>
              <a:rPr lang="fr-FR" baseline="0" dirty="0" err="1"/>
              <a:t>exceeded</a:t>
            </a:r>
            <a:r>
              <a:rPr lang="fr-FR" baseline="0" dirty="0"/>
              <a:t> replies </a:t>
            </a:r>
            <a:r>
              <a:rPr lang="fr-FR" baseline="0" dirty="0" err="1"/>
              <a:t>from</a:t>
            </a:r>
            <a:r>
              <a:rPr lang="fr-FR" baseline="0" dirty="0"/>
              <a:t> the </a:t>
            </a:r>
            <a:r>
              <a:rPr lang="fr-FR" baseline="0" dirty="0" err="1"/>
              <a:t>routers</a:t>
            </a:r>
            <a:r>
              <a:rPr lang="fr-FR" baseline="0" dirty="0"/>
              <a:t> on the </a:t>
            </a:r>
            <a:r>
              <a:rPr lang="fr-FR" baseline="0" dirty="0" err="1"/>
              <a:t>path</a:t>
            </a:r>
            <a:r>
              <a:rPr lang="fr-FR" baseline="0" dirty="0"/>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So </a:t>
            </a:r>
            <a:r>
              <a:rPr lang="fr-FR" baseline="0" dirty="0" err="1"/>
              <a:t>here</a:t>
            </a:r>
            <a:r>
              <a:rPr lang="fr-FR" baseline="0" dirty="0"/>
              <a:t> </a:t>
            </a:r>
            <a:r>
              <a:rPr lang="fr-FR" baseline="0" dirty="0" err="1"/>
              <a:t>it</a:t>
            </a:r>
            <a:r>
              <a:rPr lang="fr-FR" baseline="0" dirty="0"/>
              <a:t> </a:t>
            </a:r>
            <a:r>
              <a:rPr lang="fr-FR" baseline="0" dirty="0" err="1"/>
              <a:t>would</a:t>
            </a:r>
            <a:r>
              <a:rPr lang="fr-FR" baseline="0" dirty="0"/>
              <a:t> first </a:t>
            </a:r>
            <a:r>
              <a:rPr lang="fr-FR" baseline="0" dirty="0" err="1"/>
              <a:t>send</a:t>
            </a:r>
            <a:r>
              <a:rPr lang="fr-FR" baseline="0" dirty="0"/>
              <a:t> a probe at TTL 1, </a:t>
            </a:r>
            <a:r>
              <a:rPr lang="fr-FR" baseline="0" dirty="0" err="1"/>
              <a:t>then</a:t>
            </a:r>
            <a:r>
              <a:rPr lang="fr-FR" baseline="0" dirty="0"/>
              <a:t> at TTL2, </a:t>
            </a:r>
            <a:r>
              <a:rPr lang="fr-FR" baseline="0" dirty="0" err="1"/>
              <a:t>then</a:t>
            </a:r>
            <a:r>
              <a:rPr lang="fr-FR" baseline="0" dirty="0"/>
              <a:t> 3, </a:t>
            </a:r>
            <a:r>
              <a:rPr lang="fr-FR" baseline="0" dirty="0" err="1"/>
              <a:t>then</a:t>
            </a:r>
            <a:r>
              <a:rPr lang="fr-FR" baseline="0" dirty="0"/>
              <a:t> 4, </a:t>
            </a:r>
            <a:r>
              <a:rPr lang="fr-FR" baseline="0" dirty="0" err="1"/>
              <a:t>then</a:t>
            </a:r>
            <a:r>
              <a:rPr lang="fr-FR" baseline="0" dirty="0"/>
              <a:t> 5, and </a:t>
            </a:r>
            <a:r>
              <a:rPr lang="fr-FR" baseline="0" dirty="0" err="1"/>
              <a:t>finally</a:t>
            </a:r>
            <a:r>
              <a:rPr lang="fr-FR" baseline="0" dirty="0"/>
              <a:t> trigger a </a:t>
            </a:r>
            <a:r>
              <a:rPr lang="fr-FR" baseline="0" dirty="0" err="1"/>
              <a:t>response</a:t>
            </a:r>
            <a:r>
              <a:rPr lang="fr-FR" baseline="0" dirty="0"/>
              <a:t> </a:t>
            </a:r>
            <a:r>
              <a:rPr lang="fr-FR" baseline="0" dirty="0" err="1"/>
              <a:t>from</a:t>
            </a:r>
            <a:r>
              <a:rPr lang="fr-FR" baseline="0" dirty="0"/>
              <a:t> the destination and </a:t>
            </a:r>
            <a:r>
              <a:rPr lang="fr-FR" baseline="0" dirty="0" err="1"/>
              <a:t>would</a:t>
            </a:r>
            <a:r>
              <a:rPr lang="fr-FR" baseline="0" dirty="0"/>
              <a:t> stop.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Each</a:t>
            </a:r>
            <a:r>
              <a:rPr lang="fr-FR" baseline="0" dirty="0"/>
              <a:t> time </a:t>
            </a:r>
            <a:r>
              <a:rPr lang="fr-FR" baseline="0" dirty="0" err="1"/>
              <a:t>it</a:t>
            </a:r>
            <a:r>
              <a:rPr lang="fr-FR" baseline="0" dirty="0"/>
              <a:t> </a:t>
            </a:r>
            <a:r>
              <a:rPr lang="fr-FR" baseline="0" dirty="0" err="1"/>
              <a:t>receives</a:t>
            </a:r>
            <a:r>
              <a:rPr lang="fr-FR" baseline="0" dirty="0"/>
              <a:t> a </a:t>
            </a:r>
            <a:r>
              <a:rPr lang="fr-FR" baseline="0" dirty="0" err="1"/>
              <a:t>reply</a:t>
            </a:r>
            <a:r>
              <a:rPr lang="fr-FR" baseline="0" dirty="0"/>
              <a:t>, </a:t>
            </a:r>
            <a:r>
              <a:rPr lang="fr-FR" baseline="0" dirty="0" err="1"/>
              <a:t>you</a:t>
            </a:r>
            <a:r>
              <a:rPr lang="fr-FR" baseline="0" dirty="0"/>
              <a:t> </a:t>
            </a:r>
            <a:r>
              <a:rPr lang="fr-FR" baseline="0" dirty="0" err="1"/>
              <a:t>can</a:t>
            </a:r>
            <a:r>
              <a:rPr lang="fr-FR" baseline="0" dirty="0"/>
              <a:t> </a:t>
            </a:r>
            <a:r>
              <a:rPr lang="fr-FR" baseline="0" dirty="0" err="1"/>
              <a:t>incrementally</a:t>
            </a:r>
            <a:r>
              <a:rPr lang="fr-FR" baseline="0" dirty="0"/>
              <a:t> </a:t>
            </a:r>
            <a:r>
              <a:rPr lang="fr-FR" baseline="0" dirty="0" err="1"/>
              <a:t>build</a:t>
            </a:r>
            <a:r>
              <a:rPr lang="fr-FR" baseline="0" dirty="0"/>
              <a:t> the </a:t>
            </a:r>
            <a:r>
              <a:rPr lang="fr-FR" baseline="0" dirty="0" err="1"/>
              <a:t>topology</a:t>
            </a:r>
            <a:r>
              <a:rPr lang="fr-FR" baseline="0"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err="1"/>
              <a:t>Traceroute</a:t>
            </a:r>
            <a:r>
              <a:rPr lang="fr-FR" baseline="0" dirty="0"/>
              <a:t> </a:t>
            </a:r>
            <a:r>
              <a:rPr lang="fr-FR" baseline="0" dirty="0" err="1"/>
              <a:t>gives</a:t>
            </a:r>
            <a:r>
              <a:rPr lang="fr-FR" baseline="0" dirty="0"/>
              <a:t> </a:t>
            </a:r>
            <a:r>
              <a:rPr lang="fr-FR" baseline="0" dirty="0" err="1"/>
              <a:t>you</a:t>
            </a:r>
            <a:r>
              <a:rPr lang="fr-FR" baseline="0" dirty="0"/>
              <a:t> an IP </a:t>
            </a:r>
            <a:r>
              <a:rPr lang="fr-FR" baseline="0" dirty="0" err="1"/>
              <a:t>level</a:t>
            </a:r>
            <a:r>
              <a:rPr lang="fr-FR" baseline="0" dirty="0"/>
              <a:t> </a:t>
            </a:r>
            <a:r>
              <a:rPr lang="fr-FR" baseline="0" dirty="0" err="1"/>
              <a:t>path</a:t>
            </a:r>
            <a:r>
              <a:rPr lang="fr-FR" baseline="0" dirty="0"/>
              <a:t> </a:t>
            </a:r>
            <a:r>
              <a:rPr lang="fr-FR" baseline="0" dirty="0" err="1"/>
              <a:t>between</a:t>
            </a:r>
            <a:r>
              <a:rPr lang="fr-FR" baseline="0" dirty="0"/>
              <a:t> a source and a destination.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aseline="0" dirty="0"/>
              <a:t>To </a:t>
            </a:r>
            <a:r>
              <a:rPr lang="fr-FR" baseline="0" dirty="0" err="1"/>
              <a:t>reveal</a:t>
            </a:r>
            <a:r>
              <a:rPr lang="fr-FR" baseline="0" dirty="0"/>
              <a:t> the router </a:t>
            </a:r>
            <a:r>
              <a:rPr lang="fr-FR" baseline="0" dirty="0" err="1"/>
              <a:t>level</a:t>
            </a:r>
            <a:r>
              <a:rPr lang="fr-FR" baseline="0" dirty="0"/>
              <a:t> </a:t>
            </a:r>
            <a:r>
              <a:rPr lang="fr-FR" baseline="0" dirty="0" err="1"/>
              <a:t>path</a:t>
            </a:r>
            <a:r>
              <a:rPr lang="fr-FR" baseline="0" dirty="0"/>
              <a:t>, </a:t>
            </a:r>
            <a:r>
              <a:rPr lang="fr-FR" baseline="0" dirty="0" err="1"/>
              <a:t>you</a:t>
            </a:r>
            <a:r>
              <a:rPr lang="fr-FR" baseline="0" dirty="0"/>
              <a:t> have to </a:t>
            </a:r>
            <a:r>
              <a:rPr lang="fr-FR" baseline="0" dirty="0" err="1"/>
              <a:t>perform</a:t>
            </a:r>
            <a:r>
              <a:rPr lang="fr-FR" baseline="0" dirty="0"/>
              <a:t> </a:t>
            </a:r>
            <a:r>
              <a:rPr lang="fr-FR" baseline="0" dirty="0" err="1"/>
              <a:t>other</a:t>
            </a:r>
            <a:r>
              <a:rPr lang="fr-FR" baseline="0" dirty="0"/>
              <a:t> techniques, </a:t>
            </a:r>
            <a:r>
              <a:rPr lang="fr-FR" baseline="0" dirty="0" err="1"/>
              <a:t>which</a:t>
            </a:r>
            <a:r>
              <a:rPr lang="fr-FR" baseline="0" dirty="0"/>
              <a:t> are </a:t>
            </a:r>
            <a:r>
              <a:rPr lang="fr-FR" baseline="0" dirty="0" err="1"/>
              <a:t>called</a:t>
            </a:r>
            <a:r>
              <a:rPr lang="fr-FR" baseline="0" dirty="0"/>
              <a:t> alias </a:t>
            </a:r>
            <a:r>
              <a:rPr lang="fr-FR" baseline="0" dirty="0" err="1"/>
              <a:t>resolution</a:t>
            </a:r>
            <a:r>
              <a:rPr lang="fr-FR" baseline="0" dirty="0"/>
              <a:t> techniques, and </a:t>
            </a:r>
            <a:r>
              <a:rPr lang="fr-FR" baseline="0" dirty="0" err="1"/>
              <a:t>I’ll</a:t>
            </a:r>
            <a:r>
              <a:rPr lang="fr-FR" baseline="0" dirty="0"/>
              <a:t> </a:t>
            </a:r>
            <a:r>
              <a:rPr lang="fr-FR" baseline="0" dirty="0" err="1"/>
              <a:t>get</a:t>
            </a:r>
            <a:r>
              <a:rPr lang="fr-FR" baseline="0" dirty="0"/>
              <a:t> back to </a:t>
            </a:r>
            <a:r>
              <a:rPr lang="fr-FR" baseline="0" dirty="0" err="1"/>
              <a:t>this</a:t>
            </a:r>
            <a:r>
              <a:rPr lang="fr-FR" baseline="0" dirty="0"/>
              <a:t> </a:t>
            </a:r>
            <a:r>
              <a:rPr lang="fr-FR" baseline="0" dirty="0" err="1"/>
              <a:t>later</a:t>
            </a:r>
            <a:r>
              <a:rPr lang="fr-FR" baseline="0" dirty="0"/>
              <a:t>. </a:t>
            </a:r>
            <a:r>
              <a:rPr lang="fr-FR" baseline="0" dirty="0" err="1"/>
              <a:t>Let’s</a:t>
            </a:r>
            <a:r>
              <a:rPr lang="fr-FR" baseline="0" dirty="0"/>
              <a:t> focus on IP </a:t>
            </a:r>
            <a:r>
              <a:rPr lang="fr-FR" baseline="0" dirty="0" err="1"/>
              <a:t>level</a:t>
            </a:r>
            <a:r>
              <a:rPr lang="fr-FR" baseline="0" dirty="0"/>
              <a:t> </a:t>
            </a:r>
            <a:r>
              <a:rPr lang="fr-FR" baseline="0" dirty="0" err="1"/>
              <a:t>topology</a:t>
            </a:r>
            <a:r>
              <a:rPr lang="fr-FR" baseline="0" dirty="0"/>
              <a:t> at the moment.</a:t>
            </a:r>
          </a:p>
        </p:txBody>
      </p:sp>
    </p:spTree>
    <p:extLst>
      <p:ext uri="{BB962C8B-B14F-4D97-AF65-F5344CB8AC3E}">
        <p14:creationId xmlns:p14="http://schemas.microsoft.com/office/powerpoint/2010/main" val="5613593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54945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8437304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4435728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298874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Would</a:t>
            </a:r>
            <a:r>
              <a:rPr lang="fr-FR"/>
              <a:t> </a:t>
            </a:r>
            <a:r>
              <a:rPr lang="fr-FR" err="1"/>
              <a:t>it</a:t>
            </a:r>
            <a:r>
              <a:rPr lang="fr-FR"/>
              <a:t> help to show the </a:t>
            </a:r>
            <a:r>
              <a:rPr lang="fr-FR" err="1"/>
              <a:t>paths</a:t>
            </a:r>
            <a:r>
              <a:rPr lang="fr-FR"/>
              <a:t>?</a:t>
            </a:r>
          </a:p>
          <a:p>
            <a:r>
              <a:rPr lang="fr-FR"/>
              <a:t>Can </a:t>
            </a:r>
            <a:r>
              <a:rPr lang="fr-FR" err="1"/>
              <a:t>you</a:t>
            </a:r>
            <a:r>
              <a:rPr lang="fr-FR"/>
              <a:t> </a:t>
            </a:r>
            <a:r>
              <a:rPr lang="fr-FR" err="1"/>
              <a:t>illustrate</a:t>
            </a:r>
            <a:r>
              <a:rPr lang="fr-FR"/>
              <a:t> the </a:t>
            </a:r>
            <a:r>
              <a:rPr lang="fr-FR" err="1"/>
              <a:t>role</a:t>
            </a:r>
            <a:r>
              <a:rPr lang="fr-FR"/>
              <a:t> of the control interfaces?</a:t>
            </a:r>
          </a:p>
          <a:p>
            <a:endParaRPr lang="fr-FR"/>
          </a:p>
        </p:txBody>
      </p:sp>
    </p:spTree>
    <p:extLst>
      <p:ext uri="{BB962C8B-B14F-4D97-AF65-F5344CB8AC3E}">
        <p14:creationId xmlns:p14="http://schemas.microsoft.com/office/powerpoint/2010/main" val="11139344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crowded</a:t>
            </a:r>
            <a:r>
              <a:rPr lang="fr-FR"/>
              <a:t> slide</a:t>
            </a:r>
          </a:p>
          <a:p>
            <a:r>
              <a:rPr lang="fr-FR" err="1"/>
              <a:t>might</a:t>
            </a:r>
            <a:r>
              <a:rPr lang="fr-FR"/>
              <a:t> </a:t>
            </a:r>
            <a:r>
              <a:rPr lang="fr-FR" err="1"/>
              <a:t>want</a:t>
            </a:r>
            <a:r>
              <a:rPr lang="fr-FR"/>
              <a:t> to break out a </a:t>
            </a:r>
            <a:r>
              <a:rPr lang="fr-FR" err="1"/>
              <a:t>separate</a:t>
            </a:r>
            <a:r>
              <a:rPr lang="fr-FR"/>
              <a:t> animation to </a:t>
            </a:r>
            <a:r>
              <a:rPr lang="fr-FR" err="1"/>
              <a:t>describe</a:t>
            </a:r>
            <a:r>
              <a:rPr lang="fr-FR"/>
              <a:t> </a:t>
            </a:r>
            <a:r>
              <a:rPr lang="fr-FR" err="1"/>
              <a:t>what</a:t>
            </a:r>
            <a:r>
              <a:rPr lang="fr-FR"/>
              <a:t> </a:t>
            </a:r>
            <a:r>
              <a:rPr lang="fr-FR" err="1"/>
              <a:t>is</a:t>
            </a:r>
            <a:r>
              <a:rPr lang="fr-FR"/>
              <a:t> </a:t>
            </a:r>
            <a:r>
              <a:rPr lang="fr-FR" err="1"/>
              <a:t>meant</a:t>
            </a:r>
            <a:r>
              <a:rPr lang="fr-FR"/>
              <a:t> by a control</a:t>
            </a:r>
          </a:p>
        </p:txBody>
      </p:sp>
    </p:spTree>
    <p:extLst>
      <p:ext uri="{BB962C8B-B14F-4D97-AF65-F5344CB8AC3E}">
        <p14:creationId xmlns:p14="http://schemas.microsoft.com/office/powerpoint/2010/main" val="30280250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err="1"/>
              <a:t>crowded</a:t>
            </a:r>
            <a:r>
              <a:rPr lang="fr-FR"/>
              <a:t> slide</a:t>
            </a:r>
          </a:p>
          <a:p>
            <a:r>
              <a:rPr lang="fr-FR" err="1"/>
              <a:t>might</a:t>
            </a:r>
            <a:r>
              <a:rPr lang="fr-FR"/>
              <a:t> </a:t>
            </a:r>
            <a:r>
              <a:rPr lang="fr-FR" err="1"/>
              <a:t>want</a:t>
            </a:r>
            <a:r>
              <a:rPr lang="fr-FR"/>
              <a:t> to break out a </a:t>
            </a:r>
            <a:r>
              <a:rPr lang="fr-FR" err="1"/>
              <a:t>separate</a:t>
            </a:r>
            <a:r>
              <a:rPr lang="fr-FR"/>
              <a:t> animation to </a:t>
            </a:r>
            <a:r>
              <a:rPr lang="fr-FR" err="1"/>
              <a:t>describe</a:t>
            </a:r>
            <a:r>
              <a:rPr lang="fr-FR"/>
              <a:t> </a:t>
            </a:r>
            <a:r>
              <a:rPr lang="fr-FR" err="1"/>
              <a:t>what</a:t>
            </a:r>
            <a:r>
              <a:rPr lang="fr-FR"/>
              <a:t> </a:t>
            </a:r>
            <a:r>
              <a:rPr lang="fr-FR" err="1"/>
              <a:t>is</a:t>
            </a:r>
            <a:r>
              <a:rPr lang="fr-FR"/>
              <a:t> </a:t>
            </a:r>
            <a:r>
              <a:rPr lang="fr-FR" err="1"/>
              <a:t>meant</a:t>
            </a:r>
            <a:r>
              <a:rPr lang="fr-FR"/>
              <a:t> by a control</a:t>
            </a:r>
          </a:p>
        </p:txBody>
      </p:sp>
    </p:spTree>
    <p:extLst>
      <p:ext uri="{BB962C8B-B14F-4D97-AF65-F5344CB8AC3E}">
        <p14:creationId xmlns:p14="http://schemas.microsoft.com/office/powerpoint/2010/main" val="6300308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1170925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9162961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689689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aseline="0" dirty="0"/>
          </a:p>
        </p:txBody>
      </p:sp>
    </p:spTree>
    <p:extLst>
      <p:ext uri="{BB962C8B-B14F-4D97-AF65-F5344CB8AC3E}">
        <p14:creationId xmlns:p14="http://schemas.microsoft.com/office/powerpoint/2010/main" val="12743142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7905033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3051363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8945763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7879786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0172922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This </a:t>
            </a:r>
            <a:r>
              <a:rPr lang="fr-FR" dirty="0" err="1"/>
              <a:t>work</a:t>
            </a:r>
            <a:r>
              <a:rPr lang="fr-FR" dirty="0"/>
              <a:t> has been </a:t>
            </a:r>
            <a:r>
              <a:rPr lang="fr-FR" dirty="0" err="1"/>
              <a:t>published</a:t>
            </a:r>
            <a:r>
              <a:rPr lang="fr-FR" dirty="0"/>
              <a:t> at PAM 2020</a:t>
            </a:r>
          </a:p>
        </p:txBody>
      </p:sp>
    </p:spTree>
    <p:extLst>
      <p:ext uri="{BB962C8B-B14F-4D97-AF65-F5344CB8AC3E}">
        <p14:creationId xmlns:p14="http://schemas.microsoft.com/office/powerpoint/2010/main" val="34678479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39690523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Talk about </a:t>
            </a:r>
            <a:r>
              <a:rPr lang="fr-FR" dirty="0" err="1"/>
              <a:t>EdgeNet</a:t>
            </a:r>
            <a:endParaRPr lang="fr-FR" dirty="0"/>
          </a:p>
          <a:p>
            <a:endParaRPr lang="fr-FR" dirty="0"/>
          </a:p>
          <a:p>
            <a:r>
              <a:rPr lang="fr-FR" dirty="0" err="1"/>
              <a:t>Pre</a:t>
            </a:r>
            <a:r>
              <a:rPr lang="fr-FR" dirty="0"/>
              <a:t> </a:t>
            </a:r>
            <a:r>
              <a:rPr lang="fr-FR" dirty="0" err="1"/>
              <a:t>clustering</a:t>
            </a:r>
            <a:endParaRPr lang="fr-FR" dirty="0"/>
          </a:p>
        </p:txBody>
      </p:sp>
    </p:spTree>
    <p:extLst>
      <p:ext uri="{BB962C8B-B14F-4D97-AF65-F5344CB8AC3E}">
        <p14:creationId xmlns:p14="http://schemas.microsoft.com/office/powerpoint/2010/main" val="9466836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err="1"/>
              <a:t>Pre</a:t>
            </a:r>
            <a:r>
              <a:rPr lang="fr-FR" dirty="0"/>
              <a:t> </a:t>
            </a:r>
            <a:r>
              <a:rPr lang="fr-FR" dirty="0" err="1"/>
              <a:t>clustering</a:t>
            </a:r>
            <a:endParaRPr lang="fr-FR" dirty="0"/>
          </a:p>
        </p:txBody>
      </p:sp>
    </p:spTree>
    <p:extLst>
      <p:ext uri="{BB962C8B-B14F-4D97-AF65-F5344CB8AC3E}">
        <p14:creationId xmlns:p14="http://schemas.microsoft.com/office/powerpoint/2010/main" val="1399005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6559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841772"/>
            <a:ext cx="6858000" cy="1790700"/>
          </a:xfrm>
        </p:spPr>
        <p:txBody>
          <a:bodyPr anchor="b"/>
          <a:lstStyle>
            <a:lvl1pPr algn="ctr">
              <a:defRPr sz="4500"/>
            </a:lvl1pPr>
          </a:lstStyle>
          <a:p>
            <a:r>
              <a:rPr lang="fr-FR"/>
              <a:t>Cliquez et modifiez le titre</a:t>
            </a:r>
          </a:p>
        </p:txBody>
      </p:sp>
      <p:sp>
        <p:nvSpPr>
          <p:cNvPr id="3" name="Sous-titr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Cliquez pour modifier le style des sous-titres du masque</a:t>
            </a:r>
          </a:p>
        </p:txBody>
      </p:sp>
      <p:sp>
        <p:nvSpPr>
          <p:cNvPr id="4" name="Espace réservé de la date 3"/>
          <p:cNvSpPr>
            <a:spLocks noGrp="1"/>
          </p:cNvSpPr>
          <p:nvPr>
            <p:ph type="dt" sz="half" idx="10"/>
          </p:nvPr>
        </p:nvSpPr>
        <p:spPr/>
        <p:txBody>
          <a:bodyPr/>
          <a:lstStyle/>
          <a:p>
            <a:fld id="{0E64B510-3657-AF4D-B55F-A3CCF596B9B7}" type="datetimeFigureOut">
              <a:rPr lang="fr-FR" smtClean="0"/>
              <a:t>11/02/2021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E64B510-3657-AF4D-B55F-A3CCF596B9B7}" type="datetimeFigureOut">
              <a:rPr lang="fr-FR" smtClean="0"/>
              <a:t>11/02/2021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273844"/>
            <a:ext cx="1971675" cy="4358879"/>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E64B510-3657-AF4D-B55F-A3CCF596B9B7}" type="datetimeFigureOut">
              <a:rPr lang="fr-FR" smtClean="0"/>
              <a:t>11/02/2021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atin typeface="Arial" charset="0"/>
                <a:ea typeface="Arial" charset="0"/>
                <a:cs typeface="Arial"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dirty="0"/>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extLst>
      <p:ext uri="{BB962C8B-B14F-4D97-AF65-F5344CB8AC3E}">
        <p14:creationId xmlns:p14="http://schemas.microsoft.com/office/powerpoint/2010/main" val="17981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rial" charset="0"/>
                <a:ea typeface="Arial" charset="0"/>
                <a:cs typeface="Arial"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3000">
                <a:latin typeface="+mj-lt"/>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extLst>
      <p:ext uri="{BB962C8B-B14F-4D97-AF65-F5344CB8AC3E}">
        <p14:creationId xmlns:p14="http://schemas.microsoft.com/office/powerpoint/2010/main" val="1294195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rial" charset="0"/>
                <a:ea typeface="Arial" charset="0"/>
                <a:cs typeface="Arial"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atin typeface="Arial" charset="0"/>
                <a:ea typeface="Arial" charset="0"/>
                <a:cs typeface="Arial"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atin typeface="Arial" charset="0"/>
                <a:ea typeface="Arial" charset="0"/>
                <a:cs typeface="Arial"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atin typeface="Arial" charset="0"/>
                <a:ea typeface="Arial" charset="0"/>
                <a:cs typeface="Arial" charset="0"/>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uk-UA" smtClean="0"/>
              <a:pPr/>
              <a:t>‹N°›</a:t>
            </a:fld>
            <a:endParaRPr lang="uk-UA"/>
          </a:p>
        </p:txBody>
      </p:sp>
    </p:spTree>
    <p:extLst>
      <p:ext uri="{BB962C8B-B14F-4D97-AF65-F5344CB8AC3E}">
        <p14:creationId xmlns:p14="http://schemas.microsoft.com/office/powerpoint/2010/main" val="997700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E64B510-3657-AF4D-B55F-A3CCF596B9B7}" type="datetimeFigureOut">
              <a:rPr lang="fr-FR" smtClean="0"/>
              <a:t>11/02/2021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a:t>Cliquez et modifiez le titre</a:t>
            </a: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0E64B510-3657-AF4D-B55F-A3CCF596B9B7}" type="datetimeFigureOut">
              <a:rPr lang="fr-FR" smtClean="0"/>
              <a:t>11/02/2021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0E64B510-3657-AF4D-B55F-A3CCF596B9B7}" type="datetimeFigureOut">
              <a:rPr lang="fr-FR" smtClean="0"/>
              <a:t>11/02/2021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273844"/>
            <a:ext cx="7886700" cy="994172"/>
          </a:xfrm>
        </p:spPr>
        <p:txBody>
          <a:bodyPr/>
          <a:lstStyle/>
          <a:p>
            <a:r>
              <a:rPr lang="fr-FR"/>
              <a:t>Cliquez et modifiez le titre</a:t>
            </a:r>
          </a:p>
        </p:txBody>
      </p:sp>
      <p:sp>
        <p:nvSpPr>
          <p:cNvPr id="3" name="Espace réservé du texte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0E64B510-3657-AF4D-B55F-A3CCF596B9B7}" type="datetimeFigureOut">
              <a:rPr lang="fr-FR" smtClean="0"/>
              <a:t>11/02/2021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e la date 2"/>
          <p:cNvSpPr>
            <a:spLocks noGrp="1"/>
          </p:cNvSpPr>
          <p:nvPr>
            <p:ph type="dt" sz="half" idx="10"/>
          </p:nvPr>
        </p:nvSpPr>
        <p:spPr/>
        <p:txBody>
          <a:bodyPr/>
          <a:lstStyle/>
          <a:p>
            <a:fld id="{0E64B510-3657-AF4D-B55F-A3CCF596B9B7}" type="datetimeFigureOut">
              <a:rPr lang="fr-FR" smtClean="0"/>
              <a:t>11/02/2021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E64B510-3657-AF4D-B55F-A3CCF596B9B7}" type="datetimeFigureOut">
              <a:rPr lang="fr-FR" smtClean="0"/>
              <a:t>11/02/2021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342900"/>
            <a:ext cx="2949178" cy="1200150"/>
          </a:xfrm>
        </p:spPr>
        <p:txBody>
          <a:bodyPr anchor="b"/>
          <a:lstStyle>
            <a:lvl1pPr>
              <a:defRPr sz="2400"/>
            </a:lvl1pPr>
          </a:lstStyle>
          <a:p>
            <a:r>
              <a:rPr lang="fr-FR"/>
              <a:t>Cliquez et modifiez le titre</a:t>
            </a:r>
          </a:p>
        </p:txBody>
      </p:sp>
      <p:sp>
        <p:nvSpPr>
          <p:cNvPr id="3" name="Espace réservé du contenu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0E64B510-3657-AF4D-B55F-A3CCF596B9B7}" type="datetimeFigureOut">
              <a:rPr lang="fr-FR" smtClean="0"/>
              <a:t>11/02/2021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342900"/>
            <a:ext cx="2949178" cy="1200150"/>
          </a:xfrm>
        </p:spPr>
        <p:txBody>
          <a:bodyPr anchor="b"/>
          <a:lstStyle>
            <a:lvl1pPr>
              <a:defRPr sz="2400"/>
            </a:lvl1pPr>
          </a:lstStyle>
          <a:p>
            <a:r>
              <a:rPr lang="fr-FR"/>
              <a:t>Cliquez et modifiez le titre</a:t>
            </a:r>
          </a:p>
        </p:txBody>
      </p:sp>
      <p:sp>
        <p:nvSpPr>
          <p:cNvPr id="3" name="Espace réservé pour une image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0E64B510-3657-AF4D-B55F-A3CCF596B9B7}" type="datetimeFigureOut">
              <a:rPr lang="fr-FR" smtClean="0"/>
              <a:t>11/02/2021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0000000-1234-1234-1234-123412341234}" type="slidenum">
              <a:rPr lang="uk-UA" smtClean="0"/>
              <a:pPr/>
              <a:t>‹N°›</a:t>
            </a:fld>
            <a:endParaRPr lang="uk-UA"/>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E64B510-3657-AF4D-B55F-A3CCF596B9B7}" type="datetimeFigureOut">
              <a:rPr lang="fr-FR" smtClean="0"/>
              <a:t>11/02/2021</a:t>
            </a:fld>
            <a:endParaRPr lang="fr-FR"/>
          </a:p>
        </p:txBody>
      </p:sp>
      <p:sp>
        <p:nvSpPr>
          <p:cNvPr id="5" name="Espace réservé du pied de page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uk-UA" smtClean="0"/>
              <a:pPr/>
              <a:t>‹N°›</a:t>
            </a:fld>
            <a:endParaRPr lang="uk-UA"/>
          </a:p>
        </p:txBody>
      </p:sp>
    </p:spTree>
    <p:extLst>
      <p:ext uri="{BB962C8B-B14F-4D97-AF65-F5344CB8AC3E}">
        <p14:creationId xmlns:p14="http://schemas.microsoft.com/office/powerpoint/2010/main" val="121925353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spcAft>
          <a:spcPts val="200"/>
        </a:spcAft>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spcAft>
          <a:spcPts val="300"/>
        </a:spcAft>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spcAft>
          <a:spcPts val="300"/>
        </a:spcAft>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30.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dioptra-io" TargetMode="External"/><Relationship Id="rId2" Type="http://schemas.openxmlformats.org/officeDocument/2006/relationships/hyperlink" Target="https://gitlab.planet-lab.eu/cartography/" TargetMode="Externa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hyperlink" Target="https://gitlab.planet-lab.eu/cartography/multilevel-mda-lite" TargetMode="External"/><Relationship Id="rId7" Type="http://schemas.openxmlformats.org/officeDocument/2006/relationships/image" Target="../media/image33.emf"/><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2.tiff"/><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hyperlink" Target="https://gitlab.planet-lab.eu/cartography/multilevel-mda-lite" TargetMode="External"/><Relationship Id="rId7"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2.tiff"/><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9.wdp"/><Relationship Id="rId3" Type="http://schemas.openxmlformats.org/officeDocument/2006/relationships/image" Target="../media/image15.tiff"/><Relationship Id="rId7" Type="http://schemas.microsoft.com/office/2007/relationships/hdphoto" Target="../media/hdphoto3.wdp"/><Relationship Id="rId12" Type="http://schemas.microsoft.com/office/2007/relationships/hdphoto" Target="../media/hdphoto8.wdp"/><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microsoft.com/office/2007/relationships/hdphoto" Target="../media/hdphoto2.wdp"/><Relationship Id="rId11" Type="http://schemas.microsoft.com/office/2007/relationships/hdphoto" Target="../media/hdphoto7.wdp"/><Relationship Id="rId5" Type="http://schemas.microsoft.com/office/2007/relationships/hdphoto" Target="../media/hdphoto1.wdp"/><Relationship Id="rId15" Type="http://schemas.openxmlformats.org/officeDocument/2006/relationships/comments" Target="../comments/comment4.xml"/><Relationship Id="rId10" Type="http://schemas.microsoft.com/office/2007/relationships/hdphoto" Target="../media/hdphoto6.wdp"/><Relationship Id="rId4" Type="http://schemas.openxmlformats.org/officeDocument/2006/relationships/image" Target="../media/image16.png"/><Relationship Id="rId9" Type="http://schemas.microsoft.com/office/2007/relationships/hdphoto" Target="../media/hdphoto5.wdp"/><Relationship Id="rId14" Type="http://schemas.microsoft.com/office/2007/relationships/hdphoto" Target="../media/hdphoto10.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comments" Target="../comments/comment2.xml"/><Relationship Id="rId4" Type="http://schemas.openxmlformats.org/officeDocument/2006/relationships/image" Target="../media/image3.tiff"/></Relationships>
</file>

<file path=ppt/slides/_rels/slide6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2.tif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2.tif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2.tif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comments" Target="../comments/comment3.xml"/><Relationship Id="rId4" Type="http://schemas.openxmlformats.org/officeDocument/2006/relationships/image" Target="../media/image3.tiff"/></Relationships>
</file>

<file path=ppt/slides/_rels/slide7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notesSlide" Target="../notesSlides/notesSlide67.xml"/><Relationship Id="rId7" Type="http://schemas.openxmlformats.org/officeDocument/2006/relationships/image" Target="../media/image26.jpg"/><Relationship Id="rId2" Type="http://schemas.openxmlformats.org/officeDocument/2006/relationships/slideLayout" Target="../slideLayouts/slideLayout13.xml"/><Relationship Id="rId1" Type="http://schemas.openxmlformats.org/officeDocument/2006/relationships/tags" Target="../tags/tag4.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2.tif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2.tif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2.tif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2.tif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2.tif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2.tif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2.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2.tif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2.tif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9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478425"/>
            <a:ext cx="7801500" cy="1730100"/>
          </a:xfrm>
          <a:prstGeom prst="rect">
            <a:avLst/>
          </a:prstGeom>
        </p:spPr>
        <p:txBody>
          <a:bodyPr spcFirstLastPara="1" wrap="square" lIns="91425" tIns="91425" rIns="91425" bIns="91425" anchor="b" anchorCtr="0">
            <a:noAutofit/>
          </a:bodyPr>
          <a:lstStyle/>
          <a:p>
            <a:pPr lvl="0">
              <a:spcBef>
                <a:spcPts val="0"/>
              </a:spcBef>
            </a:pPr>
            <a:r>
              <a:rPr lang="en" sz="3000" dirty="0">
                <a:latin typeface="Arial" charset="0"/>
                <a:ea typeface="Arial" charset="0"/>
                <a:cs typeface="Arial" charset="0"/>
              </a:rPr>
              <a:t>“Improved algorithms for capturing Internet maps”</a:t>
            </a:r>
            <a:br>
              <a:rPr lang="en" sz="3000" dirty="0">
                <a:latin typeface="Arial" charset="0"/>
                <a:ea typeface="Arial" charset="0"/>
                <a:cs typeface="Arial" charset="0"/>
              </a:rPr>
            </a:br>
            <a:br>
              <a:rPr lang="en" sz="3000" dirty="0">
                <a:latin typeface="Arial" charset="0"/>
                <a:ea typeface="Arial" charset="0"/>
                <a:cs typeface="Arial" charset="0"/>
              </a:rPr>
            </a:br>
            <a:r>
              <a:rPr lang="en" sz="3000" dirty="0">
                <a:latin typeface="Arial" charset="0"/>
                <a:ea typeface="Arial" charset="0"/>
                <a:cs typeface="Arial" charset="0"/>
              </a:rPr>
              <a:t>Doctoral defense</a:t>
            </a:r>
            <a:endParaRPr sz="3000" dirty="0">
              <a:latin typeface="Arial" charset="0"/>
              <a:ea typeface="Arial" charset="0"/>
              <a:cs typeface="Arial" charset="0"/>
            </a:endParaRPr>
          </a:p>
        </p:txBody>
      </p:sp>
      <p:sp>
        <p:nvSpPr>
          <p:cNvPr id="9" name="Google Shape;60;p13"/>
          <p:cNvSpPr txBox="1">
            <a:spLocks noGrp="1"/>
          </p:cNvSpPr>
          <p:nvPr>
            <p:ph type="subTitle" idx="1"/>
          </p:nvPr>
        </p:nvSpPr>
        <p:spPr>
          <a:xfrm>
            <a:off x="671258" y="244726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err="1"/>
              <a:t>Kévin</a:t>
            </a:r>
            <a:r>
              <a:rPr lang="en" sz="2400" b="1" dirty="0"/>
              <a:t> Vermeulen</a:t>
            </a:r>
          </a:p>
          <a:p>
            <a:pPr marL="0" lvl="0" indent="0" algn="ctr" rtl="0">
              <a:spcBef>
                <a:spcPts val="0"/>
              </a:spcBef>
              <a:spcAft>
                <a:spcPts val="0"/>
              </a:spcAft>
              <a:buNone/>
            </a:pPr>
            <a:endParaRPr dirty="0"/>
          </a:p>
          <a:p>
            <a:pPr marL="0" lvl="0" indent="0" algn="ctr" rtl="0">
              <a:spcBef>
                <a:spcPts val="0"/>
              </a:spcBef>
              <a:spcAft>
                <a:spcPts val="0"/>
              </a:spcAft>
              <a:buNone/>
            </a:pPr>
            <a:r>
              <a:rPr lang="fr-FR" sz="2400" dirty="0"/>
              <a:t>Sorbonne Université</a:t>
            </a:r>
          </a:p>
          <a:p>
            <a:pPr lvl="0">
              <a:spcBef>
                <a:spcPts val="0"/>
              </a:spcBef>
            </a:pPr>
            <a:r>
              <a:rPr lang="fr-FR" sz="2400" dirty="0" err="1"/>
              <a:t>June</a:t>
            </a:r>
            <a:r>
              <a:rPr lang="fr-FR" sz="2400" dirty="0"/>
              <a:t> </a:t>
            </a:r>
            <a:r>
              <a:rPr lang="fr-FR" sz="2400"/>
              <a:t>2</a:t>
            </a:r>
            <a:r>
              <a:rPr lang="fr-FR" sz="2400" baseline="30000"/>
              <a:t>nd</a:t>
            </a:r>
            <a:r>
              <a:rPr lang="fr-FR" sz="2400"/>
              <a:t>, 2020</a:t>
            </a:r>
            <a:r>
              <a:rPr lang="fr-FR" sz="2400" baseline="30000"/>
              <a:t>  </a:t>
            </a:r>
            <a:endParaRPr sz="2400" dirty="0"/>
          </a:p>
        </p:txBody>
      </p:sp>
      <p:sp>
        <p:nvSpPr>
          <p:cNvPr id="63" name="Google Shape;63;p1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6" name="Google Shape;237;p39"/>
          <p:cNvPicPr preferRelativeResize="0"/>
          <p:nvPr/>
        </p:nvPicPr>
        <p:blipFill rotWithShape="1">
          <a:blip r:embed="rId3">
            <a:alphaModFix/>
          </a:blip>
          <a:srcRect l="21706" t="23429" r="22722" b="24896"/>
          <a:stretch/>
        </p:blipFill>
        <p:spPr>
          <a:xfrm>
            <a:off x="3784332" y="3717214"/>
            <a:ext cx="1352542" cy="57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bject 30">
            <a:extLst>
              <a:ext uri="{FF2B5EF4-FFF2-40B4-BE49-F238E27FC236}">
                <a16:creationId xmlns:a16="http://schemas.microsoft.com/office/drawing/2014/main" id="{2B2FAAAD-0178-4543-BDFB-3C5D8DCE0B8F}"/>
              </a:ext>
            </a:extLst>
          </p:cNvPr>
          <p:cNvSpPr/>
          <p:nvPr/>
        </p:nvSpPr>
        <p:spPr>
          <a:xfrm>
            <a:off x="504960" y="1221701"/>
            <a:ext cx="864499"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4" name="Titre 3"/>
          <p:cNvSpPr>
            <a:spLocks noGrp="1"/>
          </p:cNvSpPr>
          <p:nvPr>
            <p:ph type="title"/>
          </p:nvPr>
        </p:nvSpPr>
        <p:spPr>
          <a:xfrm>
            <a:off x="311700" y="71097"/>
            <a:ext cx="8520600" cy="572700"/>
          </a:xfrm>
        </p:spPr>
        <p:txBody>
          <a:bodyPr/>
          <a:lstStyle/>
          <a:p>
            <a:r>
              <a:rPr lang="fr-FR" sz="2800" dirty="0"/>
              <a:t>IP </a:t>
            </a:r>
            <a:r>
              <a:rPr lang="fr-FR" sz="2800" dirty="0" err="1"/>
              <a:t>level</a:t>
            </a:r>
            <a:r>
              <a:rPr lang="fr-FR" sz="2800" dirty="0"/>
              <a:t> </a:t>
            </a:r>
            <a:r>
              <a:rPr lang="fr-FR" sz="2800" dirty="0" err="1"/>
              <a:t>topology</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78" name="object 26"/>
          <p:cNvSpPr/>
          <p:nvPr/>
        </p:nvSpPr>
        <p:spPr>
          <a:xfrm>
            <a:off x="1509540" y="2375589"/>
            <a:ext cx="1571917"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a:off x="497700" y="2375589"/>
            <a:ext cx="864499"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94" name="object 30"/>
          <p:cNvSpPr/>
          <p:nvPr/>
        </p:nvSpPr>
        <p:spPr>
          <a:xfrm flipV="1">
            <a:off x="6865823" y="2320107"/>
            <a:ext cx="1766627" cy="64767"/>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1" name="object 26"/>
          <p:cNvSpPr/>
          <p:nvPr/>
        </p:nvSpPr>
        <p:spPr>
          <a:xfrm>
            <a:off x="3311310" y="2389639"/>
            <a:ext cx="1629927"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2" name="object 26"/>
          <p:cNvSpPr/>
          <p:nvPr/>
        </p:nvSpPr>
        <p:spPr>
          <a:xfrm>
            <a:off x="5091790" y="2384875"/>
            <a:ext cx="1604747" cy="45720"/>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3" name="Ellipse 22"/>
          <p:cNvSpPr>
            <a:spLocks noChangeAspect="1"/>
          </p:cNvSpPr>
          <p:nvPr/>
        </p:nvSpPr>
        <p:spPr>
          <a:xfrm>
            <a:off x="-921552" y="267422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a:spLocks noChangeAspect="1"/>
          </p:cNvSpPr>
          <p:nvPr/>
        </p:nvSpPr>
        <p:spPr>
          <a:xfrm>
            <a:off x="-740019" y="307336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a:spLocks noChangeAspect="1"/>
          </p:cNvSpPr>
          <p:nvPr/>
        </p:nvSpPr>
        <p:spPr>
          <a:xfrm>
            <a:off x="-558696" y="41111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a:spLocks noChangeAspect="1"/>
          </p:cNvSpPr>
          <p:nvPr/>
        </p:nvSpPr>
        <p:spPr>
          <a:xfrm>
            <a:off x="-406296" y="42635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a:spLocks noChangeAspect="1"/>
          </p:cNvSpPr>
          <p:nvPr/>
        </p:nvSpPr>
        <p:spPr>
          <a:xfrm>
            <a:off x="-253896" y="44159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1</a:t>
            </a:r>
            <a:endParaRPr sz="1767" dirty="0">
              <a:latin typeface="Arial"/>
              <a:cs typeface="Arial"/>
            </a:endParaRPr>
          </a:p>
        </p:txBody>
      </p:sp>
      <p:sp>
        <p:nvSpPr>
          <p:cNvPr id="30" name="object 33"/>
          <p:cNvSpPr txBox="1"/>
          <p:nvPr/>
        </p:nvSpPr>
        <p:spPr>
          <a:xfrm>
            <a:off x="3422722" y="399268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2</a:t>
            </a:r>
            <a:endParaRPr sz="1767" dirty="0">
              <a:latin typeface="Arial"/>
              <a:cs typeface="Arial"/>
            </a:endParaRPr>
          </a:p>
        </p:txBody>
      </p:sp>
      <p:sp>
        <p:nvSpPr>
          <p:cNvPr id="31" name="object 34"/>
          <p:cNvSpPr txBox="1"/>
          <p:nvPr/>
        </p:nvSpPr>
        <p:spPr>
          <a:xfrm>
            <a:off x="5125955" y="3986333"/>
            <a:ext cx="567837" cy="281787"/>
          </a:xfrm>
          <a:prstGeom prst="rect">
            <a:avLst/>
          </a:prstGeom>
        </p:spPr>
        <p:txBody>
          <a:bodyPr vert="horz" wrap="square" lIns="0" tIns="9758" rIns="0" bIns="0" rtlCol="0">
            <a:spAutoFit/>
          </a:bodyPr>
          <a:lstStyle/>
          <a:p>
            <a:pPr algn="ctr">
              <a:spcBef>
                <a:spcPts val="1525"/>
              </a:spcBef>
            </a:pPr>
            <a:r>
              <a:rPr lang="fr-FR" sz="1767" spc="-47" dirty="0" err="1">
                <a:latin typeface="Arial"/>
                <a:cs typeface="Arial"/>
              </a:rPr>
              <a:t>T</a:t>
            </a:r>
            <a:r>
              <a:rPr sz="1767" spc="-47" dirty="0">
                <a:latin typeface="Arial"/>
                <a:cs typeface="Arial"/>
              </a:rPr>
              <a:t>TL</a:t>
            </a:r>
            <a:r>
              <a:rPr sz="1767" spc="-58" dirty="0">
                <a:latin typeface="Arial"/>
                <a:cs typeface="Arial"/>
              </a:rPr>
              <a:t> </a:t>
            </a:r>
            <a:r>
              <a:rPr sz="1767" spc="-5" dirty="0">
                <a:latin typeface="Arial"/>
                <a:cs typeface="Arial"/>
              </a:rPr>
              <a:t>3</a:t>
            </a:r>
            <a:endParaRPr sz="1767" dirty="0">
              <a:latin typeface="Arial"/>
              <a:cs typeface="Arial"/>
            </a:endParaRPr>
          </a:p>
        </p:txBody>
      </p:sp>
      <p:sp>
        <p:nvSpPr>
          <p:cNvPr id="32" name="object 35"/>
          <p:cNvSpPr txBox="1"/>
          <p:nvPr/>
        </p:nvSpPr>
        <p:spPr>
          <a:xfrm>
            <a:off x="6927012" y="397781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4</a:t>
            </a:r>
            <a:endParaRPr sz="1767" dirty="0">
              <a:latin typeface="Arial"/>
              <a:cs typeface="Arial"/>
            </a:endParaRPr>
          </a:p>
        </p:txBody>
      </p:sp>
      <p:sp>
        <p:nvSpPr>
          <p:cNvPr id="33" name="object 35"/>
          <p:cNvSpPr txBox="1"/>
          <p:nvPr/>
        </p:nvSpPr>
        <p:spPr>
          <a:xfrm>
            <a:off x="8490250" y="3983699"/>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lang="fr-FR" sz="1767" spc="-5" dirty="0"/>
              <a:t>5</a:t>
            </a:r>
            <a:endParaRPr sz="1767" dirty="0">
              <a:latin typeface="Arial"/>
              <a:cs typeface="Arial"/>
            </a:endParaRPr>
          </a:p>
        </p:txBody>
      </p:sp>
      <p:sp>
        <p:nvSpPr>
          <p:cNvPr id="6" name="Ellipse 5">
            <a:extLst>
              <a:ext uri="{FF2B5EF4-FFF2-40B4-BE49-F238E27FC236}">
                <a16:creationId xmlns:a16="http://schemas.microsoft.com/office/drawing/2014/main" id="{BDD8F7AC-F1D7-D74B-9357-D875E53C08EC}"/>
              </a:ext>
            </a:extLst>
          </p:cNvPr>
          <p:cNvSpPr>
            <a:spLocks noChangeAspect="1"/>
          </p:cNvSpPr>
          <p:nvPr/>
        </p:nvSpPr>
        <p:spPr>
          <a:xfrm>
            <a:off x="1293540" y="2257827"/>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0D0C9633-F2F5-944D-AAC9-7D51B9596E29}"/>
              </a:ext>
            </a:extLst>
          </p:cNvPr>
          <p:cNvSpPr>
            <a:spLocks noChangeAspect="1"/>
          </p:cNvSpPr>
          <p:nvPr/>
        </p:nvSpPr>
        <p:spPr>
          <a:xfrm>
            <a:off x="3081457" y="2259781"/>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81947977-7CCD-FC43-8BE2-0B3C6EF546B2}"/>
              </a:ext>
            </a:extLst>
          </p:cNvPr>
          <p:cNvSpPr>
            <a:spLocks noChangeAspect="1"/>
          </p:cNvSpPr>
          <p:nvPr/>
        </p:nvSpPr>
        <p:spPr>
          <a:xfrm>
            <a:off x="4861937" y="2272789"/>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FD70D056-21A4-F14C-B682-0D2BFE62119E}"/>
              </a:ext>
            </a:extLst>
          </p:cNvPr>
          <p:cNvSpPr>
            <a:spLocks noChangeAspect="1"/>
          </p:cNvSpPr>
          <p:nvPr/>
        </p:nvSpPr>
        <p:spPr>
          <a:xfrm>
            <a:off x="6646593" y="2267589"/>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9CF75757-D39F-E947-9AA7-22A37BCEB05F}"/>
              </a:ext>
            </a:extLst>
          </p:cNvPr>
          <p:cNvSpPr>
            <a:spLocks noChangeAspect="1"/>
          </p:cNvSpPr>
          <p:nvPr/>
        </p:nvSpPr>
        <p:spPr>
          <a:xfrm>
            <a:off x="3582201" y="1976752"/>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bject 36">
            <a:extLst>
              <a:ext uri="{FF2B5EF4-FFF2-40B4-BE49-F238E27FC236}">
                <a16:creationId xmlns:a16="http://schemas.microsoft.com/office/drawing/2014/main" id="{F8D77BD8-6C94-6B40-8DC4-C9FF32D4F126}"/>
              </a:ext>
            </a:extLst>
          </p:cNvPr>
          <p:cNvSpPr txBox="1"/>
          <p:nvPr/>
        </p:nvSpPr>
        <p:spPr>
          <a:xfrm>
            <a:off x="0" y="1027002"/>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48" name="Ellipse 47">
            <a:extLst>
              <a:ext uri="{FF2B5EF4-FFF2-40B4-BE49-F238E27FC236}">
                <a16:creationId xmlns:a16="http://schemas.microsoft.com/office/drawing/2014/main" id="{020227D0-4599-B840-802F-851D55C4470E}"/>
              </a:ext>
            </a:extLst>
          </p:cNvPr>
          <p:cNvSpPr>
            <a:spLocks noChangeAspect="1"/>
          </p:cNvSpPr>
          <p:nvPr/>
        </p:nvSpPr>
        <p:spPr>
          <a:xfrm>
            <a:off x="1293540" y="1101068"/>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A536AC38-49F3-C545-9075-576A73B6FEEC}"/>
              </a:ext>
            </a:extLst>
          </p:cNvPr>
          <p:cNvCxnSpPr>
            <a:cxnSpLocks/>
            <a:stCxn id="48" idx="6"/>
            <a:endCxn id="46" idx="1"/>
          </p:cNvCxnSpPr>
          <p:nvPr/>
        </p:nvCxnSpPr>
        <p:spPr>
          <a:xfrm>
            <a:off x="1509540" y="1209068"/>
            <a:ext cx="2104293" cy="7993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DFC90FD9-4A0E-B545-B176-5E2BE233D76C}"/>
              </a:ext>
            </a:extLst>
          </p:cNvPr>
          <p:cNvCxnSpPr>
            <a:cxnSpLocks/>
            <a:stCxn id="46" idx="6"/>
            <a:endCxn id="42" idx="1"/>
          </p:cNvCxnSpPr>
          <p:nvPr/>
        </p:nvCxnSpPr>
        <p:spPr>
          <a:xfrm>
            <a:off x="3798201" y="2084752"/>
            <a:ext cx="1095368" cy="2196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4319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1565275"/>
            <a:ext cx="8153400" cy="1828800"/>
          </a:xfrm>
          <a:prstGeom prst="rect">
            <a:avLst/>
          </a:prstGeom>
        </p:spPr>
      </p:pic>
      <p:sp>
        <p:nvSpPr>
          <p:cNvPr id="2" name="Titre 1"/>
          <p:cNvSpPr>
            <a:spLocks noGrp="1"/>
          </p:cNvSpPr>
          <p:nvPr>
            <p:ph type="title"/>
          </p:nvPr>
        </p:nvSpPr>
        <p:spPr/>
        <p:txBody>
          <a:bodyPr/>
          <a:lstStyle/>
          <a:p>
            <a:r>
              <a:rPr lang="fr-FR"/>
              <a:t>Evaluation: Ground </a:t>
            </a:r>
            <a:r>
              <a:rPr lang="fr-FR" err="1"/>
              <a:t>truth</a:t>
            </a:r>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100</a:t>
            </a:fld>
            <a:endParaRPr lang="uk-UA"/>
          </a:p>
        </p:txBody>
      </p:sp>
      <p:sp>
        <p:nvSpPr>
          <p:cNvPr id="6" name="Ellipse 5"/>
          <p:cNvSpPr/>
          <p:nvPr/>
        </p:nvSpPr>
        <p:spPr>
          <a:xfrm>
            <a:off x="5143500" y="2457450"/>
            <a:ext cx="542925" cy="30003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6153153" y="2466973"/>
            <a:ext cx="542925" cy="30003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5162545" y="3033715"/>
            <a:ext cx="542925" cy="30003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6157913" y="3043238"/>
            <a:ext cx="542925" cy="30003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6810379" y="3038472"/>
            <a:ext cx="542925" cy="30003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2924167" y="2195507"/>
            <a:ext cx="542925" cy="3000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6162670" y="2190744"/>
            <a:ext cx="542925" cy="3000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6157903" y="2757490"/>
            <a:ext cx="542925" cy="3000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2938445" y="2752727"/>
            <a:ext cx="542925" cy="3000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1692057612"/>
      </p:ext>
    </p:extLst>
  </p:cSld>
  <p:clrMapOvr>
    <a:masterClrMapping/>
  </p:clrMapOvr>
  <mc:AlternateContent xmlns:mc="http://schemas.openxmlformats.org/markup-compatibility/2006" xmlns:p14="http://schemas.microsoft.com/office/powerpoint/2010/main">
    <mc:Choice Requires="p14">
      <p:transition spd="slow" p14:dur="2000" advTm="74316"/>
    </mc:Choice>
    <mc:Fallback xmlns="">
      <p:transition spd="slow" advTm="743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Evaluation: </a:t>
            </a:r>
            <a:r>
              <a:rPr lang="fr-FR" err="1"/>
              <a:t>number</a:t>
            </a:r>
            <a:r>
              <a:rPr lang="fr-FR"/>
              <a:t> of </a:t>
            </a:r>
            <a:r>
              <a:rPr lang="fr-FR" err="1"/>
              <a:t>packets</a:t>
            </a:r>
            <a:r>
              <a:rPr lang="fr-FR"/>
              <a:t> sent</a:t>
            </a:r>
          </a:p>
        </p:txBody>
      </p:sp>
      <p:sp>
        <p:nvSpPr>
          <p:cNvPr id="3" name="Espace réservé du texte 2"/>
          <p:cNvSpPr>
            <a:spLocks noGrp="1"/>
          </p:cNvSpPr>
          <p:nvPr>
            <p:ph type="body" idx="1"/>
          </p:nvPr>
        </p:nvSpPr>
        <p:spPr/>
        <p:txBody>
          <a:bodyPr/>
          <a:lstStyle/>
          <a:p>
            <a:r>
              <a:rPr lang="fr-FR"/>
              <a:t>Limited Ltd.: 15.5M</a:t>
            </a:r>
          </a:p>
          <a:p>
            <a:r>
              <a:rPr lang="fr-FR" err="1"/>
              <a:t>Midar</a:t>
            </a:r>
            <a:r>
              <a:rPr lang="fr-FR"/>
              <a:t>: 168.5k</a:t>
            </a:r>
          </a:p>
          <a:p>
            <a:r>
              <a:rPr lang="fr-FR" err="1"/>
              <a:t>Speedtrap</a:t>
            </a:r>
            <a:r>
              <a:rPr lang="fr-FR"/>
              <a:t>: 118.7k</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101</a:t>
            </a:fld>
            <a:endParaRPr lang="uk-UA"/>
          </a:p>
        </p:txBody>
      </p:sp>
    </p:spTree>
    <p:extLst>
      <p:ext uri="{BB962C8B-B14F-4D97-AF65-F5344CB8AC3E}">
        <p14:creationId xmlns:p14="http://schemas.microsoft.com/office/powerpoint/2010/main" val="476708530"/>
      </p:ext>
    </p:extLst>
  </p:cSld>
  <p:clrMapOvr>
    <a:masterClrMapping/>
  </p:clrMapOvr>
  <mc:AlternateContent xmlns:mc="http://schemas.openxmlformats.org/markup-compatibility/2006" xmlns:p14="http://schemas.microsoft.com/office/powerpoint/2010/main">
    <mc:Choice Requires="p14">
      <p:transition spd="slow" p14:dur="2000" advTm="12570"/>
    </mc:Choice>
    <mc:Fallback xmlns="">
      <p:transition spd="slow" advTm="1257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Evaluation</a:t>
            </a:r>
          </a:p>
        </p:txBody>
      </p:sp>
      <p:sp>
        <p:nvSpPr>
          <p:cNvPr id="3" name="Espace réservé du texte 2"/>
          <p:cNvSpPr>
            <a:spLocks noGrp="1"/>
          </p:cNvSpPr>
          <p:nvPr>
            <p:ph type="body" idx="1"/>
          </p:nvPr>
        </p:nvSpPr>
        <p:spPr/>
        <p:txBody>
          <a:bodyPr/>
          <a:lstStyle/>
          <a:p>
            <a:r>
              <a:rPr lang="fr-FR" dirty="0"/>
              <a:t>Limited Ltd. </a:t>
            </a:r>
            <a:r>
              <a:rPr lang="fr-FR" dirty="0" err="1"/>
              <a:t>advantages</a:t>
            </a:r>
            <a:r>
              <a:rPr lang="fr-FR" dirty="0"/>
              <a:t>:</a:t>
            </a:r>
          </a:p>
          <a:p>
            <a:pPr lvl="1"/>
            <a:r>
              <a:rPr lang="fr-FR" dirty="0"/>
              <a:t>High </a:t>
            </a:r>
            <a:r>
              <a:rPr lang="fr-FR" dirty="0" err="1"/>
              <a:t>precision</a:t>
            </a:r>
            <a:r>
              <a:rPr lang="fr-FR" dirty="0"/>
              <a:t> technique</a:t>
            </a:r>
          </a:p>
          <a:p>
            <a:pPr lvl="1"/>
            <a:r>
              <a:rPr lang="fr-FR" dirty="0"/>
              <a:t>Opens a new class of </a:t>
            </a:r>
            <a:r>
              <a:rPr lang="fr-FR" dirty="0" err="1"/>
              <a:t>routers</a:t>
            </a:r>
            <a:r>
              <a:rPr lang="fr-FR" dirty="0"/>
              <a:t> for alias </a:t>
            </a:r>
            <a:r>
              <a:rPr lang="fr-FR" dirty="0" err="1"/>
              <a:t>resolution</a:t>
            </a:r>
            <a:r>
              <a:rPr lang="fr-FR" dirty="0"/>
              <a:t> in IPv6</a:t>
            </a:r>
          </a:p>
          <a:p>
            <a:pPr lvl="1">
              <a:spcAft>
                <a:spcPts val="300"/>
              </a:spcAft>
            </a:pPr>
            <a:r>
              <a:rPr lang="fr-FR" dirty="0" err="1"/>
              <a:t>Complements</a:t>
            </a:r>
            <a:r>
              <a:rPr lang="fr-FR" dirty="0"/>
              <a:t> </a:t>
            </a:r>
            <a:r>
              <a:rPr lang="fr-FR" dirty="0" err="1"/>
              <a:t>existing</a:t>
            </a:r>
            <a:r>
              <a:rPr lang="fr-FR" dirty="0"/>
              <a:t> techniques for IPv4 and IPv6</a:t>
            </a:r>
          </a:p>
          <a:p>
            <a:r>
              <a:rPr lang="fr-FR" dirty="0"/>
              <a:t>Limited Ltd. </a:t>
            </a:r>
            <a:r>
              <a:rPr lang="fr-FR" dirty="0" err="1"/>
              <a:t>tradeoff</a:t>
            </a:r>
            <a:r>
              <a:rPr lang="fr-FR" dirty="0"/>
              <a:t>:</a:t>
            </a:r>
          </a:p>
          <a:p>
            <a:pPr lvl="1"/>
            <a:r>
              <a:rPr lang="fr-FR" dirty="0"/>
              <a:t>High </a:t>
            </a:r>
            <a:r>
              <a:rPr lang="fr-FR" dirty="0" err="1"/>
              <a:t>overhead</a:t>
            </a:r>
            <a:endParaRPr lang="fr-FR" dirty="0"/>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102</a:t>
            </a:fld>
            <a:endParaRPr lang="uk-UA"/>
          </a:p>
        </p:txBody>
      </p:sp>
    </p:spTree>
    <p:extLst>
      <p:ext uri="{BB962C8B-B14F-4D97-AF65-F5344CB8AC3E}">
        <p14:creationId xmlns:p14="http://schemas.microsoft.com/office/powerpoint/2010/main" val="3819145715"/>
      </p:ext>
    </p:extLst>
  </p:cSld>
  <p:clrMapOvr>
    <a:masterClrMapping/>
  </p:clrMapOvr>
  <mc:AlternateContent xmlns:mc="http://schemas.openxmlformats.org/markup-compatibility/2006" xmlns:p14="http://schemas.microsoft.com/office/powerpoint/2010/main">
    <mc:Choice Requires="p14">
      <p:transition spd="slow" p14:dur="2000" advTm="31770"/>
    </mc:Choice>
    <mc:Fallback xmlns="">
      <p:transition spd="slow" advTm="3177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solidFill>
                  <a:schemeClr val="bg2"/>
                </a:solidFill>
              </a:rPr>
              <a:t>Diamond-Miner</a:t>
            </a:r>
          </a:p>
          <a:p>
            <a:r>
              <a:rPr lang="en-US" dirty="0"/>
              <a:t>Limited Ltd.</a:t>
            </a:r>
          </a:p>
          <a:p>
            <a:pPr lvl="1">
              <a:spcAft>
                <a:spcPts val="300"/>
              </a:spcAft>
            </a:pPr>
            <a:r>
              <a:rPr lang="en-US" sz="2400" dirty="0"/>
              <a:t>Ethics</a:t>
            </a:r>
            <a:endParaRPr lang="en-US" dirty="0"/>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spTree>
    <p:extLst>
      <p:ext uri="{BB962C8B-B14F-4D97-AF65-F5344CB8AC3E}">
        <p14:creationId xmlns:p14="http://schemas.microsoft.com/office/powerpoint/2010/main" val="13247133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Ethics</a:t>
            </a:r>
            <a:r>
              <a:rPr lang="fr-FR"/>
              <a:t>: CPU </a:t>
            </a:r>
            <a:r>
              <a:rPr lang="fr-FR" err="1"/>
              <a:t>overhead</a:t>
            </a:r>
            <a:r>
              <a:rPr lang="fr-FR"/>
              <a:t>, </a:t>
            </a:r>
            <a:r>
              <a:rPr lang="fr-FR" err="1"/>
              <a:t>operators</a:t>
            </a:r>
            <a:r>
              <a:rPr lang="fr-FR"/>
              <a:t> feedback</a:t>
            </a:r>
          </a:p>
        </p:txBody>
      </p:sp>
      <p:sp>
        <p:nvSpPr>
          <p:cNvPr id="3" name="Espace réservé du texte 2"/>
          <p:cNvSpPr>
            <a:spLocks noGrp="1"/>
          </p:cNvSpPr>
          <p:nvPr>
            <p:ph type="body" idx="1"/>
          </p:nvPr>
        </p:nvSpPr>
        <p:spPr/>
        <p:txBody>
          <a:bodyPr/>
          <a:lstStyle/>
          <a:p>
            <a:r>
              <a:rPr lang="fr-FR" dirty="0"/>
              <a:t>SWITCH, Cisco </a:t>
            </a:r>
            <a:r>
              <a:rPr lang="fr-FR" dirty="0" err="1"/>
              <a:t>routers</a:t>
            </a:r>
            <a:r>
              <a:rPr lang="fr-FR" dirty="0"/>
              <a:t>:</a:t>
            </a:r>
          </a:p>
          <a:p>
            <a:pPr lvl="1"/>
            <a:r>
              <a:rPr lang="sk-SK" dirty="0"/>
              <a:t>NCS 55A1: No </a:t>
            </a:r>
            <a:r>
              <a:rPr lang="sk-SK" dirty="0" err="1"/>
              <a:t>observable</a:t>
            </a:r>
            <a:r>
              <a:rPr lang="sk-SK" dirty="0"/>
              <a:t> change</a:t>
            </a:r>
          </a:p>
          <a:p>
            <a:pPr lvl="1"/>
            <a:r>
              <a:rPr lang="sk-SK" dirty="0"/>
              <a:t>ASR 9001: No </a:t>
            </a:r>
            <a:r>
              <a:rPr lang="sk-SK" dirty="0" err="1"/>
              <a:t>observable</a:t>
            </a:r>
            <a:r>
              <a:rPr lang="sk-SK" dirty="0"/>
              <a:t> change</a:t>
            </a:r>
          </a:p>
          <a:p>
            <a:pPr lvl="1">
              <a:spcAft>
                <a:spcPts val="300"/>
              </a:spcAft>
            </a:pPr>
            <a:r>
              <a:rPr lang="sk-SK" dirty="0"/>
              <a:t>ASR-920-24SZ-M: 29%</a:t>
            </a:r>
            <a:endParaRPr lang="fr-FR" dirty="0"/>
          </a:p>
          <a:p>
            <a:r>
              <a:rPr lang="fr-FR" dirty="0"/>
              <a:t>SURF</a:t>
            </a:r>
            <a:r>
              <a:rPr lang="fr-FR" baseline="-25000" dirty="0"/>
              <a:t>NET</a:t>
            </a:r>
            <a:r>
              <a:rPr lang="fr-FR" dirty="0"/>
              <a:t>, </a:t>
            </a:r>
            <a:r>
              <a:rPr lang="fr-FR" dirty="0" err="1"/>
              <a:t>Juniper</a:t>
            </a:r>
            <a:r>
              <a:rPr lang="fr-FR" dirty="0"/>
              <a:t> </a:t>
            </a:r>
            <a:r>
              <a:rPr lang="fr-FR" dirty="0" err="1"/>
              <a:t>routers</a:t>
            </a:r>
            <a:r>
              <a:rPr lang="fr-FR" dirty="0"/>
              <a:t>:</a:t>
            </a:r>
          </a:p>
          <a:p>
            <a:pPr lvl="1"/>
            <a:r>
              <a:rPr lang="fr-FR" dirty="0"/>
              <a:t>MX240: 2% on MPC</a:t>
            </a:r>
          </a:p>
          <a:p>
            <a:pPr lvl="1"/>
            <a:r>
              <a:rPr lang="fr-FR" dirty="0"/>
              <a:t>MX204: 4% on MPC</a:t>
            </a:r>
            <a:endParaRPr lang="fr-FR" baseline="-25000" dirty="0"/>
          </a:p>
          <a:p>
            <a:endParaRPr lang="fr-FR" dirty="0"/>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104</a:t>
            </a:fld>
            <a:endParaRPr lang="uk-UA"/>
          </a:p>
        </p:txBody>
      </p:sp>
    </p:spTree>
    <p:extLst>
      <p:ext uri="{BB962C8B-B14F-4D97-AF65-F5344CB8AC3E}">
        <p14:creationId xmlns:p14="http://schemas.microsoft.com/office/powerpoint/2010/main" val="4051562461"/>
      </p:ext>
    </p:extLst>
  </p:cSld>
  <p:clrMapOvr>
    <a:masterClrMapping/>
  </p:clrMapOvr>
  <mc:AlternateContent xmlns:mc="http://schemas.openxmlformats.org/markup-compatibility/2006" xmlns:p14="http://schemas.microsoft.com/office/powerpoint/2010/main">
    <mc:Choice Requires="p14">
      <p:transition spd="slow" p14:dur="2000" advTm="62803"/>
    </mc:Choice>
    <mc:Fallback xmlns="">
      <p:transition spd="slow" advTm="62803"/>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Ethics</a:t>
            </a:r>
            <a:r>
              <a:rPr lang="fr-FR"/>
              <a:t>: CPU </a:t>
            </a:r>
            <a:r>
              <a:rPr lang="fr-FR" err="1"/>
              <a:t>overhead</a:t>
            </a:r>
            <a:r>
              <a:rPr lang="fr-FR"/>
              <a:t>, </a:t>
            </a:r>
            <a:r>
              <a:rPr lang="fr-FR" err="1"/>
              <a:t>lab</a:t>
            </a:r>
            <a:r>
              <a:rPr lang="fr-FR"/>
              <a:t> </a:t>
            </a:r>
            <a:r>
              <a:rPr lang="fr-FR" err="1"/>
              <a:t>experimentation</a:t>
            </a:r>
            <a:endParaRPr lang="fr-FR"/>
          </a:p>
        </p:txBody>
      </p:sp>
      <p:sp>
        <p:nvSpPr>
          <p:cNvPr id="3" name="Espace réservé du texte 2"/>
          <p:cNvSpPr>
            <a:spLocks noGrp="1"/>
          </p:cNvSpPr>
          <p:nvPr>
            <p:ph type="body" idx="1"/>
          </p:nvPr>
        </p:nvSpPr>
        <p:spPr/>
        <p:txBody>
          <a:bodyPr/>
          <a:lstStyle/>
          <a:p>
            <a:r>
              <a:rPr lang="fr-FR"/>
              <a:t>On &gt; 10 </a:t>
            </a:r>
            <a:r>
              <a:rPr lang="fr-FR" err="1"/>
              <a:t>years</a:t>
            </a:r>
            <a:r>
              <a:rPr lang="fr-FR"/>
              <a:t> </a:t>
            </a:r>
            <a:r>
              <a:rPr lang="fr-FR" err="1"/>
              <a:t>old</a:t>
            </a:r>
            <a:r>
              <a:rPr lang="fr-FR"/>
              <a:t> </a:t>
            </a:r>
            <a:r>
              <a:rPr lang="fr-FR" err="1"/>
              <a:t>routers</a:t>
            </a:r>
            <a:endParaRPr lang="fr-FR"/>
          </a:p>
          <a:p>
            <a:endParaRPr lang="fr-FR"/>
          </a:p>
          <a:p>
            <a:r>
              <a:rPr lang="fr-FR"/>
              <a:t>No impact on </a:t>
            </a:r>
            <a:r>
              <a:rPr lang="fr-FR" err="1"/>
              <a:t>dataplane</a:t>
            </a:r>
            <a:r>
              <a:rPr lang="fr-FR"/>
              <a:t> </a:t>
            </a:r>
            <a:r>
              <a:rPr lang="fr-FR" err="1"/>
              <a:t>nor</a:t>
            </a:r>
            <a:r>
              <a:rPr lang="fr-FR"/>
              <a:t> control plane</a:t>
            </a:r>
          </a:p>
          <a:p>
            <a:endParaRPr lang="fr-FR"/>
          </a:p>
          <a:p>
            <a:r>
              <a:rPr lang="fr-FR"/>
              <a:t>40% maximum </a:t>
            </a:r>
            <a:r>
              <a:rPr lang="fr-FR" err="1"/>
              <a:t>overhead</a:t>
            </a:r>
            <a:endParaRPr lang="fr-FR"/>
          </a:p>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105</a:t>
            </a:fld>
            <a:endParaRPr lang="uk-UA"/>
          </a:p>
        </p:txBody>
      </p:sp>
    </p:spTree>
    <p:extLst>
      <p:ext uri="{BB962C8B-B14F-4D97-AF65-F5344CB8AC3E}">
        <p14:creationId xmlns:p14="http://schemas.microsoft.com/office/powerpoint/2010/main" val="695486477"/>
      </p:ext>
    </p:extLst>
  </p:cSld>
  <p:clrMapOvr>
    <a:masterClrMapping/>
  </p:clrMapOvr>
  <mc:AlternateContent xmlns:mc="http://schemas.openxmlformats.org/markup-compatibility/2006" xmlns:p14="http://schemas.microsoft.com/office/powerpoint/2010/main">
    <mc:Choice Requires="p14">
      <p:transition spd="slow" p14:dur="2000" advTm="34844"/>
    </mc:Choice>
    <mc:Fallback xmlns="">
      <p:transition spd="slow" advTm="34844"/>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Ethics</a:t>
            </a:r>
            <a:r>
              <a:rPr lang="fr-FR"/>
              <a:t>: Limited Ltd. design</a:t>
            </a:r>
          </a:p>
        </p:txBody>
      </p:sp>
      <p:sp>
        <p:nvSpPr>
          <p:cNvPr id="3" name="Espace réservé du texte 2"/>
          <p:cNvSpPr>
            <a:spLocks noGrp="1"/>
          </p:cNvSpPr>
          <p:nvPr>
            <p:ph type="body" idx="1"/>
          </p:nvPr>
        </p:nvSpPr>
        <p:spPr>
          <a:xfrm>
            <a:off x="311700" y="1152475"/>
            <a:ext cx="9075188" cy="3416400"/>
          </a:xfrm>
        </p:spPr>
        <p:txBody>
          <a:bodyPr/>
          <a:lstStyle/>
          <a:p>
            <a:r>
              <a:rPr lang="fr-FR"/>
              <a:t>Minimal </a:t>
            </a:r>
            <a:r>
              <a:rPr lang="fr-FR" err="1"/>
              <a:t>probing</a:t>
            </a:r>
            <a:r>
              <a:rPr lang="fr-FR"/>
              <a:t> rate to trigger a </a:t>
            </a:r>
            <a:r>
              <a:rPr lang="fr-FR" err="1"/>
              <a:t>loss</a:t>
            </a:r>
            <a:r>
              <a:rPr lang="fr-FR"/>
              <a:t> rate in [5%,10%]</a:t>
            </a:r>
          </a:p>
          <a:p>
            <a:pPr marL="114300" indent="0">
              <a:buNone/>
            </a:pPr>
            <a:r>
              <a:rPr lang="fr-FR">
                <a:sym typeface="Wingdings"/>
              </a:rPr>
              <a:t></a:t>
            </a:r>
            <a:r>
              <a:rPr lang="fr-FR"/>
              <a:t> Minimum of disruption to </a:t>
            </a:r>
            <a:r>
              <a:rPr lang="fr-FR" err="1"/>
              <a:t>other</a:t>
            </a:r>
            <a:r>
              <a:rPr lang="fr-FR"/>
              <a:t> </a:t>
            </a:r>
            <a:r>
              <a:rPr lang="fr-FR" err="1"/>
              <a:t>measurements</a:t>
            </a:r>
            <a:endParaRPr lang="fr-FR"/>
          </a:p>
          <a:p>
            <a:endParaRPr lang="fr-FR"/>
          </a:p>
          <a:p>
            <a:r>
              <a:rPr lang="fr-FR" err="1"/>
              <a:t>Probing</a:t>
            </a:r>
            <a:r>
              <a:rPr lang="fr-FR"/>
              <a:t> </a:t>
            </a:r>
            <a:r>
              <a:rPr lang="fr-FR" err="1"/>
              <a:t>during</a:t>
            </a:r>
            <a:r>
              <a:rPr lang="fr-FR"/>
              <a:t> maximum ~1 minute/router</a:t>
            </a:r>
          </a:p>
          <a:p>
            <a:endParaRPr lang="fr-FR"/>
          </a:p>
          <a:p>
            <a:endParaRPr lang="fr-FR"/>
          </a:p>
          <a:p>
            <a:endParaRPr lang="fr-FR"/>
          </a:p>
          <a:p>
            <a:endParaRPr lang="fr-FR"/>
          </a:p>
          <a:p>
            <a:endParaRPr lang="fr-FR"/>
          </a:p>
          <a:p>
            <a:endParaRPr lang="fr-FR"/>
          </a:p>
          <a:p>
            <a:endParaRPr lang="fr-FR"/>
          </a:p>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106</a:t>
            </a:fld>
            <a:endParaRPr lang="uk-UA"/>
          </a:p>
        </p:txBody>
      </p:sp>
    </p:spTree>
    <p:extLst>
      <p:ext uri="{BB962C8B-B14F-4D97-AF65-F5344CB8AC3E}">
        <p14:creationId xmlns:p14="http://schemas.microsoft.com/office/powerpoint/2010/main" val="98793603"/>
      </p:ext>
    </p:extLst>
  </p:cSld>
  <p:clrMapOvr>
    <a:masterClrMapping/>
  </p:clrMapOvr>
  <mc:AlternateContent xmlns:mc="http://schemas.openxmlformats.org/markup-compatibility/2006" xmlns:p14="http://schemas.microsoft.com/office/powerpoint/2010/main">
    <mc:Choice Requires="p14">
      <p:transition spd="slow" p14:dur="2000" advTm="27021"/>
    </mc:Choice>
    <mc:Fallback xmlns="">
      <p:transition spd="slow" advTm="27021"/>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solidFill>
                  <a:schemeClr val="bg2"/>
                </a:solidFill>
              </a:rPr>
              <a:t>Diamond-Miner</a:t>
            </a:r>
          </a:p>
          <a:p>
            <a:r>
              <a:rPr lang="en-US" dirty="0"/>
              <a:t>Limited Ltd.</a:t>
            </a:r>
          </a:p>
          <a:p>
            <a:pPr lvl="1">
              <a:spcAft>
                <a:spcPts val="300"/>
              </a:spcAft>
            </a:pPr>
            <a:r>
              <a:rPr lang="en-US" sz="2400" dirty="0"/>
              <a:t>Takeaways</a:t>
            </a:r>
            <a:endParaRPr lang="en-US" dirty="0"/>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spTree>
    <p:extLst>
      <p:ext uri="{BB962C8B-B14F-4D97-AF65-F5344CB8AC3E}">
        <p14:creationId xmlns:p14="http://schemas.microsoft.com/office/powerpoint/2010/main" val="17857809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Takeaways</a:t>
            </a:r>
          </a:p>
        </p:txBody>
      </p:sp>
      <p:sp>
        <p:nvSpPr>
          <p:cNvPr id="5" name="Espace réservé du texte 4"/>
          <p:cNvSpPr>
            <a:spLocks noGrp="1"/>
          </p:cNvSpPr>
          <p:nvPr>
            <p:ph type="body" idx="1"/>
          </p:nvPr>
        </p:nvSpPr>
        <p:spPr/>
        <p:txBody>
          <a:bodyPr/>
          <a:lstStyle/>
          <a:p>
            <a:r>
              <a:rPr lang="fr-FR" dirty="0"/>
              <a:t>ICMP rate </a:t>
            </a:r>
            <a:r>
              <a:rPr lang="fr-FR" dirty="0" err="1"/>
              <a:t>limiting</a:t>
            </a:r>
            <a:r>
              <a:rPr lang="fr-FR" dirty="0"/>
              <a:t> </a:t>
            </a:r>
            <a:r>
              <a:rPr lang="fr-FR" dirty="0">
                <a:sym typeface="Wingdings"/>
              </a:rPr>
              <a:t> alias </a:t>
            </a:r>
            <a:r>
              <a:rPr lang="fr-FR" dirty="0" err="1">
                <a:sym typeface="Wingdings"/>
              </a:rPr>
              <a:t>resolution</a:t>
            </a:r>
            <a:endParaRPr lang="fr-FR" dirty="0"/>
          </a:p>
          <a:p>
            <a:r>
              <a:rPr lang="fr-FR" dirty="0"/>
              <a:t>Limited Ltd. </a:t>
            </a:r>
            <a:r>
              <a:rPr lang="fr-FR" dirty="0" err="1"/>
              <a:t>extends</a:t>
            </a:r>
            <a:r>
              <a:rPr lang="fr-FR" dirty="0"/>
              <a:t> the </a:t>
            </a:r>
            <a:r>
              <a:rPr lang="fr-FR" dirty="0" err="1"/>
              <a:t>spectrum</a:t>
            </a:r>
            <a:r>
              <a:rPr lang="fr-FR" dirty="0"/>
              <a:t> </a:t>
            </a:r>
            <a:r>
              <a:rPr lang="en-US" dirty="0"/>
              <a:t>of routers that can be tested for alias resolution</a:t>
            </a:r>
            <a:r>
              <a:rPr lang="fr-FR" dirty="0"/>
              <a:t>:</a:t>
            </a:r>
          </a:p>
          <a:p>
            <a:pPr lvl="1"/>
            <a:r>
              <a:rPr lang="fr-FR" sz="2400" dirty="0"/>
              <a:t>Great </a:t>
            </a:r>
            <a:r>
              <a:rPr lang="fr-FR" sz="2400" dirty="0" err="1"/>
              <a:t>improvement</a:t>
            </a:r>
            <a:r>
              <a:rPr lang="fr-FR" sz="2400" dirty="0"/>
              <a:t> in IPv6</a:t>
            </a:r>
          </a:p>
          <a:p>
            <a:pPr lvl="1"/>
            <a:r>
              <a:rPr lang="fr-FR" sz="2400" dirty="0" err="1"/>
              <a:t>Completements</a:t>
            </a:r>
            <a:r>
              <a:rPr lang="fr-FR" sz="2400" dirty="0"/>
              <a:t> </a:t>
            </a:r>
            <a:r>
              <a:rPr lang="fr-FR" sz="2400" dirty="0" err="1"/>
              <a:t>existing</a:t>
            </a:r>
            <a:r>
              <a:rPr lang="fr-FR" sz="2400" dirty="0"/>
              <a:t> techniques in IPv4</a:t>
            </a:r>
          </a:p>
          <a:p>
            <a:pPr marL="114300" indent="0">
              <a:buNone/>
            </a:pPr>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Tree>
    <p:extLst>
      <p:ext uri="{BB962C8B-B14F-4D97-AF65-F5344CB8AC3E}">
        <p14:creationId xmlns:p14="http://schemas.microsoft.com/office/powerpoint/2010/main" val="478312871"/>
      </p:ext>
    </p:extLst>
  </p:cSld>
  <p:clrMapOvr>
    <a:masterClrMapping/>
  </p:clrMapOvr>
  <mc:AlternateContent xmlns:mc="http://schemas.openxmlformats.org/markup-compatibility/2006" xmlns:p14="http://schemas.microsoft.com/office/powerpoint/2010/main">
    <mc:Choice Requires="p14">
      <p:transition spd="slow" p14:dur="2000" advTm="38612"/>
    </mc:Choice>
    <mc:Fallback xmlns="">
      <p:transition spd="slow" advTm="38612"/>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C7C0FD-DA37-524F-B5E1-AF4D6A012408}"/>
              </a:ext>
            </a:extLst>
          </p:cNvPr>
          <p:cNvSpPr>
            <a:spLocks noGrp="1"/>
          </p:cNvSpPr>
          <p:nvPr>
            <p:ph type="title"/>
          </p:nvPr>
        </p:nvSpPr>
        <p:spPr/>
        <p:txBody>
          <a:bodyPr/>
          <a:lstStyle/>
          <a:p>
            <a:r>
              <a:rPr lang="fr-FR" dirty="0" err="1"/>
              <a:t>Presentations</a:t>
            </a:r>
            <a:endParaRPr lang="fr-FR" dirty="0"/>
          </a:p>
        </p:txBody>
      </p:sp>
      <p:sp>
        <p:nvSpPr>
          <p:cNvPr id="3" name="Espace réservé du texte 2">
            <a:extLst>
              <a:ext uri="{FF2B5EF4-FFF2-40B4-BE49-F238E27FC236}">
                <a16:creationId xmlns:a16="http://schemas.microsoft.com/office/drawing/2014/main" id="{FE5C484D-C504-F74A-9562-5C2ECFB891C1}"/>
              </a:ext>
            </a:extLst>
          </p:cNvPr>
          <p:cNvSpPr>
            <a:spLocks noGrp="1"/>
          </p:cNvSpPr>
          <p:nvPr>
            <p:ph type="body" idx="1"/>
          </p:nvPr>
        </p:nvSpPr>
        <p:spPr/>
        <p:txBody>
          <a:bodyPr/>
          <a:lstStyle/>
          <a:p>
            <a:r>
              <a:rPr lang="fr-FR" sz="3200" dirty="0"/>
              <a:t>AIMS (CAIDA, 2019)</a:t>
            </a:r>
          </a:p>
          <a:p>
            <a:r>
              <a:rPr lang="fr-FR" sz="3200" dirty="0"/>
              <a:t>Naval </a:t>
            </a:r>
            <a:r>
              <a:rPr lang="fr-FR" sz="3200" dirty="0" err="1"/>
              <a:t>Postgraduate</a:t>
            </a:r>
            <a:r>
              <a:rPr lang="fr-FR" sz="3200" dirty="0"/>
              <a:t> </a:t>
            </a:r>
            <a:r>
              <a:rPr lang="fr-FR" sz="3200" dirty="0" err="1"/>
              <a:t>School</a:t>
            </a:r>
            <a:r>
              <a:rPr lang="fr-FR" sz="3200" dirty="0"/>
              <a:t> (Robert Beverly, 2019)</a:t>
            </a:r>
          </a:p>
          <a:p>
            <a:r>
              <a:rPr lang="fr-FR" sz="3200" dirty="0" err="1"/>
              <a:t>University</a:t>
            </a:r>
            <a:r>
              <a:rPr lang="fr-FR" sz="3200" dirty="0"/>
              <a:t> of Oregon (Reza </a:t>
            </a:r>
            <a:r>
              <a:rPr lang="fr-FR" sz="3200" dirty="0" err="1"/>
              <a:t>Rejaie</a:t>
            </a:r>
            <a:r>
              <a:rPr lang="fr-FR" sz="3200" dirty="0"/>
              <a:t>, 2019)</a:t>
            </a:r>
          </a:p>
          <a:p>
            <a:r>
              <a:rPr lang="fr-FR" sz="3200" dirty="0"/>
              <a:t>PAM (2020)</a:t>
            </a:r>
          </a:p>
          <a:p>
            <a:endParaRPr lang="fr-FR" dirty="0"/>
          </a:p>
        </p:txBody>
      </p:sp>
      <p:sp>
        <p:nvSpPr>
          <p:cNvPr id="4" name="Espace réservé du numéro de diapositive 3">
            <a:extLst>
              <a:ext uri="{FF2B5EF4-FFF2-40B4-BE49-F238E27FC236}">
                <a16:creationId xmlns:a16="http://schemas.microsoft.com/office/drawing/2014/main" id="{B3EE23A4-DE51-A24A-927B-5D5EE921DE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109</a:t>
            </a:fld>
            <a:endParaRPr lang="fr-FR"/>
          </a:p>
        </p:txBody>
      </p:sp>
    </p:spTree>
    <p:extLst>
      <p:ext uri="{BB962C8B-B14F-4D97-AF65-F5344CB8AC3E}">
        <p14:creationId xmlns:p14="http://schemas.microsoft.com/office/powerpoint/2010/main" val="4114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a:xfrm>
            <a:off x="311700" y="71097"/>
            <a:ext cx="8520600" cy="572700"/>
          </a:xfrm>
        </p:spPr>
        <p:txBody>
          <a:bodyPr/>
          <a:lstStyle/>
          <a:p>
            <a:r>
              <a:rPr lang="fr-FR" sz="2800" dirty="0"/>
              <a:t>20 </a:t>
            </a:r>
            <a:r>
              <a:rPr lang="en-US" sz="2800" dirty="0"/>
              <a:t>years</a:t>
            </a:r>
            <a:r>
              <a:rPr lang="fr-FR" sz="2800" dirty="0"/>
              <a:t> </a:t>
            </a:r>
            <a:r>
              <a:rPr lang="fr-FR" sz="2800" dirty="0" err="1"/>
              <a:t>ago</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11</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57" name="object 5"/>
          <p:cNvSpPr/>
          <p:nvPr/>
        </p:nvSpPr>
        <p:spPr>
          <a:xfrm>
            <a:off x="3450368" y="210209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endParaRPr sz="2400">
              <a:solidFill>
                <a:srgbClr val="C00000"/>
              </a:solidFill>
            </a:endParaRPr>
          </a:p>
        </p:txBody>
      </p:sp>
      <p:sp>
        <p:nvSpPr>
          <p:cNvPr id="59" name="object 7"/>
          <p:cNvSpPr/>
          <p:nvPr/>
        </p:nvSpPr>
        <p:spPr>
          <a:xfrm>
            <a:off x="5136628" y="2102099"/>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bg2"/>
            </a:solidFill>
          </a:ln>
        </p:spPr>
        <p:txBody>
          <a:bodyPr wrap="square" lIns="0" tIns="0" rIns="0" bIns="0" rtlCol="0" anchor="ctr" anchorCtr="0"/>
          <a:lstStyle/>
          <a:p>
            <a:pPr algn="ctr"/>
            <a:endParaRPr sz="2400">
              <a:solidFill>
                <a:srgbClr val="C00000"/>
              </a:solidFill>
            </a:endParaRPr>
          </a:p>
        </p:txBody>
      </p:sp>
      <p:sp>
        <p:nvSpPr>
          <p:cNvPr id="63"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endParaRPr sz="1200">
              <a:solidFill>
                <a:srgbClr val="C00000"/>
              </a:solidFill>
            </a:endParaRPr>
          </a:p>
        </p:txBody>
      </p:sp>
      <p:sp>
        <p:nvSpPr>
          <p:cNvPr id="78" name="object 26"/>
          <p:cNvSpPr/>
          <p:nvPr/>
        </p:nvSpPr>
        <p:spPr>
          <a:xfrm>
            <a:off x="2235652" y="2365827"/>
            <a:ext cx="1229003"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92"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endParaRPr sz="2400">
              <a:solidFill>
                <a:srgbClr val="C00000"/>
              </a:solidFill>
            </a:endParaRPr>
          </a:p>
        </p:txBody>
      </p:sp>
      <p:sp>
        <p:nvSpPr>
          <p:cNvPr id="94"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21" name="object 26"/>
          <p:cNvSpPr/>
          <p:nvPr/>
        </p:nvSpPr>
        <p:spPr>
          <a:xfrm>
            <a:off x="3973973" y="2389639"/>
            <a:ext cx="1162655"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22" name="object 26"/>
          <p:cNvSpPr/>
          <p:nvPr/>
        </p:nvSpPr>
        <p:spPr>
          <a:xfrm>
            <a:off x="5698009" y="2384875"/>
            <a:ext cx="1229003"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23" name="Ellipse 22"/>
          <p:cNvSpPr>
            <a:spLocks noChangeAspect="1"/>
          </p:cNvSpPr>
          <p:nvPr/>
        </p:nvSpPr>
        <p:spPr>
          <a:xfrm>
            <a:off x="-863496" y="38063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a:spLocks noChangeAspect="1"/>
          </p:cNvSpPr>
          <p:nvPr/>
        </p:nvSpPr>
        <p:spPr>
          <a:xfrm>
            <a:off x="-711096" y="39587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a:spLocks noChangeAspect="1"/>
          </p:cNvSpPr>
          <p:nvPr/>
        </p:nvSpPr>
        <p:spPr>
          <a:xfrm>
            <a:off x="-558696" y="41111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a:spLocks noChangeAspect="1"/>
          </p:cNvSpPr>
          <p:nvPr/>
        </p:nvSpPr>
        <p:spPr>
          <a:xfrm>
            <a:off x="-406296" y="42635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a:spLocks noChangeAspect="1"/>
          </p:cNvSpPr>
          <p:nvPr/>
        </p:nvSpPr>
        <p:spPr>
          <a:xfrm>
            <a:off x="-253896" y="44159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1</a:t>
            </a:r>
            <a:endParaRPr sz="1767" dirty="0">
              <a:latin typeface="Arial"/>
              <a:cs typeface="Arial"/>
            </a:endParaRPr>
          </a:p>
        </p:txBody>
      </p:sp>
      <p:sp>
        <p:nvSpPr>
          <p:cNvPr id="30" name="object 33"/>
          <p:cNvSpPr txBox="1"/>
          <p:nvPr/>
        </p:nvSpPr>
        <p:spPr>
          <a:xfrm>
            <a:off x="3422722" y="399268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2</a:t>
            </a:r>
            <a:endParaRPr sz="1767" dirty="0">
              <a:latin typeface="Arial"/>
              <a:cs typeface="Arial"/>
            </a:endParaRPr>
          </a:p>
        </p:txBody>
      </p:sp>
      <p:sp>
        <p:nvSpPr>
          <p:cNvPr id="31" name="object 34"/>
          <p:cNvSpPr txBox="1"/>
          <p:nvPr/>
        </p:nvSpPr>
        <p:spPr>
          <a:xfrm>
            <a:off x="5125955" y="3986333"/>
            <a:ext cx="567837" cy="281787"/>
          </a:xfrm>
          <a:prstGeom prst="rect">
            <a:avLst/>
          </a:prstGeom>
        </p:spPr>
        <p:txBody>
          <a:bodyPr vert="horz" wrap="square" lIns="0" tIns="9758" rIns="0" bIns="0" rtlCol="0">
            <a:spAutoFit/>
          </a:bodyPr>
          <a:lstStyle/>
          <a:p>
            <a:pPr algn="ctr">
              <a:spcBef>
                <a:spcPts val="1525"/>
              </a:spcBef>
            </a:pPr>
            <a:r>
              <a:rPr lang="fr-FR" sz="1767" spc="-47" dirty="0" err="1">
                <a:latin typeface="Arial"/>
                <a:cs typeface="Arial"/>
              </a:rPr>
              <a:t>T</a:t>
            </a:r>
            <a:r>
              <a:rPr sz="1767" spc="-47" dirty="0">
                <a:latin typeface="Arial"/>
                <a:cs typeface="Arial"/>
              </a:rPr>
              <a:t>TL</a:t>
            </a:r>
            <a:r>
              <a:rPr sz="1767" spc="-58" dirty="0">
                <a:latin typeface="Arial"/>
                <a:cs typeface="Arial"/>
              </a:rPr>
              <a:t> </a:t>
            </a:r>
            <a:r>
              <a:rPr sz="1767" spc="-5" dirty="0">
                <a:latin typeface="Arial"/>
                <a:cs typeface="Arial"/>
              </a:rPr>
              <a:t>3</a:t>
            </a:r>
            <a:endParaRPr sz="1767" dirty="0">
              <a:latin typeface="Arial"/>
              <a:cs typeface="Arial"/>
            </a:endParaRPr>
          </a:p>
        </p:txBody>
      </p:sp>
      <p:sp>
        <p:nvSpPr>
          <p:cNvPr id="32" name="object 35"/>
          <p:cNvSpPr txBox="1"/>
          <p:nvPr/>
        </p:nvSpPr>
        <p:spPr>
          <a:xfrm>
            <a:off x="6927012" y="397781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4</a:t>
            </a:r>
            <a:endParaRPr sz="1767" dirty="0">
              <a:latin typeface="Arial"/>
              <a:cs typeface="Arial"/>
            </a:endParaRPr>
          </a:p>
        </p:txBody>
      </p:sp>
      <p:sp>
        <p:nvSpPr>
          <p:cNvPr id="33" name="object 35"/>
          <p:cNvSpPr txBox="1"/>
          <p:nvPr/>
        </p:nvSpPr>
        <p:spPr>
          <a:xfrm>
            <a:off x="8490250" y="3983699"/>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lang="fr-FR" sz="1767" spc="-5" dirty="0"/>
              <a:t>5</a:t>
            </a:r>
            <a:endParaRPr sz="1767" dirty="0">
              <a:latin typeface="Arial"/>
              <a:cs typeface="Arial"/>
            </a:endParaRPr>
          </a:p>
        </p:txBody>
      </p:sp>
    </p:spTree>
    <p:extLst>
      <p:ext uri="{BB962C8B-B14F-4D97-AF65-F5344CB8AC3E}">
        <p14:creationId xmlns:p14="http://schemas.microsoft.com/office/powerpoint/2010/main" val="44689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11215 -0.21914 L 0.29653 -0.21358 " pathEditMode="relative" rAng="0" ptsTypes="AA">
                                      <p:cBhvr>
                                        <p:cTn id="6" dur="2000" fill="hold"/>
                                        <p:tgtEl>
                                          <p:spTgt spid="23"/>
                                        </p:tgtEl>
                                        <p:attrNameLst>
                                          <p:attrName>ppt_x</p:attrName>
                                          <p:attrName>ppt_y</p:attrName>
                                        </p:attrNameLst>
                                      </p:cBhvr>
                                      <p:rCtr x="9219" y="278"/>
                                    </p:animMotion>
                                  </p:childTnLst>
                                </p:cTn>
                              </p:par>
                            </p:childTnLst>
                          </p:cTn>
                        </p:par>
                        <p:par>
                          <p:cTn id="7" fill="hold">
                            <p:stCondLst>
                              <p:cond delay="2000"/>
                            </p:stCondLst>
                            <p:childTnLst>
                              <p:par>
                                <p:cTn id="8" presetID="7" presetClass="emph" presetSubtype="2" fill="hold" nodeType="afterEffect">
                                  <p:stCondLst>
                                    <p:cond delay="0"/>
                                  </p:stCondLst>
                                  <p:childTnLst>
                                    <p:animClr clrSpc="rgb" dir="cw">
                                      <p:cBhvr>
                                        <p:cTn id="9" dur="2000" fill="hold"/>
                                        <p:tgtEl>
                                          <p:spTgt spid="82"/>
                                        </p:tgtEl>
                                        <p:attrNameLst>
                                          <p:attrName>stroke.color</p:attrName>
                                        </p:attrNameLst>
                                      </p:cBhvr>
                                      <p:to>
                                        <a:schemeClr val="tx1"/>
                                      </p:to>
                                    </p:animClr>
                                    <p:set>
                                      <p:cBhvr>
                                        <p:cTn id="10" dur="2000" fill="hold"/>
                                        <p:tgtEl>
                                          <p:spTgt spid="82"/>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92"/>
                                        </p:tgtEl>
                                        <p:attrNameLst>
                                          <p:attrName>stroke.color</p:attrName>
                                        </p:attrNameLst>
                                      </p:cBhvr>
                                      <p:to>
                                        <a:schemeClr val="tx1"/>
                                      </p:to>
                                    </p:animClr>
                                    <p:set>
                                      <p:cBhvr>
                                        <p:cTn id="13" dur="2000" fill="hold"/>
                                        <p:tgtEl>
                                          <p:spTgt spid="92"/>
                                        </p:tgtEl>
                                        <p:attrNameLst>
                                          <p:attrName>stroke.on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0.09601 -0.25371 L 0.28333 -0.24537 L 0.47882 -0.23982 " pathEditMode="relative" rAng="0" ptsTypes="AAA">
                                      <p:cBhvr>
                                        <p:cTn id="17" dur="2000" fill="hold"/>
                                        <p:tgtEl>
                                          <p:spTgt spid="25"/>
                                        </p:tgtEl>
                                        <p:attrNameLst>
                                          <p:attrName>ppt_x</p:attrName>
                                          <p:attrName>ppt_y</p:attrName>
                                        </p:attrNameLst>
                                      </p:cBhvr>
                                      <p:rCtr x="19132" y="679"/>
                                    </p:animMotion>
                                  </p:childTnLst>
                                </p:cTn>
                              </p:par>
                            </p:childTnLst>
                          </p:cTn>
                        </p:par>
                        <p:par>
                          <p:cTn id="18" fill="hold">
                            <p:stCondLst>
                              <p:cond delay="2000"/>
                            </p:stCondLst>
                            <p:childTnLst>
                              <p:par>
                                <p:cTn id="19" presetID="7" presetClass="emph" presetSubtype="2" fill="hold" nodeType="afterEffect">
                                  <p:stCondLst>
                                    <p:cond delay="0"/>
                                  </p:stCondLst>
                                  <p:childTnLst>
                                    <p:animClr clrSpc="rgb" dir="cw">
                                      <p:cBhvr>
                                        <p:cTn id="20" dur="2000" fill="hold"/>
                                        <p:tgtEl>
                                          <p:spTgt spid="78"/>
                                        </p:tgtEl>
                                        <p:attrNameLst>
                                          <p:attrName>stroke.color</p:attrName>
                                        </p:attrNameLst>
                                      </p:cBhvr>
                                      <p:to>
                                        <a:schemeClr val="tx1"/>
                                      </p:to>
                                    </p:animClr>
                                    <p:set>
                                      <p:cBhvr>
                                        <p:cTn id="21" dur="2000" fill="hold"/>
                                        <p:tgtEl>
                                          <p:spTgt spid="78"/>
                                        </p:tgtEl>
                                        <p:attrNameLst>
                                          <p:attrName>stroke.on</p:attrName>
                                        </p:attrNameLst>
                                      </p:cBhvr>
                                      <p:to>
                                        <p:strVal val="true"/>
                                      </p:to>
                                    </p:set>
                                  </p:childTnLst>
                                </p:cTn>
                              </p:par>
                              <p:par>
                                <p:cTn id="22" presetID="7" presetClass="emph" presetSubtype="2" fill="hold" nodeType="withEffect">
                                  <p:stCondLst>
                                    <p:cond delay="0"/>
                                  </p:stCondLst>
                                  <p:childTnLst>
                                    <p:animClr clrSpc="rgb" dir="cw">
                                      <p:cBhvr>
                                        <p:cTn id="23" dur="2000" fill="hold"/>
                                        <p:tgtEl>
                                          <p:spTgt spid="57"/>
                                        </p:tgtEl>
                                        <p:attrNameLst>
                                          <p:attrName>stroke.color</p:attrName>
                                        </p:attrNameLst>
                                      </p:cBhvr>
                                      <p:to>
                                        <a:schemeClr val="tx1"/>
                                      </p:to>
                                    </p:animClr>
                                    <p:set>
                                      <p:cBhvr>
                                        <p:cTn id="24" dur="2000" fill="hold"/>
                                        <p:tgtEl>
                                          <p:spTgt spid="57"/>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0" nodeType="clickEffect">
                                  <p:stCondLst>
                                    <p:cond delay="0"/>
                                  </p:stCondLst>
                                  <p:childTnLst>
                                    <p:animMotion origin="layout" path="M 0.08247 -0.28056 L 0.26042 -0.275 L 0.46042 -0.275 L 0.64653 -0.27809 " pathEditMode="relative" rAng="0" ptsTypes="AAAA">
                                      <p:cBhvr>
                                        <p:cTn id="28" dur="2000" fill="hold"/>
                                        <p:tgtEl>
                                          <p:spTgt spid="26"/>
                                        </p:tgtEl>
                                        <p:attrNameLst>
                                          <p:attrName>ppt_x</p:attrName>
                                          <p:attrName>ppt_y</p:attrName>
                                        </p:attrNameLst>
                                      </p:cBhvr>
                                      <p:rCtr x="28194" y="278"/>
                                    </p:animMotion>
                                  </p:childTnLst>
                                </p:cTn>
                              </p:par>
                            </p:childTnLst>
                          </p:cTn>
                        </p:par>
                        <p:par>
                          <p:cTn id="29" fill="hold">
                            <p:stCondLst>
                              <p:cond delay="2000"/>
                            </p:stCondLst>
                            <p:childTnLst>
                              <p:par>
                                <p:cTn id="30" presetID="7" presetClass="emph" presetSubtype="2" fill="hold" nodeType="afterEffect">
                                  <p:stCondLst>
                                    <p:cond delay="0"/>
                                  </p:stCondLst>
                                  <p:childTnLst>
                                    <p:animClr clrSpc="rgb" dir="cw">
                                      <p:cBhvr>
                                        <p:cTn id="31" dur="2000" fill="hold"/>
                                        <p:tgtEl>
                                          <p:spTgt spid="21"/>
                                        </p:tgtEl>
                                        <p:attrNameLst>
                                          <p:attrName>stroke.color</p:attrName>
                                        </p:attrNameLst>
                                      </p:cBhvr>
                                      <p:to>
                                        <a:schemeClr val="tx1"/>
                                      </p:to>
                                    </p:animClr>
                                    <p:set>
                                      <p:cBhvr>
                                        <p:cTn id="32" dur="2000" fill="hold"/>
                                        <p:tgtEl>
                                          <p:spTgt spid="21"/>
                                        </p:tgtEl>
                                        <p:attrNameLst>
                                          <p:attrName>stroke.on</p:attrName>
                                        </p:attrNameLst>
                                      </p:cBhvr>
                                      <p:to>
                                        <p:strVal val="true"/>
                                      </p:to>
                                    </p:set>
                                  </p:childTnLst>
                                </p:cTn>
                              </p:par>
                              <p:par>
                                <p:cTn id="33" presetID="7" presetClass="emph" presetSubtype="2" fill="hold" nodeType="withEffect">
                                  <p:stCondLst>
                                    <p:cond delay="0"/>
                                  </p:stCondLst>
                                  <p:childTnLst>
                                    <p:animClr clrSpc="rgb" dir="cw">
                                      <p:cBhvr>
                                        <p:cTn id="34" dur="2000" fill="hold"/>
                                        <p:tgtEl>
                                          <p:spTgt spid="59"/>
                                        </p:tgtEl>
                                        <p:attrNameLst>
                                          <p:attrName>stroke.color</p:attrName>
                                        </p:attrNameLst>
                                      </p:cBhvr>
                                      <p:to>
                                        <a:schemeClr val="tx1"/>
                                      </p:to>
                                    </p:animClr>
                                    <p:set>
                                      <p:cBhvr>
                                        <p:cTn id="35" dur="2000" fill="hold"/>
                                        <p:tgtEl>
                                          <p:spTgt spid="59"/>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0" nodeType="clickEffect">
                                  <p:stCondLst>
                                    <p:cond delay="0"/>
                                  </p:stCondLst>
                                  <p:childTnLst>
                                    <p:animMotion origin="layout" path="M 0.06268 -0.31019 L 0.25 -0.30463 L 0.43924 -0.30772 L 0.62986 -0.30772 L 0.82049 -0.30186 " pathEditMode="relative" rAng="0" ptsTypes="AAAAA">
                                      <p:cBhvr>
                                        <p:cTn id="39" dur="2000" fill="hold"/>
                                        <p:tgtEl>
                                          <p:spTgt spid="27"/>
                                        </p:tgtEl>
                                        <p:attrNameLst>
                                          <p:attrName>ppt_x</p:attrName>
                                          <p:attrName>ppt_y</p:attrName>
                                        </p:attrNameLst>
                                      </p:cBhvr>
                                      <p:rCtr x="37882" y="401"/>
                                    </p:animMotion>
                                  </p:childTnLst>
                                </p:cTn>
                              </p:par>
                            </p:childTnLst>
                          </p:cTn>
                        </p:par>
                        <p:par>
                          <p:cTn id="40" fill="hold">
                            <p:stCondLst>
                              <p:cond delay="2000"/>
                            </p:stCondLst>
                            <p:childTnLst>
                              <p:par>
                                <p:cTn id="41" presetID="7" presetClass="emph" presetSubtype="2" fill="hold" nodeType="afterEffect">
                                  <p:stCondLst>
                                    <p:cond delay="0"/>
                                  </p:stCondLst>
                                  <p:childTnLst>
                                    <p:animClr clrSpc="rgb" dir="cw">
                                      <p:cBhvr>
                                        <p:cTn id="42" dur="2000" fill="hold"/>
                                        <p:tgtEl>
                                          <p:spTgt spid="22"/>
                                        </p:tgtEl>
                                        <p:attrNameLst>
                                          <p:attrName>stroke.color</p:attrName>
                                        </p:attrNameLst>
                                      </p:cBhvr>
                                      <p:to>
                                        <a:schemeClr val="tx1"/>
                                      </p:to>
                                    </p:animClr>
                                    <p:set>
                                      <p:cBhvr>
                                        <p:cTn id="43" dur="2000" fill="hold"/>
                                        <p:tgtEl>
                                          <p:spTgt spid="22"/>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2000" fill="hold"/>
                                        <p:tgtEl>
                                          <p:spTgt spid="63"/>
                                        </p:tgtEl>
                                        <p:attrNameLst>
                                          <p:attrName>stroke.color</p:attrName>
                                        </p:attrNameLst>
                                      </p:cBhvr>
                                      <p:to>
                                        <a:schemeClr val="tx1"/>
                                      </p:to>
                                    </p:animClr>
                                    <p:set>
                                      <p:cBhvr>
                                        <p:cTn id="46" dur="2000" fill="hold"/>
                                        <p:tgtEl>
                                          <p:spTgt spid="63"/>
                                        </p:tgtEl>
                                        <p:attrNameLst>
                                          <p:attrName>stroke.on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5226 -0.33735 L 0.23194 -0.33149 L 0.42726 -0.33982 L 0.61458 -0.33149 L 0.80382 -0.33149 L 0.99288 -0.33735 " pathEditMode="relative" rAng="0" ptsTypes="AAAAAA">
                                      <p:cBhvr>
                                        <p:cTn id="50" dur="2000" fill="hold"/>
                                        <p:tgtEl>
                                          <p:spTgt spid="28"/>
                                        </p:tgtEl>
                                        <p:attrNameLst>
                                          <p:attrName>ppt_x</p:attrName>
                                          <p:attrName>ppt_y</p:attrName>
                                        </p:attrNameLst>
                                      </p:cBhvr>
                                      <p:rCtr x="47031" y="154"/>
                                    </p:animMotion>
                                  </p:childTnLst>
                                </p:cTn>
                              </p:par>
                            </p:childTnLst>
                          </p:cTn>
                        </p:par>
                        <p:par>
                          <p:cTn id="51" fill="hold">
                            <p:stCondLst>
                              <p:cond delay="2000"/>
                            </p:stCondLst>
                            <p:childTnLst>
                              <p:par>
                                <p:cTn id="52" presetID="7" presetClass="emph" presetSubtype="2" fill="hold" nodeType="afterEffect">
                                  <p:stCondLst>
                                    <p:cond delay="0"/>
                                  </p:stCondLst>
                                  <p:childTnLst>
                                    <p:animClr clrSpc="rgb" dir="cw">
                                      <p:cBhvr>
                                        <p:cTn id="53" dur="2000" fill="hold"/>
                                        <p:tgtEl>
                                          <p:spTgt spid="94"/>
                                        </p:tgtEl>
                                        <p:attrNameLst>
                                          <p:attrName>stroke.color</p:attrName>
                                        </p:attrNameLst>
                                      </p:cBhvr>
                                      <p:to>
                                        <a:schemeClr val="tx1"/>
                                      </p:to>
                                    </p:animClr>
                                    <p:set>
                                      <p:cBhvr>
                                        <p:cTn id="54" dur="2000" fill="hold"/>
                                        <p:tgtEl>
                                          <p:spTgt spid="9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solidFill>
                  <a:schemeClr val="bg2"/>
                </a:solidFill>
              </a:rPr>
              <a:t>Diamond-Miner</a:t>
            </a:r>
          </a:p>
          <a:p>
            <a:r>
              <a:rPr lang="en-US" dirty="0">
                <a:solidFill>
                  <a:schemeClr val="bg2"/>
                </a:solidFill>
              </a:rPr>
              <a:t>Limited Ltd.</a:t>
            </a:r>
          </a:p>
          <a:p>
            <a:r>
              <a:rPr lang="en-US" dirty="0"/>
              <a:t>Conclusion</a:t>
            </a:r>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spTree>
    <p:extLst>
      <p:ext uri="{BB962C8B-B14F-4D97-AF65-F5344CB8AC3E}">
        <p14:creationId xmlns:p14="http://schemas.microsoft.com/office/powerpoint/2010/main" val="7708822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4B006-59C0-E747-B453-E4F4D5905D61}"/>
              </a:ext>
            </a:extLst>
          </p:cNvPr>
          <p:cNvSpPr>
            <a:spLocks noGrp="1"/>
          </p:cNvSpPr>
          <p:nvPr>
            <p:ph type="title"/>
          </p:nvPr>
        </p:nvSpPr>
        <p:spPr/>
        <p:txBody>
          <a:bodyPr/>
          <a:lstStyle/>
          <a:p>
            <a:r>
              <a:rPr lang="fr-FR" dirty="0"/>
              <a:t>Publications and </a:t>
            </a:r>
            <a:r>
              <a:rPr lang="fr-FR" dirty="0" err="1"/>
              <a:t>presentations</a:t>
            </a:r>
            <a:endParaRPr lang="fr-FR" dirty="0"/>
          </a:p>
        </p:txBody>
      </p:sp>
      <p:sp>
        <p:nvSpPr>
          <p:cNvPr id="3" name="Espace réservé du texte 2">
            <a:extLst>
              <a:ext uri="{FF2B5EF4-FFF2-40B4-BE49-F238E27FC236}">
                <a16:creationId xmlns:a16="http://schemas.microsoft.com/office/drawing/2014/main" id="{95AABC4E-B7A9-654E-98EA-C5D77F0D4A49}"/>
              </a:ext>
            </a:extLst>
          </p:cNvPr>
          <p:cNvSpPr>
            <a:spLocks noGrp="1"/>
          </p:cNvSpPr>
          <p:nvPr>
            <p:ph type="body" idx="1"/>
          </p:nvPr>
        </p:nvSpPr>
        <p:spPr/>
        <p:txBody>
          <a:bodyPr/>
          <a:lstStyle/>
          <a:p>
            <a:r>
              <a:rPr lang="fr-FR" dirty="0" err="1"/>
              <a:t>Multilevel</a:t>
            </a:r>
            <a:r>
              <a:rPr lang="fr-FR" dirty="0"/>
              <a:t> MDA-Lite Paris </a:t>
            </a:r>
            <a:r>
              <a:rPr lang="fr-FR" dirty="0" err="1"/>
              <a:t>Traceroute</a:t>
            </a:r>
            <a:r>
              <a:rPr lang="fr-FR" dirty="0"/>
              <a:t> (IMC 2018):</a:t>
            </a:r>
          </a:p>
          <a:p>
            <a:pPr lvl="1"/>
            <a:r>
              <a:rPr lang="fr-FR" sz="2400" dirty="0"/>
              <a:t>AIMS workshop (CAIDA, 2017)</a:t>
            </a:r>
          </a:p>
          <a:p>
            <a:pPr lvl="1"/>
            <a:r>
              <a:rPr lang="fr-FR" sz="2400" dirty="0"/>
              <a:t>IETF (IRTF MAP-RG, 2017)</a:t>
            </a:r>
          </a:p>
          <a:p>
            <a:pPr lvl="1"/>
            <a:r>
              <a:rPr lang="fr-FR" sz="2400" dirty="0"/>
              <a:t>RIPE77 (MAT-WG, 2018)</a:t>
            </a:r>
          </a:p>
          <a:p>
            <a:pPr lvl="1"/>
            <a:r>
              <a:rPr lang="fr-FR" sz="2400" dirty="0"/>
              <a:t>IMC (2018)</a:t>
            </a:r>
          </a:p>
        </p:txBody>
      </p:sp>
      <p:sp>
        <p:nvSpPr>
          <p:cNvPr id="4" name="Espace réservé du numéro de diapositive 3">
            <a:extLst>
              <a:ext uri="{FF2B5EF4-FFF2-40B4-BE49-F238E27FC236}">
                <a16:creationId xmlns:a16="http://schemas.microsoft.com/office/drawing/2014/main" id="{639BC174-7984-1B4A-85C2-94E97360D3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111</a:t>
            </a:fld>
            <a:endParaRPr lang="fr-FR"/>
          </a:p>
        </p:txBody>
      </p:sp>
    </p:spTree>
    <p:extLst>
      <p:ext uri="{BB962C8B-B14F-4D97-AF65-F5344CB8AC3E}">
        <p14:creationId xmlns:p14="http://schemas.microsoft.com/office/powerpoint/2010/main" val="26169392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C7C0FD-DA37-524F-B5E1-AF4D6A012408}"/>
              </a:ext>
            </a:extLst>
          </p:cNvPr>
          <p:cNvSpPr>
            <a:spLocks noGrp="1"/>
          </p:cNvSpPr>
          <p:nvPr>
            <p:ph type="title"/>
          </p:nvPr>
        </p:nvSpPr>
        <p:spPr/>
        <p:txBody>
          <a:bodyPr/>
          <a:lstStyle/>
          <a:p>
            <a:r>
              <a:rPr lang="fr-FR" dirty="0"/>
              <a:t>Publications and </a:t>
            </a:r>
            <a:r>
              <a:rPr lang="fr-FR" dirty="0" err="1"/>
              <a:t>presentations</a:t>
            </a:r>
            <a:endParaRPr lang="fr-FR" dirty="0"/>
          </a:p>
        </p:txBody>
      </p:sp>
      <p:sp>
        <p:nvSpPr>
          <p:cNvPr id="3" name="Espace réservé du texte 2">
            <a:extLst>
              <a:ext uri="{FF2B5EF4-FFF2-40B4-BE49-F238E27FC236}">
                <a16:creationId xmlns:a16="http://schemas.microsoft.com/office/drawing/2014/main" id="{FE5C484D-C504-F74A-9562-5C2ECFB891C1}"/>
              </a:ext>
            </a:extLst>
          </p:cNvPr>
          <p:cNvSpPr>
            <a:spLocks noGrp="1"/>
          </p:cNvSpPr>
          <p:nvPr>
            <p:ph type="body" idx="1"/>
          </p:nvPr>
        </p:nvSpPr>
        <p:spPr/>
        <p:txBody>
          <a:bodyPr/>
          <a:lstStyle/>
          <a:p>
            <a:r>
              <a:rPr lang="fr-FR" dirty="0"/>
              <a:t>Limited Ltd. (PAM 2020):</a:t>
            </a:r>
          </a:p>
          <a:p>
            <a:pPr lvl="1"/>
            <a:r>
              <a:rPr lang="fr-FR" sz="2400" dirty="0"/>
              <a:t>AIMS (2019)</a:t>
            </a:r>
          </a:p>
          <a:p>
            <a:pPr lvl="1"/>
            <a:r>
              <a:rPr lang="fr-FR" sz="2400" dirty="0"/>
              <a:t>Naval </a:t>
            </a:r>
            <a:r>
              <a:rPr lang="fr-FR" sz="2400" dirty="0" err="1"/>
              <a:t>Postgraduate</a:t>
            </a:r>
            <a:r>
              <a:rPr lang="fr-FR" sz="2400" dirty="0"/>
              <a:t> </a:t>
            </a:r>
            <a:r>
              <a:rPr lang="fr-FR" sz="2400" dirty="0" err="1"/>
              <a:t>School</a:t>
            </a:r>
            <a:r>
              <a:rPr lang="fr-FR" sz="2400" dirty="0"/>
              <a:t> (2019)</a:t>
            </a:r>
          </a:p>
          <a:p>
            <a:pPr lvl="1"/>
            <a:r>
              <a:rPr lang="fr-FR" sz="2400" dirty="0" err="1"/>
              <a:t>University</a:t>
            </a:r>
            <a:r>
              <a:rPr lang="fr-FR" sz="2400" dirty="0"/>
              <a:t> of Oregon (2019)</a:t>
            </a:r>
          </a:p>
          <a:p>
            <a:pPr lvl="1"/>
            <a:r>
              <a:rPr lang="fr-FR" sz="2400" dirty="0"/>
              <a:t>PAM (2020)</a:t>
            </a:r>
          </a:p>
          <a:p>
            <a:endParaRPr lang="fr-FR" dirty="0"/>
          </a:p>
        </p:txBody>
      </p:sp>
      <p:sp>
        <p:nvSpPr>
          <p:cNvPr id="4" name="Espace réservé du numéro de diapositive 3">
            <a:extLst>
              <a:ext uri="{FF2B5EF4-FFF2-40B4-BE49-F238E27FC236}">
                <a16:creationId xmlns:a16="http://schemas.microsoft.com/office/drawing/2014/main" id="{B3EE23A4-DE51-A24A-927B-5D5EE921DE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112</a:t>
            </a:fld>
            <a:endParaRPr lang="fr-FR"/>
          </a:p>
        </p:txBody>
      </p:sp>
    </p:spTree>
    <p:extLst>
      <p:ext uri="{BB962C8B-B14F-4D97-AF65-F5344CB8AC3E}">
        <p14:creationId xmlns:p14="http://schemas.microsoft.com/office/powerpoint/2010/main" val="33130837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258C92-0AA8-BE46-AB03-207465609315}"/>
              </a:ext>
            </a:extLst>
          </p:cNvPr>
          <p:cNvSpPr>
            <a:spLocks noGrp="1"/>
          </p:cNvSpPr>
          <p:nvPr>
            <p:ph type="title"/>
          </p:nvPr>
        </p:nvSpPr>
        <p:spPr/>
        <p:txBody>
          <a:bodyPr/>
          <a:lstStyle/>
          <a:p>
            <a:r>
              <a:rPr lang="fr-FR" dirty="0"/>
              <a:t>Publications and </a:t>
            </a:r>
            <a:r>
              <a:rPr lang="fr-FR" dirty="0" err="1"/>
              <a:t>presentations</a:t>
            </a:r>
            <a:endParaRPr lang="fr-FR" dirty="0"/>
          </a:p>
        </p:txBody>
      </p:sp>
      <p:sp>
        <p:nvSpPr>
          <p:cNvPr id="3" name="Espace réservé du texte 2">
            <a:extLst>
              <a:ext uri="{FF2B5EF4-FFF2-40B4-BE49-F238E27FC236}">
                <a16:creationId xmlns:a16="http://schemas.microsoft.com/office/drawing/2014/main" id="{230EE849-D68C-C143-9ED1-1E3FDA6C6B1F}"/>
              </a:ext>
            </a:extLst>
          </p:cNvPr>
          <p:cNvSpPr>
            <a:spLocks noGrp="1"/>
          </p:cNvSpPr>
          <p:nvPr>
            <p:ph type="body" idx="1"/>
          </p:nvPr>
        </p:nvSpPr>
        <p:spPr/>
        <p:txBody>
          <a:bodyPr/>
          <a:lstStyle/>
          <a:p>
            <a:r>
              <a:rPr lang="fr-FR" dirty="0" err="1"/>
              <a:t>Diamond</a:t>
            </a:r>
            <a:r>
              <a:rPr lang="fr-FR" dirty="0"/>
              <a:t>-Miner (NSDI 2020):</a:t>
            </a:r>
          </a:p>
          <a:p>
            <a:pPr lvl="1"/>
            <a:r>
              <a:rPr lang="fr-FR" sz="2400" dirty="0"/>
              <a:t>Université de Liège (2020)</a:t>
            </a:r>
          </a:p>
          <a:p>
            <a:pPr lvl="1"/>
            <a:r>
              <a:rPr lang="fr-FR" sz="2400" dirty="0"/>
              <a:t>Université de Strasbourg (2020)</a:t>
            </a:r>
          </a:p>
          <a:p>
            <a:pPr lvl="1"/>
            <a:r>
              <a:rPr lang="fr-FR" sz="2400" dirty="0"/>
              <a:t>NSDI (2020)</a:t>
            </a:r>
          </a:p>
          <a:p>
            <a:pPr lvl="1"/>
            <a:r>
              <a:rPr lang="fr-FR" sz="2400" dirty="0"/>
              <a:t>Berkeley </a:t>
            </a:r>
            <a:r>
              <a:rPr lang="fr-FR" sz="2400" dirty="0" err="1"/>
              <a:t>University</a:t>
            </a:r>
            <a:r>
              <a:rPr lang="fr-FR" sz="2400" dirty="0"/>
              <a:t> (2020)</a:t>
            </a:r>
          </a:p>
          <a:p>
            <a:pPr lvl="1"/>
            <a:r>
              <a:rPr lang="fr-FR" sz="2400" dirty="0"/>
              <a:t>Google (2020)</a:t>
            </a:r>
          </a:p>
          <a:p>
            <a:pPr lvl="1"/>
            <a:r>
              <a:rPr lang="fr-FR" sz="2400" dirty="0"/>
              <a:t>Columbia </a:t>
            </a:r>
            <a:r>
              <a:rPr lang="fr-FR" sz="2400" dirty="0" err="1"/>
              <a:t>University</a:t>
            </a:r>
            <a:r>
              <a:rPr lang="fr-FR" sz="2400" dirty="0"/>
              <a:t> (2020)</a:t>
            </a:r>
          </a:p>
        </p:txBody>
      </p:sp>
      <p:sp>
        <p:nvSpPr>
          <p:cNvPr id="4" name="Espace réservé du numéro de diapositive 3">
            <a:extLst>
              <a:ext uri="{FF2B5EF4-FFF2-40B4-BE49-F238E27FC236}">
                <a16:creationId xmlns:a16="http://schemas.microsoft.com/office/drawing/2014/main" id="{8134F535-4B9D-C641-9844-02DC599CC0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113</a:t>
            </a:fld>
            <a:endParaRPr lang="fr-FR"/>
          </a:p>
        </p:txBody>
      </p:sp>
    </p:spTree>
    <p:extLst>
      <p:ext uri="{BB962C8B-B14F-4D97-AF65-F5344CB8AC3E}">
        <p14:creationId xmlns:p14="http://schemas.microsoft.com/office/powerpoint/2010/main" val="22826396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D0F8D-9225-1349-8548-94E6FDF1C5CB}"/>
              </a:ext>
            </a:extLst>
          </p:cNvPr>
          <p:cNvSpPr>
            <a:spLocks noGrp="1"/>
          </p:cNvSpPr>
          <p:nvPr>
            <p:ph type="title"/>
          </p:nvPr>
        </p:nvSpPr>
        <p:spPr/>
        <p:txBody>
          <a:bodyPr/>
          <a:lstStyle/>
          <a:p>
            <a:r>
              <a:rPr lang="fr-FR" dirty="0" err="1"/>
              <a:t>Community</a:t>
            </a:r>
            <a:endParaRPr lang="fr-FR" dirty="0"/>
          </a:p>
        </p:txBody>
      </p:sp>
      <p:sp>
        <p:nvSpPr>
          <p:cNvPr id="3" name="Espace réservé du texte 2">
            <a:extLst>
              <a:ext uri="{FF2B5EF4-FFF2-40B4-BE49-F238E27FC236}">
                <a16:creationId xmlns:a16="http://schemas.microsoft.com/office/drawing/2014/main" id="{5960629A-A7E7-A644-83F0-17C2C5ADE3EA}"/>
              </a:ext>
            </a:extLst>
          </p:cNvPr>
          <p:cNvSpPr>
            <a:spLocks noGrp="1"/>
          </p:cNvSpPr>
          <p:nvPr>
            <p:ph type="body" idx="1"/>
          </p:nvPr>
        </p:nvSpPr>
        <p:spPr/>
        <p:txBody>
          <a:bodyPr/>
          <a:lstStyle/>
          <a:p>
            <a:r>
              <a:rPr lang="fr-FR" dirty="0"/>
              <a:t>All </a:t>
            </a:r>
            <a:r>
              <a:rPr lang="fr-FR" dirty="0" err="1"/>
              <a:t>our</a:t>
            </a:r>
            <a:r>
              <a:rPr lang="fr-FR" dirty="0"/>
              <a:t> code </a:t>
            </a:r>
            <a:r>
              <a:rPr lang="fr-FR" dirty="0" err="1"/>
              <a:t>is</a:t>
            </a:r>
            <a:r>
              <a:rPr lang="fr-FR" dirty="0"/>
              <a:t> </a:t>
            </a:r>
            <a:r>
              <a:rPr lang="fr-FR" dirty="0" err="1"/>
              <a:t>available</a:t>
            </a:r>
            <a:r>
              <a:rPr lang="fr-FR" dirty="0"/>
              <a:t>:</a:t>
            </a:r>
          </a:p>
          <a:p>
            <a:pPr marL="114300" indent="0">
              <a:buNone/>
            </a:pPr>
            <a:r>
              <a:rPr lang="en-US" dirty="0">
                <a:hlinkClick r:id="rId2"/>
              </a:rPr>
              <a:t>https://gitlab.planet-lab.eu/cartography/</a:t>
            </a:r>
            <a:endParaRPr lang="en-US" dirty="0"/>
          </a:p>
          <a:p>
            <a:pPr marL="114300" indent="0">
              <a:buNone/>
            </a:pPr>
            <a:r>
              <a:rPr lang="en-US" dirty="0">
                <a:hlinkClick r:id="rId3"/>
              </a:rPr>
              <a:t>https://github.com/dioptra-io</a:t>
            </a:r>
            <a:endParaRPr lang="en-US" dirty="0"/>
          </a:p>
          <a:p>
            <a:endParaRPr lang="fr-FR" dirty="0"/>
          </a:p>
        </p:txBody>
      </p:sp>
      <p:sp>
        <p:nvSpPr>
          <p:cNvPr id="4" name="Espace réservé du numéro de diapositive 3">
            <a:extLst>
              <a:ext uri="{FF2B5EF4-FFF2-40B4-BE49-F238E27FC236}">
                <a16:creationId xmlns:a16="http://schemas.microsoft.com/office/drawing/2014/main" id="{9467270E-347F-5648-855C-5593752633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114</a:t>
            </a:fld>
            <a:endParaRPr lang="fr-FR"/>
          </a:p>
        </p:txBody>
      </p:sp>
    </p:spTree>
    <p:extLst>
      <p:ext uri="{BB962C8B-B14F-4D97-AF65-F5344CB8AC3E}">
        <p14:creationId xmlns:p14="http://schemas.microsoft.com/office/powerpoint/2010/main" val="18824336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FE84B-DC7F-A34D-9AEE-16F2A40A4C83}"/>
              </a:ext>
            </a:extLst>
          </p:cNvPr>
          <p:cNvSpPr>
            <a:spLocks noGrp="1"/>
          </p:cNvSpPr>
          <p:nvPr>
            <p:ph type="title"/>
          </p:nvPr>
        </p:nvSpPr>
        <p:spPr/>
        <p:txBody>
          <a:bodyPr/>
          <a:lstStyle/>
          <a:p>
            <a:r>
              <a:rPr lang="fr-FR"/>
              <a:t>Future </a:t>
            </a:r>
            <a:r>
              <a:rPr lang="fr-FR" err="1"/>
              <a:t>work</a:t>
            </a:r>
            <a:endParaRPr lang="fr-FR"/>
          </a:p>
        </p:txBody>
      </p:sp>
      <p:sp>
        <p:nvSpPr>
          <p:cNvPr id="3" name="Espace réservé du texte 2">
            <a:extLst>
              <a:ext uri="{FF2B5EF4-FFF2-40B4-BE49-F238E27FC236}">
                <a16:creationId xmlns:a16="http://schemas.microsoft.com/office/drawing/2014/main" id="{3EFDFE29-C1E6-CA42-ADB6-7348628884FC}"/>
              </a:ext>
            </a:extLst>
          </p:cNvPr>
          <p:cNvSpPr>
            <a:spLocks noGrp="1"/>
          </p:cNvSpPr>
          <p:nvPr>
            <p:ph type="body" idx="1"/>
          </p:nvPr>
        </p:nvSpPr>
        <p:spPr/>
        <p:txBody>
          <a:bodyPr/>
          <a:lstStyle/>
          <a:p>
            <a:r>
              <a:rPr lang="fr-FR" dirty="0"/>
              <a:t>IP </a:t>
            </a:r>
            <a:r>
              <a:rPr lang="fr-FR" dirty="0" err="1"/>
              <a:t>level</a:t>
            </a:r>
            <a:r>
              <a:rPr lang="fr-FR" dirty="0"/>
              <a:t> </a:t>
            </a:r>
            <a:r>
              <a:rPr lang="fr-FR" dirty="0" err="1"/>
              <a:t>topology</a:t>
            </a:r>
            <a:endParaRPr lang="fr-FR" dirty="0"/>
          </a:p>
          <a:p>
            <a:pPr lvl="1"/>
            <a:r>
              <a:rPr lang="fr-FR" sz="2400" dirty="0" err="1"/>
              <a:t>Reappraising</a:t>
            </a:r>
            <a:r>
              <a:rPr lang="fr-FR" sz="2400" dirty="0"/>
              <a:t> structural </a:t>
            </a:r>
            <a:r>
              <a:rPr lang="fr-FR" sz="2400" dirty="0" err="1"/>
              <a:t>properties</a:t>
            </a:r>
            <a:endParaRPr lang="fr-FR" sz="2400" dirty="0"/>
          </a:p>
          <a:p>
            <a:pPr lvl="1"/>
            <a:r>
              <a:rPr lang="fr-FR" sz="2400" dirty="0" err="1"/>
              <a:t>Adapting</a:t>
            </a:r>
            <a:r>
              <a:rPr lang="fr-FR" sz="2400" dirty="0"/>
              <a:t> </a:t>
            </a:r>
            <a:r>
              <a:rPr lang="fr-FR" sz="2400" dirty="0" err="1"/>
              <a:t>Diamond</a:t>
            </a:r>
            <a:r>
              <a:rPr lang="fr-FR" sz="2400" dirty="0"/>
              <a:t>-Miner on </a:t>
            </a:r>
            <a:r>
              <a:rPr lang="fr-FR" sz="2400" dirty="0" err="1"/>
              <a:t>nodes</a:t>
            </a:r>
            <a:r>
              <a:rPr lang="fr-FR" sz="2400" dirty="0"/>
              <a:t> of </a:t>
            </a:r>
            <a:r>
              <a:rPr lang="fr-FR" sz="2400" dirty="0" err="1"/>
              <a:t>different</a:t>
            </a:r>
            <a:r>
              <a:rPr lang="fr-FR" sz="2400" dirty="0"/>
              <a:t> </a:t>
            </a:r>
            <a:r>
              <a:rPr lang="fr-FR" sz="2400" dirty="0" err="1"/>
              <a:t>capacity</a:t>
            </a:r>
            <a:r>
              <a:rPr lang="fr-FR" sz="2400" dirty="0"/>
              <a:t>	</a:t>
            </a:r>
          </a:p>
          <a:p>
            <a:pPr lvl="1"/>
            <a:r>
              <a:rPr lang="fr-FR" sz="2400" dirty="0" err="1"/>
              <a:t>Revealing</a:t>
            </a:r>
            <a:r>
              <a:rPr lang="fr-FR" sz="2400" dirty="0"/>
              <a:t> MPLS tunnels at Internet </a:t>
            </a:r>
            <a:r>
              <a:rPr lang="fr-FR" sz="2400" dirty="0" err="1"/>
              <a:t>scale</a:t>
            </a:r>
            <a:endParaRPr lang="fr-FR" sz="2400" dirty="0"/>
          </a:p>
          <a:p>
            <a:pPr lvl="1">
              <a:spcAft>
                <a:spcPts val="300"/>
              </a:spcAft>
            </a:pPr>
            <a:r>
              <a:rPr lang="fr-FR" sz="2400" dirty="0"/>
              <a:t>IPv6</a:t>
            </a:r>
            <a:endParaRPr lang="fr-FR" dirty="0"/>
          </a:p>
        </p:txBody>
      </p:sp>
      <p:sp>
        <p:nvSpPr>
          <p:cNvPr id="4" name="Espace réservé du numéro de diapositive 3">
            <a:extLst>
              <a:ext uri="{FF2B5EF4-FFF2-40B4-BE49-F238E27FC236}">
                <a16:creationId xmlns:a16="http://schemas.microsoft.com/office/drawing/2014/main" id="{B5E4DC70-3565-E24C-9A43-13D3A2F88E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115</a:t>
            </a:fld>
            <a:endParaRPr lang="fr-FR"/>
          </a:p>
        </p:txBody>
      </p:sp>
    </p:spTree>
    <p:extLst>
      <p:ext uri="{BB962C8B-B14F-4D97-AF65-F5344CB8AC3E}">
        <p14:creationId xmlns:p14="http://schemas.microsoft.com/office/powerpoint/2010/main" val="26091615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FE84B-DC7F-A34D-9AEE-16F2A40A4C83}"/>
              </a:ext>
            </a:extLst>
          </p:cNvPr>
          <p:cNvSpPr>
            <a:spLocks noGrp="1"/>
          </p:cNvSpPr>
          <p:nvPr>
            <p:ph type="title"/>
          </p:nvPr>
        </p:nvSpPr>
        <p:spPr/>
        <p:txBody>
          <a:bodyPr/>
          <a:lstStyle/>
          <a:p>
            <a:r>
              <a:rPr lang="fr-FR"/>
              <a:t>Future </a:t>
            </a:r>
            <a:r>
              <a:rPr lang="fr-FR" err="1"/>
              <a:t>work</a:t>
            </a:r>
            <a:endParaRPr lang="fr-FR"/>
          </a:p>
        </p:txBody>
      </p:sp>
      <p:sp>
        <p:nvSpPr>
          <p:cNvPr id="3" name="Espace réservé du texte 2">
            <a:extLst>
              <a:ext uri="{FF2B5EF4-FFF2-40B4-BE49-F238E27FC236}">
                <a16:creationId xmlns:a16="http://schemas.microsoft.com/office/drawing/2014/main" id="{3EFDFE29-C1E6-CA42-ADB6-7348628884FC}"/>
              </a:ext>
            </a:extLst>
          </p:cNvPr>
          <p:cNvSpPr>
            <a:spLocks noGrp="1"/>
          </p:cNvSpPr>
          <p:nvPr>
            <p:ph type="body" idx="1"/>
          </p:nvPr>
        </p:nvSpPr>
        <p:spPr/>
        <p:txBody>
          <a:bodyPr/>
          <a:lstStyle/>
          <a:p>
            <a:r>
              <a:rPr lang="fr-FR" dirty="0"/>
              <a:t>Router </a:t>
            </a:r>
            <a:r>
              <a:rPr lang="fr-FR" dirty="0" err="1"/>
              <a:t>level</a:t>
            </a:r>
            <a:r>
              <a:rPr lang="fr-FR" dirty="0"/>
              <a:t> </a:t>
            </a:r>
            <a:r>
              <a:rPr lang="fr-FR" dirty="0" err="1"/>
              <a:t>topology</a:t>
            </a:r>
            <a:endParaRPr lang="fr-FR" dirty="0"/>
          </a:p>
          <a:p>
            <a:pPr lvl="1">
              <a:spcAft>
                <a:spcPts val="300"/>
              </a:spcAft>
            </a:pPr>
            <a:r>
              <a:rPr lang="fr-FR" sz="2400" dirty="0" err="1"/>
              <a:t>Improving</a:t>
            </a:r>
            <a:r>
              <a:rPr lang="fr-FR" sz="2400" dirty="0"/>
              <a:t> Limited Ltd. </a:t>
            </a:r>
            <a:r>
              <a:rPr lang="fr-FR" sz="2400" dirty="0" err="1"/>
              <a:t>scalability</a:t>
            </a:r>
            <a:r>
              <a:rPr lang="fr-FR" sz="2400" dirty="0"/>
              <a:t> </a:t>
            </a:r>
          </a:p>
          <a:p>
            <a:pPr lvl="1">
              <a:spcAft>
                <a:spcPts val="300"/>
              </a:spcAft>
            </a:pPr>
            <a:r>
              <a:rPr lang="fr-FR" sz="2400" dirty="0" err="1"/>
              <a:t>Pre-clustering</a:t>
            </a:r>
            <a:r>
              <a:rPr lang="fr-FR" sz="2400" dirty="0"/>
              <a:t> for alias </a:t>
            </a:r>
            <a:r>
              <a:rPr lang="fr-FR" sz="2400" dirty="0" err="1"/>
              <a:t>resolution</a:t>
            </a:r>
            <a:endParaRPr lang="fr-FR" sz="2400" dirty="0"/>
          </a:p>
        </p:txBody>
      </p:sp>
      <p:sp>
        <p:nvSpPr>
          <p:cNvPr id="4" name="Espace réservé du numéro de diapositive 3">
            <a:extLst>
              <a:ext uri="{FF2B5EF4-FFF2-40B4-BE49-F238E27FC236}">
                <a16:creationId xmlns:a16="http://schemas.microsoft.com/office/drawing/2014/main" id="{B5E4DC70-3565-E24C-9A43-13D3A2F88E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116</a:t>
            </a:fld>
            <a:endParaRPr lang="fr-FR"/>
          </a:p>
        </p:txBody>
      </p:sp>
    </p:spTree>
    <p:extLst>
      <p:ext uri="{BB962C8B-B14F-4D97-AF65-F5344CB8AC3E}">
        <p14:creationId xmlns:p14="http://schemas.microsoft.com/office/powerpoint/2010/main" val="41950139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FE84B-DC7F-A34D-9AEE-16F2A40A4C83}"/>
              </a:ext>
            </a:extLst>
          </p:cNvPr>
          <p:cNvSpPr>
            <a:spLocks noGrp="1"/>
          </p:cNvSpPr>
          <p:nvPr>
            <p:ph type="title"/>
          </p:nvPr>
        </p:nvSpPr>
        <p:spPr/>
        <p:txBody>
          <a:bodyPr/>
          <a:lstStyle/>
          <a:p>
            <a:r>
              <a:rPr lang="fr-FR"/>
              <a:t>Future </a:t>
            </a:r>
            <a:r>
              <a:rPr lang="fr-FR" err="1"/>
              <a:t>work</a:t>
            </a:r>
            <a:endParaRPr lang="fr-FR"/>
          </a:p>
        </p:txBody>
      </p:sp>
      <p:sp>
        <p:nvSpPr>
          <p:cNvPr id="3" name="Espace réservé du texte 2">
            <a:extLst>
              <a:ext uri="{FF2B5EF4-FFF2-40B4-BE49-F238E27FC236}">
                <a16:creationId xmlns:a16="http://schemas.microsoft.com/office/drawing/2014/main" id="{3EFDFE29-C1E6-CA42-ADB6-7348628884FC}"/>
              </a:ext>
            </a:extLst>
          </p:cNvPr>
          <p:cNvSpPr>
            <a:spLocks noGrp="1"/>
          </p:cNvSpPr>
          <p:nvPr>
            <p:ph type="body" idx="1"/>
          </p:nvPr>
        </p:nvSpPr>
        <p:spPr/>
        <p:txBody>
          <a:bodyPr/>
          <a:lstStyle/>
          <a:p>
            <a:r>
              <a:rPr lang="fr-FR" dirty="0"/>
              <a:t>Dynamics</a:t>
            </a:r>
          </a:p>
          <a:p>
            <a:r>
              <a:rPr lang="fr-FR" dirty="0" err="1"/>
              <a:t>Geolocation</a:t>
            </a:r>
            <a:r>
              <a:rPr lang="fr-FR" dirty="0"/>
              <a:t> (</a:t>
            </a:r>
            <a:r>
              <a:rPr lang="fr-FR" dirty="0" err="1"/>
              <a:t>submitted</a:t>
            </a:r>
            <a:r>
              <a:rPr lang="fr-FR" dirty="0"/>
              <a:t> to IMC 2020)</a:t>
            </a:r>
          </a:p>
          <a:p>
            <a:pPr marL="114300" indent="0">
              <a:buNone/>
            </a:pPr>
            <a:endParaRPr lang="fr-FR" dirty="0"/>
          </a:p>
        </p:txBody>
      </p:sp>
      <p:sp>
        <p:nvSpPr>
          <p:cNvPr id="4" name="Espace réservé du numéro de diapositive 3">
            <a:extLst>
              <a:ext uri="{FF2B5EF4-FFF2-40B4-BE49-F238E27FC236}">
                <a16:creationId xmlns:a16="http://schemas.microsoft.com/office/drawing/2014/main" id="{B5E4DC70-3565-E24C-9A43-13D3A2F88E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117</a:t>
            </a:fld>
            <a:endParaRPr lang="fr-FR"/>
          </a:p>
        </p:txBody>
      </p:sp>
    </p:spTree>
    <p:extLst>
      <p:ext uri="{BB962C8B-B14F-4D97-AF65-F5344CB8AC3E}">
        <p14:creationId xmlns:p14="http://schemas.microsoft.com/office/powerpoint/2010/main" val="31407087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EDB590B-1834-FD43-868C-EAFCCFBD2022}"/>
              </a:ext>
            </a:extLst>
          </p:cNvPr>
          <p:cNvSpPr>
            <a:spLocks noGrp="1"/>
          </p:cNvSpPr>
          <p:nvPr>
            <p:ph type="title"/>
          </p:nvPr>
        </p:nvSpPr>
        <p:spPr/>
        <p:txBody>
          <a:bodyPr/>
          <a:lstStyle/>
          <a:p>
            <a:r>
              <a:rPr lang="fr-FR" dirty="0" err="1"/>
              <a:t>Thanks</a:t>
            </a:r>
            <a:r>
              <a:rPr lang="fr-FR" dirty="0"/>
              <a:t> for </a:t>
            </a:r>
            <a:r>
              <a:rPr lang="fr-FR" dirty="0" err="1"/>
              <a:t>your</a:t>
            </a:r>
            <a:r>
              <a:rPr lang="fr-FR" dirty="0"/>
              <a:t> attention</a:t>
            </a:r>
            <a:br>
              <a:rPr lang="fr-FR" dirty="0"/>
            </a:br>
            <a:r>
              <a:rPr lang="fr-FR" dirty="0"/>
              <a:t>Questions?</a:t>
            </a:r>
          </a:p>
        </p:txBody>
      </p:sp>
      <p:sp>
        <p:nvSpPr>
          <p:cNvPr id="4" name="Espace réservé du numéro de diapositive 3">
            <a:extLst>
              <a:ext uri="{FF2B5EF4-FFF2-40B4-BE49-F238E27FC236}">
                <a16:creationId xmlns:a16="http://schemas.microsoft.com/office/drawing/2014/main" id="{B5E4DC70-3565-E24C-9A43-13D3A2F88E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118</a:t>
            </a:fld>
            <a:endParaRPr lang="fr-FR"/>
          </a:p>
        </p:txBody>
      </p:sp>
    </p:spTree>
    <p:extLst>
      <p:ext uri="{BB962C8B-B14F-4D97-AF65-F5344CB8AC3E}">
        <p14:creationId xmlns:p14="http://schemas.microsoft.com/office/powerpoint/2010/main" val="16333416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marL="342900" indent="-342900">
              <a:buFont typeface="Arial" charset="0"/>
              <a:buChar char="•"/>
            </a:pPr>
            <a:r>
              <a:rPr lang="fr-FR" sz="1600"/>
              <a:t>Kevin Vermeulen, </a:t>
            </a:r>
            <a:r>
              <a:rPr lang="fr-FR" sz="1600" err="1"/>
              <a:t>Burim</a:t>
            </a:r>
            <a:r>
              <a:rPr lang="fr-FR" sz="1600"/>
              <a:t> </a:t>
            </a:r>
            <a:r>
              <a:rPr lang="fr-FR" sz="1600" err="1"/>
              <a:t>Ljuma</a:t>
            </a:r>
            <a:r>
              <a:rPr lang="fr-FR" sz="1600"/>
              <a:t>, </a:t>
            </a:r>
            <a:r>
              <a:rPr lang="fr-FR" sz="1600" err="1"/>
              <a:t>Vamsi</a:t>
            </a:r>
            <a:r>
              <a:rPr lang="fr-FR" sz="1600"/>
              <a:t> </a:t>
            </a:r>
            <a:r>
              <a:rPr lang="fr-FR" sz="1600" err="1"/>
              <a:t>Addanki</a:t>
            </a:r>
            <a:r>
              <a:rPr lang="fr-FR" sz="1600"/>
              <a:t>, Matthieu </a:t>
            </a:r>
            <a:r>
              <a:rPr lang="fr-FR" sz="1600" err="1"/>
              <a:t>Gouel</a:t>
            </a:r>
            <a:r>
              <a:rPr lang="fr-FR" sz="1600"/>
              <a:t>, Olivier </a:t>
            </a:r>
            <a:r>
              <a:rPr lang="fr-FR" sz="1600" err="1"/>
              <a:t>Fourmaux</a:t>
            </a:r>
            <a:r>
              <a:rPr lang="fr-FR" sz="1600"/>
              <a:t>, and </a:t>
            </a:r>
            <a:r>
              <a:rPr lang="fr-FR" sz="1600" err="1"/>
              <a:t>Timur</a:t>
            </a:r>
            <a:r>
              <a:rPr lang="fr-FR" sz="1600"/>
              <a:t> Friedman are </a:t>
            </a:r>
            <a:r>
              <a:rPr lang="fr-FR" sz="1600" err="1"/>
              <a:t>associated</a:t>
            </a:r>
            <a:r>
              <a:rPr lang="fr-FR" sz="1600"/>
              <a:t> </a:t>
            </a:r>
            <a:r>
              <a:rPr lang="fr-FR" sz="1600" err="1"/>
              <a:t>with</a:t>
            </a:r>
            <a:r>
              <a:rPr lang="fr-FR" sz="1600"/>
              <a:t> Sorbonne Université, CNRS, Laboratoire d’informatique de Paris 6, LIP6, F-75005 Paris, France.</a:t>
            </a:r>
          </a:p>
          <a:p>
            <a:pPr marL="342900" indent="-342900">
              <a:buFont typeface="Arial" charset="0"/>
              <a:buChar char="•"/>
            </a:pPr>
            <a:r>
              <a:rPr lang="fr-FR" sz="1600"/>
              <a:t>Kevin Vermeulen and </a:t>
            </a:r>
            <a:r>
              <a:rPr lang="fr-FR" sz="1600" err="1"/>
              <a:t>Timur</a:t>
            </a:r>
            <a:r>
              <a:rPr lang="fr-FR" sz="1600"/>
              <a:t> Friedman are </a:t>
            </a:r>
            <a:r>
              <a:rPr lang="fr-FR" sz="1600" err="1"/>
              <a:t>associated</a:t>
            </a:r>
            <a:r>
              <a:rPr lang="fr-FR" sz="1600"/>
              <a:t> </a:t>
            </a:r>
            <a:r>
              <a:rPr lang="fr-FR" sz="1600" err="1"/>
              <a:t>with</a:t>
            </a:r>
            <a:r>
              <a:rPr lang="fr-FR" sz="1600"/>
              <a:t> the </a:t>
            </a:r>
            <a:r>
              <a:rPr lang="fr-FR" sz="1600" err="1"/>
              <a:t>Laboratory</a:t>
            </a:r>
            <a:r>
              <a:rPr lang="fr-FR" sz="1600"/>
              <a:t> of Information, Networking and Communication Sciences, LINCS, F-75013 Paris, France.</a:t>
            </a:r>
          </a:p>
          <a:p>
            <a:pPr marL="342900" indent="-342900">
              <a:buFont typeface="Arial" charset="0"/>
              <a:buChar char="•"/>
            </a:pPr>
            <a:r>
              <a:rPr lang="fr-FR" sz="1600"/>
              <a:t>Reza </a:t>
            </a:r>
            <a:r>
              <a:rPr lang="fr-FR" sz="1600" err="1"/>
              <a:t>Rejaie</a:t>
            </a:r>
            <a:r>
              <a:rPr lang="fr-FR" sz="1600"/>
              <a:t> </a:t>
            </a:r>
            <a:r>
              <a:rPr lang="fr-FR" sz="1600" err="1"/>
              <a:t>is</a:t>
            </a:r>
            <a:r>
              <a:rPr lang="fr-FR" sz="1600"/>
              <a:t> </a:t>
            </a:r>
            <a:r>
              <a:rPr lang="fr-FR" sz="1600" err="1"/>
              <a:t>associated</a:t>
            </a:r>
            <a:r>
              <a:rPr lang="fr-FR" sz="1600"/>
              <a:t> </a:t>
            </a:r>
            <a:r>
              <a:rPr lang="fr-FR" sz="1600" err="1"/>
              <a:t>with</a:t>
            </a:r>
            <a:r>
              <a:rPr lang="fr-FR" sz="1600"/>
              <a:t> the </a:t>
            </a:r>
            <a:r>
              <a:rPr lang="fr-FR" sz="1600" err="1"/>
              <a:t>department</a:t>
            </a:r>
            <a:r>
              <a:rPr lang="fr-FR" sz="1600"/>
              <a:t> of Computer Science of </a:t>
            </a:r>
            <a:r>
              <a:rPr lang="fr-FR" sz="1600" err="1"/>
              <a:t>University</a:t>
            </a:r>
            <a:r>
              <a:rPr lang="fr-FR" sz="1600"/>
              <a:t> of Oregon</a:t>
            </a:r>
          </a:p>
          <a:p>
            <a:pPr marL="342900" indent="-342900">
              <a:buFont typeface="Arial" charset="0"/>
              <a:buChar char="•"/>
            </a:pPr>
            <a:endParaRPr lang="fr-FR" sz="1600"/>
          </a:p>
          <a:p>
            <a:pPr algn="ctr"/>
            <a:endParaRPr lang="fr-FR" sz="1600">
              <a:hlinkClick r:id="rId3"/>
            </a:endParaRPr>
          </a:p>
          <a:p>
            <a:pPr algn="ctr"/>
            <a:endParaRPr lang="fr-FR" sz="1600">
              <a:hlinkClick r:id="rId3"/>
            </a:endParaRPr>
          </a:p>
          <a:p>
            <a:pPr algn="ctr"/>
            <a:endParaRPr lang="fr-FR" sz="1600">
              <a:hlinkClick r:id="rId3"/>
            </a:endParaRPr>
          </a:p>
          <a:p>
            <a:pPr algn="ctr"/>
            <a:endParaRPr lang="fr-FR" sz="1600">
              <a:hlinkClick r:id="rId3"/>
            </a:endParaRPr>
          </a:p>
          <a:p>
            <a:endParaRPr lang="fr-FR" sz="1600">
              <a:hlinkClick r:id="rId3"/>
            </a:endParaRPr>
          </a:p>
        </p:txBody>
      </p:sp>
      <p:sp>
        <p:nvSpPr>
          <p:cNvPr id="2" name="Titre 1"/>
          <p:cNvSpPr>
            <a:spLocks noGrp="1"/>
          </p:cNvSpPr>
          <p:nvPr>
            <p:ph type="title"/>
          </p:nvPr>
        </p:nvSpPr>
        <p:spPr/>
        <p:txBody>
          <a:bodyPr/>
          <a:lstStyle/>
          <a:p>
            <a:r>
              <a:rPr lang="fr-FR" err="1"/>
              <a:t>Laboratory</a:t>
            </a:r>
            <a:r>
              <a:rPr lang="fr-FR"/>
              <a:t> Affiliations</a:t>
            </a:r>
          </a:p>
        </p:txBody>
      </p:sp>
      <p:sp>
        <p:nvSpPr>
          <p:cNvPr id="4" name="Espace réservé du pied de page 3"/>
          <p:cNvSpPr>
            <a:spLocks noGrp="1"/>
          </p:cNvSpPr>
          <p:nvPr>
            <p:ph type="ftr" sz="quarter" idx="11"/>
          </p:nvPr>
        </p:nvSpPr>
        <p:spPr/>
        <p:txBody>
          <a:bodyPr/>
          <a:lstStyle/>
          <a:p>
            <a:endParaRPr lang="fr-FR" altLang="x-none"/>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8" y="3266538"/>
            <a:ext cx="2187228" cy="863270"/>
          </a:xfrm>
          <a:prstGeom prst="rect">
            <a:avLst/>
          </a:prstGeom>
        </p:spPr>
      </p:pic>
      <p:pic>
        <p:nvPicPr>
          <p:cNvPr id="6" name="Image 5"/>
          <p:cNvPicPr>
            <a:picLocks noChangeAspect="1"/>
          </p:cNvPicPr>
          <p:nvPr/>
        </p:nvPicPr>
        <p:blipFill>
          <a:blip r:embed="rId5"/>
          <a:stretch>
            <a:fillRect/>
          </a:stretch>
        </p:blipFill>
        <p:spPr>
          <a:xfrm>
            <a:off x="2486018" y="3103841"/>
            <a:ext cx="1260946" cy="1217129"/>
          </a:xfrm>
          <a:prstGeom prst="rect">
            <a:avLst/>
          </a:prstGeom>
        </p:spPr>
      </p:pic>
      <p:pic>
        <p:nvPicPr>
          <p:cNvPr id="9" name="Google Shape;237;p39"/>
          <p:cNvPicPr preferRelativeResize="0"/>
          <p:nvPr/>
        </p:nvPicPr>
        <p:blipFill rotWithShape="1">
          <a:blip r:embed="rId6">
            <a:alphaModFix/>
          </a:blip>
          <a:srcRect l="21706" t="23429" r="22722" b="24896"/>
          <a:stretch/>
        </p:blipFill>
        <p:spPr>
          <a:xfrm>
            <a:off x="528212" y="3468408"/>
            <a:ext cx="1352542" cy="572700"/>
          </a:xfrm>
          <a:prstGeom prst="rect">
            <a:avLst/>
          </a:prstGeom>
          <a:noFill/>
          <a:ln>
            <a:noFill/>
          </a:ln>
        </p:spPr>
      </p:pic>
      <p:pic>
        <p:nvPicPr>
          <p:cNvPr id="10" name="Picture 5" descr="UOSignature-3435.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67068" y="3569420"/>
            <a:ext cx="2433638" cy="560388"/>
          </a:xfrm>
          <a:prstGeom prst="rect">
            <a:avLst/>
          </a:prstGeom>
          <a:solidFill>
            <a:schemeClr val="bg1"/>
          </a:solidFill>
          <a:ln>
            <a:noFill/>
          </a:ln>
        </p:spPr>
      </p:pic>
    </p:spTree>
    <p:extLst>
      <p:ext uri="{BB962C8B-B14F-4D97-AF65-F5344CB8AC3E}">
        <p14:creationId xmlns:p14="http://schemas.microsoft.com/office/powerpoint/2010/main" val="2483397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0"/>
          <p:cNvSpPr/>
          <p:nvPr/>
        </p:nvSpPr>
        <p:spPr>
          <a:xfrm>
            <a:off x="497700" y="2375589"/>
            <a:ext cx="1016775"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9" name="object 30"/>
          <p:cNvSpPr/>
          <p:nvPr/>
        </p:nvSpPr>
        <p:spPr>
          <a:xfrm flipV="1">
            <a:off x="7478112" y="231613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4" name="Titre 3"/>
          <p:cNvSpPr>
            <a:spLocks noGrp="1"/>
          </p:cNvSpPr>
          <p:nvPr>
            <p:ph type="title"/>
          </p:nvPr>
        </p:nvSpPr>
        <p:spPr>
          <a:xfrm>
            <a:off x="311700" y="71097"/>
            <a:ext cx="8520600" cy="572700"/>
          </a:xfrm>
        </p:spPr>
        <p:txBody>
          <a:bodyPr/>
          <a:lstStyle/>
          <a:p>
            <a:r>
              <a:rPr lang="fr-FR" sz="2800" dirty="0"/>
              <a:t>10 </a:t>
            </a:r>
            <a:r>
              <a:rPr lang="fr-FR" sz="2800" dirty="0" err="1"/>
              <a:t>years</a:t>
            </a:r>
            <a:r>
              <a:rPr lang="fr-FR" sz="2800" dirty="0"/>
              <a:t> </a:t>
            </a:r>
            <a:r>
              <a:rPr lang="fr-FR" sz="2800" dirty="0" err="1"/>
              <a:t>ago</a:t>
            </a:r>
            <a:endParaRPr lang="fr-FR" sz="2800" dirty="0"/>
          </a:p>
        </p:txBody>
      </p:sp>
      <p:pic>
        <p:nvPicPr>
          <p:cNvPr id="13" name="Espace réservé du contenu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24307"/>
            <a:ext cx="7772400" cy="1690819"/>
          </a:xfrm>
          <a:prstGeom prst="rect">
            <a:avLst/>
          </a:prstGeom>
        </p:spPr>
      </p:pic>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12</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11" name="ZoneTexte 10"/>
          <p:cNvSpPr txBox="1"/>
          <p:nvPr/>
        </p:nvSpPr>
        <p:spPr>
          <a:xfrm>
            <a:off x="2297136" y="1292543"/>
            <a:ext cx="2052228" cy="369332"/>
          </a:xfrm>
          <a:prstGeom prst="rect">
            <a:avLst/>
          </a:prstGeom>
          <a:noFill/>
        </p:spPr>
        <p:txBody>
          <a:bodyPr wrap="square" lIns="36000" tIns="0" rIns="36000" bIns="0" rtlCol="0">
            <a:spAutoFit/>
          </a:bodyPr>
          <a:lstStyle/>
          <a:p>
            <a:r>
              <a:rPr lang="fr-FR" sz="2400">
                <a:solidFill>
                  <a:schemeClr val="tx1"/>
                </a:solidFill>
              </a:rPr>
              <a:t>16 interfaces</a:t>
            </a:r>
          </a:p>
        </p:txBody>
      </p:sp>
      <p:cxnSp>
        <p:nvCxnSpPr>
          <p:cNvPr id="5" name="Connecteur droit avec flèche 4"/>
          <p:cNvCxnSpPr/>
          <p:nvPr/>
        </p:nvCxnSpPr>
        <p:spPr>
          <a:xfrm>
            <a:off x="4443413" y="1199325"/>
            <a:ext cx="14287" cy="23982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548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Laboratory</a:t>
            </a:r>
            <a:r>
              <a:rPr lang="fr-FR"/>
              <a:t> Affiliations</a:t>
            </a:r>
          </a:p>
        </p:txBody>
      </p:sp>
      <p:sp>
        <p:nvSpPr>
          <p:cNvPr id="3" name="Espace réservé du contenu 2"/>
          <p:cNvSpPr>
            <a:spLocks noGrp="1"/>
          </p:cNvSpPr>
          <p:nvPr>
            <p:ph idx="1"/>
          </p:nvPr>
        </p:nvSpPr>
        <p:spPr/>
        <p:txBody>
          <a:bodyPr>
            <a:normAutofit/>
          </a:bodyPr>
          <a:lstStyle/>
          <a:p>
            <a:pPr marL="342900" indent="-342900">
              <a:buFont typeface="Arial" charset="0"/>
              <a:buChar char="•"/>
            </a:pPr>
            <a:r>
              <a:rPr lang="fr-FR" sz="1600"/>
              <a:t>Kevin Vermeulen, Olivier </a:t>
            </a:r>
            <a:r>
              <a:rPr lang="fr-FR" sz="1600" err="1"/>
              <a:t>Fourmaux</a:t>
            </a:r>
            <a:r>
              <a:rPr lang="fr-FR" sz="1600"/>
              <a:t>, and </a:t>
            </a:r>
            <a:r>
              <a:rPr lang="fr-FR" sz="1600" err="1"/>
              <a:t>Timur</a:t>
            </a:r>
            <a:r>
              <a:rPr lang="fr-FR" sz="1600"/>
              <a:t> Friedman are </a:t>
            </a:r>
            <a:r>
              <a:rPr lang="fr-FR" sz="1600" err="1"/>
              <a:t>associated</a:t>
            </a:r>
            <a:r>
              <a:rPr lang="fr-FR" sz="1600"/>
              <a:t> </a:t>
            </a:r>
            <a:r>
              <a:rPr lang="fr-FR" sz="1600" err="1"/>
              <a:t>with</a:t>
            </a:r>
            <a:r>
              <a:rPr lang="fr-FR" sz="1600"/>
              <a:t> Sorbonne Université, CNRS, Laboratoire d’informatique de Paris 6, LIP6, F-75005 Paris, France.</a:t>
            </a:r>
          </a:p>
          <a:p>
            <a:pPr marL="342900" indent="-342900">
              <a:buFont typeface="Arial" charset="0"/>
              <a:buChar char="•"/>
            </a:pPr>
            <a:r>
              <a:rPr lang="fr-FR" sz="1600"/>
              <a:t>Kevin Vermeulen and </a:t>
            </a:r>
            <a:r>
              <a:rPr lang="fr-FR" sz="1600" err="1"/>
              <a:t>Timur</a:t>
            </a:r>
            <a:r>
              <a:rPr lang="fr-FR" sz="1600"/>
              <a:t> Friedman are </a:t>
            </a:r>
            <a:r>
              <a:rPr lang="fr-FR" sz="1600" err="1"/>
              <a:t>associated</a:t>
            </a:r>
            <a:r>
              <a:rPr lang="fr-FR" sz="1600"/>
              <a:t> </a:t>
            </a:r>
            <a:r>
              <a:rPr lang="fr-FR" sz="1600" err="1"/>
              <a:t>with</a:t>
            </a:r>
            <a:r>
              <a:rPr lang="fr-FR" sz="1600"/>
              <a:t> the </a:t>
            </a:r>
            <a:r>
              <a:rPr lang="fr-FR" sz="1600" err="1"/>
              <a:t>Laboratory</a:t>
            </a:r>
            <a:r>
              <a:rPr lang="fr-FR" sz="1600"/>
              <a:t> of Information, Networking and Communication Sciences, LINCS, F-75013 Paris, France.</a:t>
            </a:r>
          </a:p>
          <a:p>
            <a:pPr marL="342900" indent="-342900">
              <a:buFont typeface="Arial" charset="0"/>
              <a:buChar char="•"/>
            </a:pPr>
            <a:r>
              <a:rPr lang="fr-FR" sz="1600"/>
              <a:t>Justin P. </a:t>
            </a:r>
            <a:r>
              <a:rPr lang="fr-FR" sz="1600" err="1"/>
              <a:t>Rohrer</a:t>
            </a:r>
            <a:r>
              <a:rPr lang="fr-FR" sz="1600"/>
              <a:t> and Robert Beverly are </a:t>
            </a:r>
            <a:r>
              <a:rPr lang="fr-FR" sz="1600" err="1"/>
              <a:t>associated</a:t>
            </a:r>
            <a:r>
              <a:rPr lang="fr-FR" sz="1600"/>
              <a:t> </a:t>
            </a:r>
            <a:r>
              <a:rPr lang="fr-FR" sz="1600" err="1"/>
              <a:t>with</a:t>
            </a:r>
            <a:r>
              <a:rPr lang="fr-FR" sz="1600"/>
              <a:t> the </a:t>
            </a:r>
            <a:r>
              <a:rPr lang="fr-FR" sz="1600" err="1"/>
              <a:t>department</a:t>
            </a:r>
            <a:r>
              <a:rPr lang="fr-FR" sz="1600"/>
              <a:t> of Computer Science of Naval </a:t>
            </a:r>
            <a:r>
              <a:rPr lang="fr-FR" sz="1600" err="1"/>
              <a:t>Postgraduate</a:t>
            </a:r>
            <a:r>
              <a:rPr lang="fr-FR" sz="1600"/>
              <a:t> </a:t>
            </a:r>
            <a:r>
              <a:rPr lang="fr-FR" sz="1600" err="1"/>
              <a:t>School</a:t>
            </a:r>
            <a:r>
              <a:rPr lang="fr-FR" sz="1600"/>
              <a:t>.</a:t>
            </a:r>
          </a:p>
          <a:p>
            <a:pPr marL="342900" indent="-342900">
              <a:buFont typeface="Arial" charset="0"/>
              <a:buChar char="•"/>
            </a:pPr>
            <a:endParaRPr lang="fr-FR" sz="1600"/>
          </a:p>
          <a:p>
            <a:pPr algn="ctr"/>
            <a:endParaRPr lang="fr-FR" sz="1600">
              <a:hlinkClick r:id="rId3"/>
            </a:endParaRPr>
          </a:p>
          <a:p>
            <a:pPr algn="ctr"/>
            <a:endParaRPr lang="fr-FR" sz="1600">
              <a:hlinkClick r:id="rId3"/>
            </a:endParaRPr>
          </a:p>
          <a:p>
            <a:pPr algn="ctr"/>
            <a:endParaRPr lang="fr-FR" sz="1600">
              <a:hlinkClick r:id="rId3"/>
            </a:endParaRPr>
          </a:p>
          <a:p>
            <a:pPr algn="ctr"/>
            <a:endParaRPr lang="fr-FR" sz="1600">
              <a:hlinkClick r:id="rId3"/>
            </a:endParaRPr>
          </a:p>
          <a:p>
            <a:endParaRPr lang="fr-FR" sz="1600">
              <a:hlinkClick r:id="rId3"/>
            </a:endParaRPr>
          </a:p>
        </p:txBody>
      </p:sp>
      <p:sp>
        <p:nvSpPr>
          <p:cNvPr id="4" name="Espace réservé du pied de page 3"/>
          <p:cNvSpPr>
            <a:spLocks noGrp="1"/>
          </p:cNvSpPr>
          <p:nvPr>
            <p:ph type="ftr" sz="quarter" idx="11"/>
          </p:nvPr>
        </p:nvSpPr>
        <p:spPr/>
        <p:txBody>
          <a:bodyPr/>
          <a:lstStyle/>
          <a:p>
            <a:endParaRPr lang="fr-FR" altLang="x-none"/>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73" y="3266538"/>
            <a:ext cx="2187228" cy="863270"/>
          </a:xfrm>
          <a:prstGeom prst="rect">
            <a:avLst/>
          </a:prstGeom>
        </p:spPr>
      </p:pic>
      <p:pic>
        <p:nvPicPr>
          <p:cNvPr id="6" name="Image 5"/>
          <p:cNvPicPr>
            <a:picLocks noChangeAspect="1"/>
          </p:cNvPicPr>
          <p:nvPr/>
        </p:nvPicPr>
        <p:blipFill>
          <a:blip r:embed="rId5"/>
          <a:stretch>
            <a:fillRect/>
          </a:stretch>
        </p:blipFill>
        <p:spPr>
          <a:xfrm>
            <a:off x="3028950" y="3103841"/>
            <a:ext cx="1260946" cy="1217129"/>
          </a:xfrm>
          <a:prstGeom prst="rect">
            <a:avLst/>
          </a:prstGeom>
        </p:spPr>
      </p:pic>
      <p:pic>
        <p:nvPicPr>
          <p:cNvPr id="7" name="Google Shape;62;p13"/>
          <p:cNvPicPr preferRelativeResize="0"/>
          <p:nvPr/>
        </p:nvPicPr>
        <p:blipFill>
          <a:blip r:embed="rId6">
            <a:alphaModFix/>
          </a:blip>
          <a:stretch>
            <a:fillRect/>
          </a:stretch>
        </p:blipFill>
        <p:spPr>
          <a:xfrm>
            <a:off x="6993989" y="3205683"/>
            <a:ext cx="1693649" cy="1301834"/>
          </a:xfrm>
          <a:prstGeom prst="rect">
            <a:avLst/>
          </a:prstGeom>
          <a:noFill/>
          <a:ln>
            <a:noFill/>
          </a:ln>
        </p:spPr>
      </p:pic>
      <p:pic>
        <p:nvPicPr>
          <p:cNvPr id="9" name="Google Shape;237;p39"/>
          <p:cNvPicPr preferRelativeResize="0"/>
          <p:nvPr/>
        </p:nvPicPr>
        <p:blipFill rotWithShape="1">
          <a:blip r:embed="rId7">
            <a:alphaModFix/>
          </a:blip>
          <a:srcRect l="21706" t="23429" r="22722" b="24896"/>
          <a:stretch/>
        </p:blipFill>
        <p:spPr>
          <a:xfrm>
            <a:off x="1114006" y="3468408"/>
            <a:ext cx="1352542" cy="572700"/>
          </a:xfrm>
          <a:prstGeom prst="rect">
            <a:avLst/>
          </a:prstGeom>
          <a:noFill/>
          <a:ln>
            <a:noFill/>
          </a:ln>
        </p:spPr>
      </p:pic>
    </p:spTree>
    <p:extLst>
      <p:ext uri="{BB962C8B-B14F-4D97-AF65-F5344CB8AC3E}">
        <p14:creationId xmlns:p14="http://schemas.microsoft.com/office/powerpoint/2010/main" val="75638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11700" y="71097"/>
            <a:ext cx="8520600" cy="572700"/>
          </a:xfrm>
        </p:spPr>
        <p:txBody>
          <a:bodyPr/>
          <a:lstStyle/>
          <a:p>
            <a:r>
              <a:rPr lang="fr-FR" sz="2800" dirty="0" err="1"/>
              <a:t>Today</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13</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18" name="object 30"/>
          <p:cNvSpPr/>
          <p:nvPr/>
        </p:nvSpPr>
        <p:spPr>
          <a:xfrm>
            <a:off x="497700" y="2375589"/>
            <a:ext cx="1016775"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9" name="object 30"/>
          <p:cNvSpPr/>
          <p:nvPr/>
        </p:nvSpPr>
        <p:spPr>
          <a:xfrm flipV="1">
            <a:off x="7478112" y="231613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pic>
        <p:nvPicPr>
          <p:cNvPr id="10" name="Espace réservé du contenu 5"/>
          <p:cNvPicPr>
            <a:picLocks noChangeAspect="1"/>
          </p:cNvPicPr>
          <p:nvPr/>
        </p:nvPicPr>
        <p:blipFill rotWithShape="1">
          <a:blip r:embed="rId3">
            <a:extLst>
              <a:ext uri="{28A0092B-C50C-407E-A947-70E740481C1C}">
                <a14:useLocalDpi xmlns:a14="http://schemas.microsoft.com/office/drawing/2010/main" val="0"/>
              </a:ext>
            </a:extLst>
          </a:blip>
          <a:srcRect t="2695"/>
          <a:stretch/>
        </p:blipFill>
        <p:spPr>
          <a:xfrm>
            <a:off x="685802" y="529493"/>
            <a:ext cx="7772400" cy="3617502"/>
          </a:xfrm>
          <a:prstGeom prst="rect">
            <a:avLst/>
          </a:prstGeom>
        </p:spPr>
      </p:pic>
      <p:sp>
        <p:nvSpPr>
          <p:cNvPr id="11" name="ZoneTexte 10"/>
          <p:cNvSpPr txBox="1"/>
          <p:nvPr/>
        </p:nvSpPr>
        <p:spPr>
          <a:xfrm>
            <a:off x="3545886" y="1211065"/>
            <a:ext cx="2052228" cy="369332"/>
          </a:xfrm>
          <a:prstGeom prst="rect">
            <a:avLst/>
          </a:prstGeom>
          <a:noFill/>
        </p:spPr>
        <p:txBody>
          <a:bodyPr wrap="square" lIns="36000" tIns="0" rIns="36000" bIns="0" rtlCol="0">
            <a:spAutoFit/>
          </a:bodyPr>
          <a:lstStyle/>
          <a:p>
            <a:r>
              <a:rPr lang="fr-FR" sz="2400">
                <a:solidFill>
                  <a:schemeClr val="tx1"/>
                </a:solidFill>
              </a:rPr>
              <a:t>32 interfaces</a:t>
            </a:r>
          </a:p>
        </p:txBody>
      </p:sp>
      <p:cxnSp>
        <p:nvCxnSpPr>
          <p:cNvPr id="5" name="Connecteur droit avec flèche 4"/>
          <p:cNvCxnSpPr/>
          <p:nvPr/>
        </p:nvCxnSpPr>
        <p:spPr>
          <a:xfrm>
            <a:off x="5443538" y="1173633"/>
            <a:ext cx="14287" cy="23982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64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11700" y="71097"/>
            <a:ext cx="8520600" cy="572700"/>
          </a:xfrm>
        </p:spPr>
        <p:txBody>
          <a:bodyPr/>
          <a:lstStyle/>
          <a:p>
            <a:r>
              <a:rPr lang="fr-FR" sz="2800" dirty="0" err="1"/>
              <a:t>Today</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14</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18" name="object 30"/>
          <p:cNvSpPr/>
          <p:nvPr/>
        </p:nvSpPr>
        <p:spPr>
          <a:xfrm>
            <a:off x="497700" y="2375589"/>
            <a:ext cx="1016775"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9" name="object 30"/>
          <p:cNvSpPr/>
          <p:nvPr/>
        </p:nvSpPr>
        <p:spPr>
          <a:xfrm flipV="1">
            <a:off x="7478112" y="231613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pic>
        <p:nvPicPr>
          <p:cNvPr id="10" name="Espace réservé du contenu 5"/>
          <p:cNvPicPr>
            <a:picLocks noChangeAspect="1"/>
          </p:cNvPicPr>
          <p:nvPr/>
        </p:nvPicPr>
        <p:blipFill rotWithShape="1">
          <a:blip r:embed="rId3">
            <a:extLst>
              <a:ext uri="{28A0092B-C50C-407E-A947-70E740481C1C}">
                <a14:useLocalDpi xmlns:a14="http://schemas.microsoft.com/office/drawing/2010/main" val="0"/>
              </a:ext>
            </a:extLst>
          </a:blip>
          <a:srcRect t="2695"/>
          <a:stretch/>
        </p:blipFill>
        <p:spPr>
          <a:xfrm>
            <a:off x="685802" y="529493"/>
            <a:ext cx="7772400" cy="3617502"/>
          </a:xfrm>
          <a:prstGeom prst="rect">
            <a:avLst/>
          </a:prstGeom>
        </p:spPr>
      </p:pic>
      <p:sp>
        <p:nvSpPr>
          <p:cNvPr id="11" name="ZoneTexte 10"/>
          <p:cNvSpPr txBox="1"/>
          <p:nvPr/>
        </p:nvSpPr>
        <p:spPr>
          <a:xfrm>
            <a:off x="3545886" y="1211065"/>
            <a:ext cx="2052228" cy="369332"/>
          </a:xfrm>
          <a:prstGeom prst="rect">
            <a:avLst/>
          </a:prstGeom>
          <a:noFill/>
        </p:spPr>
        <p:txBody>
          <a:bodyPr wrap="square" lIns="36000" tIns="0" rIns="36000" bIns="0" rtlCol="0">
            <a:spAutoFit/>
          </a:bodyPr>
          <a:lstStyle/>
          <a:p>
            <a:r>
              <a:rPr lang="fr-FR" sz="2400">
                <a:solidFill>
                  <a:schemeClr val="tx1"/>
                </a:solidFill>
              </a:rPr>
              <a:t>32 interfaces</a:t>
            </a:r>
          </a:p>
        </p:txBody>
      </p:sp>
      <p:cxnSp>
        <p:nvCxnSpPr>
          <p:cNvPr id="5" name="Connecteur droit avec flèche 4"/>
          <p:cNvCxnSpPr/>
          <p:nvPr/>
        </p:nvCxnSpPr>
        <p:spPr>
          <a:xfrm>
            <a:off x="5443538" y="1173633"/>
            <a:ext cx="14287" cy="23982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FB70CB6A-EB32-744B-AB8E-DD89A1E63502}"/>
              </a:ext>
            </a:extLst>
          </p:cNvPr>
          <p:cNvSpPr txBox="1"/>
          <p:nvPr/>
        </p:nvSpPr>
        <p:spPr>
          <a:xfrm>
            <a:off x="5457825" y="4149090"/>
            <a:ext cx="2538282" cy="276999"/>
          </a:xfrm>
          <a:prstGeom prst="rect">
            <a:avLst/>
          </a:prstGeom>
          <a:noFill/>
        </p:spPr>
        <p:txBody>
          <a:bodyPr wrap="square" lIns="27000" tIns="0" rIns="27000" bIns="0" rtlCol="0">
            <a:spAutoFit/>
          </a:bodyPr>
          <a:lstStyle/>
          <a:p>
            <a:r>
              <a:rPr lang="fr-FR" sz="1800">
                <a:solidFill>
                  <a:schemeClr val="tx1"/>
                </a:solidFill>
              </a:rPr>
              <a:t>Datacenter</a:t>
            </a:r>
          </a:p>
        </p:txBody>
      </p:sp>
    </p:spTree>
    <p:extLst>
      <p:ext uri="{BB962C8B-B14F-4D97-AF65-F5344CB8AC3E}">
        <p14:creationId xmlns:p14="http://schemas.microsoft.com/office/powerpoint/2010/main" val="61325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11700" y="71097"/>
            <a:ext cx="8520600" cy="572700"/>
          </a:xfrm>
        </p:spPr>
        <p:txBody>
          <a:bodyPr/>
          <a:lstStyle/>
          <a:p>
            <a:r>
              <a:rPr lang="fr-FR" sz="2800" dirty="0" err="1"/>
              <a:t>Today</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15</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18" name="object 30"/>
          <p:cNvSpPr/>
          <p:nvPr/>
        </p:nvSpPr>
        <p:spPr>
          <a:xfrm flipV="1">
            <a:off x="497701" y="2329870"/>
            <a:ext cx="848500"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pic>
        <p:nvPicPr>
          <p:cNvPr id="12" name="Espace réservé du contenu 9">
            <a:extLst>
              <a:ext uri="{FF2B5EF4-FFF2-40B4-BE49-F238E27FC236}">
                <a16:creationId xmlns:a16="http://schemas.microsoft.com/office/drawing/2014/main" id="{FD2CA93E-4E81-544B-B9BE-F6B8B49EA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52" y="519366"/>
            <a:ext cx="7601248" cy="3639263"/>
          </a:xfrm>
          <a:prstGeom prst="rect">
            <a:avLst/>
          </a:prstGeom>
        </p:spPr>
      </p:pic>
      <p:sp>
        <p:nvSpPr>
          <p:cNvPr id="11" name="ZoneTexte 10"/>
          <p:cNvSpPr txBox="1"/>
          <p:nvPr/>
        </p:nvSpPr>
        <p:spPr>
          <a:xfrm>
            <a:off x="3545886" y="1211065"/>
            <a:ext cx="2052228" cy="369332"/>
          </a:xfrm>
          <a:prstGeom prst="rect">
            <a:avLst/>
          </a:prstGeom>
          <a:noFill/>
        </p:spPr>
        <p:txBody>
          <a:bodyPr wrap="square" lIns="36000" tIns="0" rIns="36000" bIns="0" rtlCol="0">
            <a:spAutoFit/>
          </a:bodyPr>
          <a:lstStyle/>
          <a:p>
            <a:r>
              <a:rPr lang="fr-FR" sz="2400">
                <a:solidFill>
                  <a:schemeClr val="tx1"/>
                </a:solidFill>
              </a:rPr>
              <a:t>55 interfaces</a:t>
            </a:r>
          </a:p>
        </p:txBody>
      </p:sp>
      <p:cxnSp>
        <p:nvCxnSpPr>
          <p:cNvPr id="5" name="Connecteur droit avec flèche 4"/>
          <p:cNvCxnSpPr>
            <a:cxnSpLocks/>
          </p:cNvCxnSpPr>
          <p:nvPr/>
        </p:nvCxnSpPr>
        <p:spPr>
          <a:xfrm>
            <a:off x="5457825" y="519366"/>
            <a:ext cx="0" cy="36392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bject 30"/>
          <p:cNvSpPr/>
          <p:nvPr/>
        </p:nvSpPr>
        <p:spPr>
          <a:xfrm flipV="1">
            <a:off x="8001000" y="2316138"/>
            <a:ext cx="645303" cy="59450"/>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4" name="ZoneTexte 13">
            <a:extLst>
              <a:ext uri="{FF2B5EF4-FFF2-40B4-BE49-F238E27FC236}">
                <a16:creationId xmlns:a16="http://schemas.microsoft.com/office/drawing/2014/main" id="{DF7E39A4-FA05-FB45-BAEA-E2338703BA6F}"/>
              </a:ext>
            </a:extLst>
          </p:cNvPr>
          <p:cNvSpPr txBox="1"/>
          <p:nvPr/>
        </p:nvSpPr>
        <p:spPr>
          <a:xfrm>
            <a:off x="5271054" y="4158629"/>
            <a:ext cx="2538282" cy="276999"/>
          </a:xfrm>
          <a:prstGeom prst="rect">
            <a:avLst/>
          </a:prstGeom>
          <a:noFill/>
        </p:spPr>
        <p:txBody>
          <a:bodyPr wrap="square" lIns="27000" tIns="0" rIns="27000" bIns="0" rtlCol="0">
            <a:spAutoFit/>
          </a:bodyPr>
          <a:lstStyle/>
          <a:p>
            <a:r>
              <a:rPr lang="fr-FR" sz="1800" err="1">
                <a:solidFill>
                  <a:schemeClr val="tx1"/>
                </a:solidFill>
              </a:rPr>
              <a:t>Tier</a:t>
            </a:r>
            <a:r>
              <a:rPr lang="fr-FR" sz="1800">
                <a:solidFill>
                  <a:schemeClr val="tx1"/>
                </a:solidFill>
              </a:rPr>
              <a:t> 1</a:t>
            </a:r>
          </a:p>
        </p:txBody>
      </p:sp>
    </p:spTree>
    <p:extLst>
      <p:ext uri="{BB962C8B-B14F-4D97-AF65-F5344CB8AC3E}">
        <p14:creationId xmlns:p14="http://schemas.microsoft.com/office/powerpoint/2010/main" val="2103940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30"/>
          <p:cNvSpPr/>
          <p:nvPr/>
        </p:nvSpPr>
        <p:spPr>
          <a:xfrm flipV="1">
            <a:off x="7478112" y="231613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8" name="object 30"/>
          <p:cNvSpPr/>
          <p:nvPr/>
        </p:nvSpPr>
        <p:spPr>
          <a:xfrm>
            <a:off x="497700" y="2375589"/>
            <a:ext cx="1016775"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pic>
        <p:nvPicPr>
          <p:cNvPr id="13" name="Espace réservé du contenu 10">
            <a:extLst>
              <a:ext uri="{FF2B5EF4-FFF2-40B4-BE49-F238E27FC236}">
                <a16:creationId xmlns:a16="http://schemas.microsoft.com/office/drawing/2014/main" id="{F8FB492E-DA11-674A-8EC7-BBE820D3E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01" y="357447"/>
            <a:ext cx="7979049" cy="3870915"/>
          </a:xfrm>
          <a:prstGeom prst="rect">
            <a:avLst/>
          </a:prstGeom>
        </p:spPr>
      </p:pic>
      <p:sp>
        <p:nvSpPr>
          <p:cNvPr id="4" name="Titre 3"/>
          <p:cNvSpPr>
            <a:spLocks noGrp="1"/>
          </p:cNvSpPr>
          <p:nvPr>
            <p:ph type="title"/>
          </p:nvPr>
        </p:nvSpPr>
        <p:spPr>
          <a:xfrm>
            <a:off x="311700" y="71097"/>
            <a:ext cx="8520600" cy="572700"/>
          </a:xfrm>
        </p:spPr>
        <p:txBody>
          <a:bodyPr/>
          <a:lstStyle/>
          <a:p>
            <a:r>
              <a:rPr lang="fr-FR" sz="2800" dirty="0" err="1"/>
              <a:t>Today</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16</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11" name="ZoneTexte 10"/>
          <p:cNvSpPr txBox="1"/>
          <p:nvPr/>
        </p:nvSpPr>
        <p:spPr>
          <a:xfrm>
            <a:off x="2917656" y="686089"/>
            <a:ext cx="2052228" cy="369332"/>
          </a:xfrm>
          <a:prstGeom prst="rect">
            <a:avLst/>
          </a:prstGeom>
          <a:noFill/>
        </p:spPr>
        <p:txBody>
          <a:bodyPr wrap="square" lIns="36000" tIns="0" rIns="36000" bIns="0" rtlCol="0">
            <a:spAutoFit/>
          </a:bodyPr>
          <a:lstStyle/>
          <a:p>
            <a:r>
              <a:rPr lang="fr-FR" sz="2400">
                <a:solidFill>
                  <a:schemeClr val="tx1"/>
                </a:solidFill>
              </a:rPr>
              <a:t>42 interfaces</a:t>
            </a:r>
          </a:p>
        </p:txBody>
      </p:sp>
      <p:cxnSp>
        <p:nvCxnSpPr>
          <p:cNvPr id="5" name="Connecteur droit avec flèche 4"/>
          <p:cNvCxnSpPr>
            <a:cxnSpLocks/>
          </p:cNvCxnSpPr>
          <p:nvPr/>
        </p:nvCxnSpPr>
        <p:spPr>
          <a:xfrm>
            <a:off x="5178425" y="519366"/>
            <a:ext cx="0" cy="36392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D4A3596-E06C-C740-AED0-CB690618C2CC}"/>
              </a:ext>
            </a:extLst>
          </p:cNvPr>
          <p:cNvSpPr txBox="1"/>
          <p:nvPr/>
        </p:nvSpPr>
        <p:spPr>
          <a:xfrm>
            <a:off x="4153454" y="4277453"/>
            <a:ext cx="2538282" cy="276999"/>
          </a:xfrm>
          <a:prstGeom prst="rect">
            <a:avLst/>
          </a:prstGeom>
          <a:noFill/>
        </p:spPr>
        <p:txBody>
          <a:bodyPr wrap="square" lIns="27000" tIns="0" rIns="27000" bIns="0" rtlCol="0">
            <a:spAutoFit/>
          </a:bodyPr>
          <a:lstStyle/>
          <a:p>
            <a:r>
              <a:rPr lang="fr-FR" sz="1800">
                <a:solidFill>
                  <a:schemeClr val="tx1"/>
                </a:solidFill>
              </a:rPr>
              <a:t>Large Cellular Provider</a:t>
            </a:r>
          </a:p>
        </p:txBody>
      </p:sp>
    </p:spTree>
    <p:extLst>
      <p:ext uri="{BB962C8B-B14F-4D97-AF65-F5344CB8AC3E}">
        <p14:creationId xmlns:p14="http://schemas.microsoft.com/office/powerpoint/2010/main" val="219662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Time to capture a source/destination IP </a:t>
            </a:r>
            <a:r>
              <a:rPr lang="fr-FR" dirty="0" err="1"/>
              <a:t>level</a:t>
            </a:r>
            <a:r>
              <a:rPr lang="fr-FR" dirty="0"/>
              <a:t> </a:t>
            </a:r>
            <a:r>
              <a:rPr lang="fr-FR" dirty="0" err="1"/>
              <a:t>topology</a:t>
            </a:r>
            <a:endParaRPr lang="fr-FR" dirty="0"/>
          </a:p>
        </p:txBody>
      </p:sp>
      <p:sp>
        <p:nvSpPr>
          <p:cNvPr id="5" name="Espace réservé du texte 4"/>
          <p:cNvSpPr>
            <a:spLocks noGrp="1"/>
          </p:cNvSpPr>
          <p:nvPr>
            <p:ph type="body" idx="1"/>
          </p:nvPr>
        </p:nvSpPr>
        <p:spPr>
          <a:xfrm>
            <a:off x="311700" y="1674989"/>
            <a:ext cx="8832300" cy="3416400"/>
          </a:xfrm>
        </p:spPr>
        <p:txBody>
          <a:bodyPr/>
          <a:lstStyle/>
          <a:p>
            <a:r>
              <a:rPr lang="fr-FR" sz="3200" dirty="0"/>
              <a:t>20 </a:t>
            </a:r>
            <a:r>
              <a:rPr lang="fr-FR" sz="3200" dirty="0" err="1"/>
              <a:t>years</a:t>
            </a:r>
            <a:r>
              <a:rPr lang="fr-FR" sz="3200" dirty="0"/>
              <a:t> </a:t>
            </a:r>
            <a:r>
              <a:rPr lang="fr-FR" sz="3200" dirty="0" err="1"/>
              <a:t>ago</a:t>
            </a:r>
            <a:r>
              <a:rPr lang="fr-FR" sz="3200" dirty="0"/>
              <a:t>: up to few seconds</a:t>
            </a:r>
          </a:p>
          <a:p>
            <a:endParaRPr lang="fr-FR" dirty="0"/>
          </a:p>
          <a:p>
            <a:r>
              <a:rPr lang="fr-FR" dirty="0"/>
              <a:t>10 </a:t>
            </a:r>
            <a:r>
              <a:rPr lang="fr-FR" dirty="0" err="1"/>
              <a:t>years</a:t>
            </a:r>
            <a:r>
              <a:rPr lang="fr-FR" dirty="0"/>
              <a:t> </a:t>
            </a:r>
            <a:r>
              <a:rPr lang="fr-FR" dirty="0" err="1"/>
              <a:t>ago</a:t>
            </a:r>
            <a:r>
              <a:rPr lang="fr-FR" dirty="0"/>
              <a:t>: up to </a:t>
            </a:r>
            <a:r>
              <a:rPr lang="fr-FR" dirty="0" err="1"/>
              <a:t>tens</a:t>
            </a:r>
            <a:r>
              <a:rPr lang="fr-FR" dirty="0"/>
              <a:t> of seconds</a:t>
            </a:r>
          </a:p>
          <a:p>
            <a:endParaRPr lang="fr-FR" dirty="0"/>
          </a:p>
          <a:p>
            <a:r>
              <a:rPr lang="fr-FR" dirty="0" err="1"/>
              <a:t>Today</a:t>
            </a:r>
            <a:r>
              <a:rPr lang="fr-FR" dirty="0"/>
              <a:t>: up to </a:t>
            </a:r>
            <a:r>
              <a:rPr lang="fr-FR" dirty="0" err="1"/>
              <a:t>tens</a:t>
            </a:r>
            <a:r>
              <a:rPr lang="fr-FR" dirty="0"/>
              <a:t> of minutes</a:t>
            </a: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17</a:t>
            </a:fld>
            <a:endParaRPr lang="uk-UA"/>
          </a:p>
        </p:txBody>
      </p:sp>
    </p:spTree>
    <p:extLst>
      <p:ext uri="{BB962C8B-B14F-4D97-AF65-F5344CB8AC3E}">
        <p14:creationId xmlns:p14="http://schemas.microsoft.com/office/powerpoint/2010/main" val="844906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1008FF0D-61A6-CB43-AA7A-990787BA56D9}"/>
              </a:ext>
            </a:extLst>
          </p:cNvPr>
          <p:cNvSpPr>
            <a:spLocks noGrp="1"/>
          </p:cNvSpPr>
          <p:nvPr>
            <p:ph type="title"/>
          </p:nvPr>
        </p:nvSpPr>
        <p:spPr>
          <a:xfrm>
            <a:off x="183244" y="-145144"/>
            <a:ext cx="7886700" cy="994172"/>
          </a:xfrm>
        </p:spPr>
        <p:txBody>
          <a:bodyPr/>
          <a:lstStyle/>
          <a:p>
            <a:r>
              <a:rPr lang="fr-FR" dirty="0" err="1"/>
              <a:t>Ark</a:t>
            </a:r>
            <a:r>
              <a:rPr lang="fr-FR" dirty="0"/>
              <a:t> (CAIDA, UCSD, ~110 VP)</a:t>
            </a:r>
          </a:p>
        </p:txBody>
      </p:sp>
      <p:sp>
        <p:nvSpPr>
          <p:cNvPr id="3" name="Espace réservé du numéro de diapositive 2">
            <a:extLst>
              <a:ext uri="{FF2B5EF4-FFF2-40B4-BE49-F238E27FC236}">
                <a16:creationId xmlns:a16="http://schemas.microsoft.com/office/drawing/2014/main" id="{97F9FC53-F6D2-A641-82EE-7AD812EB33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pic>
        <p:nvPicPr>
          <p:cNvPr id="6" name="Image 5">
            <a:extLst>
              <a:ext uri="{FF2B5EF4-FFF2-40B4-BE49-F238E27FC236}">
                <a16:creationId xmlns:a16="http://schemas.microsoft.com/office/drawing/2014/main" id="{BD11F26E-D808-F54F-823D-5754582F84CE}"/>
              </a:ext>
            </a:extLst>
          </p:cNvPr>
          <p:cNvPicPr>
            <a:picLocks noChangeAspect="1"/>
          </p:cNvPicPr>
          <p:nvPr/>
        </p:nvPicPr>
        <p:blipFill>
          <a:blip r:embed="rId3"/>
          <a:stretch>
            <a:fillRect/>
          </a:stretch>
        </p:blipFill>
        <p:spPr>
          <a:xfrm>
            <a:off x="1040829" y="662572"/>
            <a:ext cx="7029115" cy="4412037"/>
          </a:xfrm>
          <a:prstGeom prst="rect">
            <a:avLst/>
          </a:prstGeom>
        </p:spPr>
      </p:pic>
    </p:spTree>
    <p:extLst>
      <p:ext uri="{BB962C8B-B14F-4D97-AF65-F5344CB8AC3E}">
        <p14:creationId xmlns:p14="http://schemas.microsoft.com/office/powerpoint/2010/main" val="4000103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15EEF-B427-F84E-A740-8D3A6A21646C}"/>
              </a:ext>
            </a:extLst>
          </p:cNvPr>
          <p:cNvSpPr>
            <a:spLocks noGrp="1"/>
          </p:cNvSpPr>
          <p:nvPr>
            <p:ph type="title"/>
          </p:nvPr>
        </p:nvSpPr>
        <p:spPr/>
        <p:txBody>
          <a:bodyPr>
            <a:normAutofit fontScale="90000"/>
          </a:bodyPr>
          <a:lstStyle/>
          <a:p>
            <a:r>
              <a:rPr lang="fr-FR" dirty="0" err="1"/>
              <a:t>Yarrp</a:t>
            </a:r>
            <a:r>
              <a:rPr lang="fr-FR" dirty="0"/>
              <a:t> (Naval </a:t>
            </a:r>
            <a:r>
              <a:rPr lang="fr-FR" dirty="0" err="1"/>
              <a:t>Postgraduate</a:t>
            </a:r>
            <a:r>
              <a:rPr lang="fr-FR" dirty="0"/>
              <a:t> </a:t>
            </a:r>
            <a:r>
              <a:rPr lang="fr-FR" dirty="0" err="1"/>
              <a:t>School</a:t>
            </a:r>
            <a:r>
              <a:rPr lang="fr-FR" dirty="0"/>
              <a:t>, 15 VP in AWS)</a:t>
            </a:r>
          </a:p>
        </p:txBody>
      </p:sp>
      <p:sp>
        <p:nvSpPr>
          <p:cNvPr id="3" name="Espace réservé du numéro de diapositive 2">
            <a:extLst>
              <a:ext uri="{FF2B5EF4-FFF2-40B4-BE49-F238E27FC236}">
                <a16:creationId xmlns:a16="http://schemas.microsoft.com/office/drawing/2014/main" id="{D2B5761A-E014-884B-AA57-9B6F22A43705}"/>
              </a:ext>
            </a:extLst>
          </p:cNvPr>
          <p:cNvSpPr>
            <a:spLocks noGrp="1"/>
          </p:cNvSpPr>
          <p:nvPr>
            <p:ph type="sldNum" sz="quarter" idx="12"/>
          </p:nvPr>
        </p:nvSpPr>
        <p:spPr/>
        <p:txBody>
          <a:bodyPr/>
          <a:lstStyle/>
          <a:p>
            <a:fld id="{00000000-1234-1234-1234-123412341234}" type="slidenum">
              <a:rPr lang="uk-UA" smtClean="0"/>
              <a:pPr/>
              <a:t>19</a:t>
            </a:fld>
            <a:endParaRPr lang="uk-UA"/>
          </a:p>
        </p:txBody>
      </p:sp>
      <p:pic>
        <p:nvPicPr>
          <p:cNvPr id="4" name="Image 3">
            <a:extLst>
              <a:ext uri="{FF2B5EF4-FFF2-40B4-BE49-F238E27FC236}">
                <a16:creationId xmlns:a16="http://schemas.microsoft.com/office/drawing/2014/main" id="{97BBDF9A-17B5-BB49-B834-8FD2E3A0A58F}"/>
              </a:ext>
            </a:extLst>
          </p:cNvPr>
          <p:cNvPicPr>
            <a:picLocks noChangeAspect="1"/>
          </p:cNvPicPr>
          <p:nvPr/>
        </p:nvPicPr>
        <p:blipFill>
          <a:blip r:embed="rId2"/>
          <a:stretch>
            <a:fillRect/>
          </a:stretch>
        </p:blipFill>
        <p:spPr>
          <a:xfrm>
            <a:off x="173524" y="1425872"/>
            <a:ext cx="8796952" cy="3478313"/>
          </a:xfrm>
          <a:prstGeom prst="rect">
            <a:avLst/>
          </a:prstGeom>
        </p:spPr>
      </p:pic>
    </p:spTree>
    <p:extLst>
      <p:ext uri="{BB962C8B-B14F-4D97-AF65-F5344CB8AC3E}">
        <p14:creationId xmlns:p14="http://schemas.microsoft.com/office/powerpoint/2010/main" val="2657007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t>Challenges</a:t>
            </a:r>
          </a:p>
          <a:p>
            <a:r>
              <a:rPr lang="en-US" dirty="0"/>
              <a:t>Diamond-Miner</a:t>
            </a:r>
          </a:p>
          <a:p>
            <a:r>
              <a:rPr lang="en-US" dirty="0"/>
              <a:t>Limited Ltd.</a:t>
            </a:r>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854866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Limitations of </a:t>
            </a:r>
            <a:r>
              <a:rPr lang="fr-FR" err="1"/>
              <a:t>prior</a:t>
            </a:r>
            <a:r>
              <a:rPr lang="fr-FR"/>
              <a:t> </a:t>
            </a:r>
            <a:r>
              <a:rPr lang="fr-FR" err="1"/>
              <a:t>work</a:t>
            </a:r>
            <a:endParaRPr lang="fr-FR"/>
          </a:p>
        </p:txBody>
      </p:sp>
      <p:sp>
        <p:nvSpPr>
          <p:cNvPr id="5" name="Espace réservé du texte 4"/>
          <p:cNvSpPr>
            <a:spLocks noGrp="1"/>
          </p:cNvSpPr>
          <p:nvPr>
            <p:ph type="body" idx="1"/>
          </p:nvPr>
        </p:nvSpPr>
        <p:spPr>
          <a:xfrm>
            <a:off x="311700" y="1152475"/>
            <a:ext cx="8832300" cy="3416400"/>
          </a:xfrm>
        </p:spPr>
        <p:txBody>
          <a:bodyPr/>
          <a:lstStyle/>
          <a:p>
            <a:r>
              <a:rPr lang="fr-FR" sz="3200" dirty="0"/>
              <a:t>IP </a:t>
            </a:r>
            <a:r>
              <a:rPr lang="fr-FR" sz="3200" dirty="0" err="1"/>
              <a:t>load</a:t>
            </a:r>
            <a:r>
              <a:rPr lang="fr-FR" sz="3200" dirty="0"/>
              <a:t> </a:t>
            </a:r>
            <a:r>
              <a:rPr lang="fr-FR" sz="3200" dirty="0" err="1"/>
              <a:t>balancing</a:t>
            </a:r>
            <a:r>
              <a:rPr lang="fr-FR" sz="3200" dirty="0"/>
              <a:t> </a:t>
            </a:r>
            <a:r>
              <a:rPr lang="fr-FR" sz="3200" dirty="0" err="1"/>
              <a:t>is</a:t>
            </a:r>
            <a:r>
              <a:rPr lang="fr-FR" sz="3200" dirty="0"/>
              <a:t> </a:t>
            </a:r>
            <a:r>
              <a:rPr lang="fr-FR" sz="3200" dirty="0" err="1"/>
              <a:t>even</a:t>
            </a:r>
            <a:r>
              <a:rPr lang="fr-FR" sz="3200" dirty="0"/>
              <a:t> more </a:t>
            </a:r>
            <a:r>
              <a:rPr lang="fr-FR" sz="3200" dirty="0" err="1"/>
              <a:t>prevalent</a:t>
            </a:r>
            <a:r>
              <a:rPr lang="fr-FR" sz="3200" dirty="0"/>
              <a:t> </a:t>
            </a:r>
            <a:r>
              <a:rPr lang="fr-FR" sz="3200" dirty="0" err="1"/>
              <a:t>than</a:t>
            </a:r>
            <a:r>
              <a:rPr lang="fr-FR" sz="3200" dirty="0"/>
              <a:t> </a:t>
            </a:r>
            <a:r>
              <a:rPr lang="fr-FR" sz="3200" dirty="0" err="1"/>
              <a:t>before</a:t>
            </a:r>
            <a:r>
              <a:rPr lang="fr-FR" sz="3200" dirty="0"/>
              <a:t>, and </a:t>
            </a:r>
            <a:r>
              <a:rPr lang="fr-FR" sz="3200" dirty="0" err="1"/>
              <a:t>everywhere</a:t>
            </a:r>
            <a:r>
              <a:rPr lang="fr-FR" sz="3200" dirty="0"/>
              <a:t> in the Internet</a:t>
            </a:r>
          </a:p>
          <a:p>
            <a:endParaRPr lang="fr-FR" dirty="0"/>
          </a:p>
          <a:p>
            <a:r>
              <a:rPr lang="fr-FR" dirty="0"/>
              <a:t>No system to capture </a:t>
            </a:r>
            <a:r>
              <a:rPr lang="fr-FR" dirty="0" err="1"/>
              <a:t>load</a:t>
            </a:r>
            <a:r>
              <a:rPr lang="fr-FR" dirty="0"/>
              <a:t> </a:t>
            </a:r>
            <a:r>
              <a:rPr lang="fr-FR" dirty="0" err="1"/>
              <a:t>balanced</a:t>
            </a:r>
            <a:r>
              <a:rPr lang="fr-FR" dirty="0"/>
              <a:t> </a:t>
            </a:r>
            <a:r>
              <a:rPr lang="fr-FR" dirty="0" err="1"/>
              <a:t>paths</a:t>
            </a:r>
            <a:r>
              <a:rPr lang="fr-FR" dirty="0"/>
              <a:t> at Internet </a:t>
            </a:r>
            <a:r>
              <a:rPr lang="fr-FR" dirty="0" err="1"/>
              <a:t>scale</a:t>
            </a:r>
            <a:r>
              <a:rPr lang="fr-FR" dirty="0"/>
              <a:t> in a </a:t>
            </a:r>
            <a:r>
              <a:rPr lang="fr-FR" dirty="0" err="1"/>
              <a:t>reasonable</a:t>
            </a:r>
            <a:r>
              <a:rPr lang="fr-FR" dirty="0"/>
              <a:t> time</a:t>
            </a:r>
          </a:p>
          <a:p>
            <a:endParaRPr lang="fr-FR" dirty="0"/>
          </a:p>
          <a:p>
            <a:r>
              <a:rPr lang="fr-FR" sz="3200" dirty="0"/>
              <a:t>Bad </a:t>
            </a:r>
            <a:r>
              <a:rPr lang="fr-FR" sz="3200" dirty="0" err="1"/>
              <a:t>idea</a:t>
            </a:r>
            <a:r>
              <a:rPr lang="fr-FR" sz="3200" dirty="0"/>
              <a:t> of the </a:t>
            </a:r>
            <a:r>
              <a:rPr lang="fr-FR" sz="3200" dirty="0" err="1"/>
              <a:t>true</a:t>
            </a:r>
            <a:r>
              <a:rPr lang="fr-FR" sz="3200" dirty="0"/>
              <a:t> </a:t>
            </a:r>
            <a:r>
              <a:rPr lang="fr-FR" sz="3200" dirty="0" err="1"/>
              <a:t>resilience</a:t>
            </a:r>
            <a:r>
              <a:rPr lang="fr-FR" sz="3200" dirty="0"/>
              <a:t> and structure of the Internet</a:t>
            </a:r>
          </a:p>
          <a:p>
            <a:endParaRPr lang="fr-FR" dirty="0"/>
          </a:p>
          <a:p>
            <a:endParaRPr lang="fr-FR"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20</a:t>
            </a:fld>
            <a:endParaRPr lang="uk-UA"/>
          </a:p>
        </p:txBody>
      </p:sp>
    </p:spTree>
    <p:extLst>
      <p:ext uri="{BB962C8B-B14F-4D97-AF65-F5344CB8AC3E}">
        <p14:creationId xmlns:p14="http://schemas.microsoft.com/office/powerpoint/2010/main" val="53877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BEED2B-3D87-5046-B882-9AB8FDF7E0A5}"/>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97F9FC53-F6D2-A641-82EE-7AD812EB33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pic>
        <p:nvPicPr>
          <p:cNvPr id="5" name="Image 4">
            <a:extLst>
              <a:ext uri="{FF2B5EF4-FFF2-40B4-BE49-F238E27FC236}">
                <a16:creationId xmlns:a16="http://schemas.microsoft.com/office/drawing/2014/main" id="{6C96B79D-743F-7E43-BB38-62B5FE535167}"/>
              </a:ext>
            </a:extLst>
          </p:cNvPr>
          <p:cNvPicPr>
            <a:picLocks noChangeAspect="1"/>
          </p:cNvPicPr>
          <p:nvPr/>
        </p:nvPicPr>
        <p:blipFill>
          <a:blip r:embed="rId3"/>
          <a:stretch>
            <a:fillRect/>
          </a:stretch>
        </p:blipFill>
        <p:spPr>
          <a:xfrm>
            <a:off x="-16142" y="87084"/>
            <a:ext cx="9089199" cy="5143500"/>
          </a:xfrm>
          <a:prstGeom prst="rect">
            <a:avLst/>
          </a:prstGeom>
        </p:spPr>
      </p:pic>
    </p:spTree>
    <p:extLst>
      <p:ext uri="{BB962C8B-B14F-4D97-AF65-F5344CB8AC3E}">
        <p14:creationId xmlns:p14="http://schemas.microsoft.com/office/powerpoint/2010/main" val="935559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BEED2B-3D87-5046-B882-9AB8FDF7E0A5}"/>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97F9FC53-F6D2-A641-82EE-7AD812EB33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22</a:t>
            </a:fld>
            <a:endParaRPr lang="fr-FR"/>
          </a:p>
        </p:txBody>
      </p:sp>
      <p:pic>
        <p:nvPicPr>
          <p:cNvPr id="5" name="Image 4">
            <a:extLst>
              <a:ext uri="{FF2B5EF4-FFF2-40B4-BE49-F238E27FC236}">
                <a16:creationId xmlns:a16="http://schemas.microsoft.com/office/drawing/2014/main" id="{46A5E0C9-5E65-AC4D-8174-AE24B299CC3A}"/>
              </a:ext>
            </a:extLst>
          </p:cNvPr>
          <p:cNvPicPr>
            <a:picLocks noChangeAspect="1"/>
          </p:cNvPicPr>
          <p:nvPr/>
        </p:nvPicPr>
        <p:blipFill>
          <a:blip r:embed="rId3"/>
          <a:stretch>
            <a:fillRect/>
          </a:stretch>
        </p:blipFill>
        <p:spPr>
          <a:xfrm>
            <a:off x="27400" y="0"/>
            <a:ext cx="9089199" cy="5143500"/>
          </a:xfrm>
          <a:prstGeom prst="rect">
            <a:avLst/>
          </a:prstGeom>
        </p:spPr>
      </p:pic>
    </p:spTree>
    <p:extLst>
      <p:ext uri="{BB962C8B-B14F-4D97-AF65-F5344CB8AC3E}">
        <p14:creationId xmlns:p14="http://schemas.microsoft.com/office/powerpoint/2010/main" val="4070755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BEED2B-3D87-5046-B882-9AB8FDF7E0A5}"/>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97F9FC53-F6D2-A641-82EE-7AD812EB33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a:p>
        </p:txBody>
      </p:sp>
      <p:pic>
        <p:nvPicPr>
          <p:cNvPr id="6" name="Image 5">
            <a:extLst>
              <a:ext uri="{FF2B5EF4-FFF2-40B4-BE49-F238E27FC236}">
                <a16:creationId xmlns:a16="http://schemas.microsoft.com/office/drawing/2014/main" id="{89BD904D-06E4-9749-AB24-A3007B597EB2}"/>
              </a:ext>
            </a:extLst>
          </p:cNvPr>
          <p:cNvPicPr>
            <a:picLocks noChangeAspect="1"/>
          </p:cNvPicPr>
          <p:nvPr/>
        </p:nvPicPr>
        <p:blipFill>
          <a:blip r:embed="rId3"/>
          <a:stretch>
            <a:fillRect/>
          </a:stretch>
        </p:blipFill>
        <p:spPr>
          <a:xfrm>
            <a:off x="27400" y="0"/>
            <a:ext cx="9089199" cy="5143500"/>
          </a:xfrm>
          <a:prstGeom prst="rect">
            <a:avLst/>
          </a:prstGeom>
        </p:spPr>
      </p:pic>
    </p:spTree>
    <p:extLst>
      <p:ext uri="{BB962C8B-B14F-4D97-AF65-F5344CB8AC3E}">
        <p14:creationId xmlns:p14="http://schemas.microsoft.com/office/powerpoint/2010/main" val="170468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t>Diamond-Miner</a:t>
            </a:r>
          </a:p>
          <a:p>
            <a:r>
              <a:rPr lang="en-US" dirty="0"/>
              <a:t>Limited Ltd.</a:t>
            </a:r>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550721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478425"/>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latin typeface="Arial" charset="0"/>
                <a:ea typeface="Arial" charset="0"/>
                <a:cs typeface="Arial" charset="0"/>
              </a:rPr>
              <a:t>Diamond-Miner: Comprehensive Discovery of the Internet’s Topology Diamonds</a:t>
            </a:r>
            <a:endParaRPr sz="3000">
              <a:latin typeface="Arial" charset="0"/>
              <a:ea typeface="Arial" charset="0"/>
              <a:cs typeface="Arial" charset="0"/>
            </a:endParaRPr>
          </a:p>
        </p:txBody>
      </p:sp>
      <p:sp>
        <p:nvSpPr>
          <p:cNvPr id="9" name="Google Shape;60;p13"/>
          <p:cNvSpPr txBox="1">
            <a:spLocks noGrp="1"/>
          </p:cNvSpPr>
          <p:nvPr>
            <p:ph type="subTitle" idx="1"/>
          </p:nvPr>
        </p:nvSpPr>
        <p:spPr>
          <a:xfrm>
            <a:off x="671258" y="244726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err="1"/>
              <a:t>Kévin</a:t>
            </a:r>
            <a:r>
              <a:rPr lang="en" sz="2400" b="1"/>
              <a:t> </a:t>
            </a:r>
            <a:r>
              <a:rPr lang="en" sz="2400" b="1" err="1"/>
              <a:t>Vermeulen</a:t>
            </a:r>
            <a:r>
              <a:rPr lang="en" sz="2400"/>
              <a:t>, Justin P. Rohrer, Robert Beverly, </a:t>
            </a:r>
            <a:endParaRPr sz="2400"/>
          </a:p>
          <a:p>
            <a:pPr marL="0" lvl="0" indent="0" algn="ctr" rtl="0">
              <a:spcBef>
                <a:spcPts val="0"/>
              </a:spcBef>
              <a:spcAft>
                <a:spcPts val="0"/>
              </a:spcAft>
              <a:buNone/>
            </a:pPr>
            <a:r>
              <a:rPr lang="en" sz="2400"/>
              <a:t>Olivier </a:t>
            </a:r>
            <a:r>
              <a:rPr lang="en" sz="2400" err="1"/>
              <a:t>Fourmaux</a:t>
            </a:r>
            <a:r>
              <a:rPr lang="en" sz="2400"/>
              <a:t>, </a:t>
            </a:r>
            <a:r>
              <a:rPr lang="en" sz="2400" err="1"/>
              <a:t>Timur</a:t>
            </a:r>
            <a:r>
              <a:rPr lang="en" sz="2400"/>
              <a:t> Friedman</a:t>
            </a:r>
            <a:endParaRPr/>
          </a:p>
          <a:p>
            <a:pPr marL="0" lvl="0" indent="0" algn="ctr" rtl="0">
              <a:spcBef>
                <a:spcPts val="0"/>
              </a:spcBef>
              <a:spcAft>
                <a:spcPts val="0"/>
              </a:spcAft>
              <a:buNone/>
            </a:pPr>
            <a:endParaRPr/>
          </a:p>
        </p:txBody>
      </p:sp>
      <p:sp>
        <p:nvSpPr>
          <p:cNvPr id="63" name="Google Shape;63;p1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8" name="Google Shape;62;p13"/>
          <p:cNvPicPr preferRelativeResize="0"/>
          <p:nvPr/>
        </p:nvPicPr>
        <p:blipFill>
          <a:blip r:embed="rId3">
            <a:alphaModFix/>
          </a:blip>
          <a:stretch>
            <a:fillRect/>
          </a:stretch>
        </p:blipFill>
        <p:spPr>
          <a:xfrm>
            <a:off x="7126052" y="3405863"/>
            <a:ext cx="1066425" cy="734064"/>
          </a:xfrm>
          <a:prstGeom prst="rect">
            <a:avLst/>
          </a:prstGeom>
          <a:noFill/>
          <a:ln>
            <a:noFill/>
          </a:ln>
        </p:spPr>
      </p:pic>
      <p:pic>
        <p:nvPicPr>
          <p:cNvPr id="6" name="Google Shape;237;p39"/>
          <p:cNvPicPr preferRelativeResize="0"/>
          <p:nvPr/>
        </p:nvPicPr>
        <p:blipFill rotWithShape="1">
          <a:blip r:embed="rId4">
            <a:alphaModFix/>
          </a:blip>
          <a:srcRect l="21706" t="23429" r="22722" b="24896"/>
          <a:stretch/>
        </p:blipFill>
        <p:spPr>
          <a:xfrm>
            <a:off x="1214752" y="3405863"/>
            <a:ext cx="1352542" cy="572700"/>
          </a:xfrm>
          <a:prstGeom prst="rect">
            <a:avLst/>
          </a:prstGeom>
          <a:noFill/>
          <a:ln>
            <a:noFill/>
          </a:ln>
        </p:spPr>
      </p:pic>
    </p:spTree>
    <p:extLst>
      <p:ext uri="{BB962C8B-B14F-4D97-AF65-F5344CB8AC3E}">
        <p14:creationId xmlns:p14="http://schemas.microsoft.com/office/powerpoint/2010/main" val="181324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9144000" cy="5143500"/>
          </a:xfrm>
          <a:prstGeom prst="rect">
            <a:avLst/>
          </a:prstGeom>
        </p:spPr>
      </p:pic>
      <p:sp>
        <p:nvSpPr>
          <p:cNvPr id="69" name="Google Shape;6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4" name="Grouper 3"/>
          <p:cNvGrpSpPr/>
          <p:nvPr/>
        </p:nvGrpSpPr>
        <p:grpSpPr>
          <a:xfrm>
            <a:off x="1540042" y="1327790"/>
            <a:ext cx="6878019" cy="2996548"/>
            <a:chOff x="1540042" y="1327790"/>
            <a:chExt cx="6878019" cy="2996548"/>
          </a:xfrm>
        </p:grpSpPr>
        <p:pic>
          <p:nvPicPr>
            <p:cNvPr id="3" name="Image 2"/>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1540042" y="3991200"/>
              <a:ext cx="545432" cy="333138"/>
            </a:xfrm>
            <a:prstGeom prst="rect">
              <a:avLst/>
            </a:prstGeom>
            <a:noFill/>
          </p:spPr>
        </p:pic>
        <p:pic>
          <p:nvPicPr>
            <p:cNvPr id="6" name="Image 5"/>
            <p:cNvPicPr>
              <a:picLocks noChangeAspect="1"/>
            </p:cNvPicPr>
            <p:nvPr/>
          </p:nvPicPr>
          <p:blipFill rotWithShape="1">
            <a:blip r:embed="rId4">
              <a:alphaModFix/>
              <a:extLst>
                <a:ext uri="{BEBA8EAE-BF5A-486C-A8C5-ECC9F3942E4B}">
                  <a14:imgProps xmlns:a14="http://schemas.microsoft.com/office/drawing/2010/main">
                    <a14:imgLayer r:embed="rId6">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1540042" y="1854085"/>
              <a:ext cx="545432" cy="333138"/>
            </a:xfrm>
            <a:prstGeom prst="rect">
              <a:avLst/>
            </a:prstGeom>
            <a:noFill/>
          </p:spPr>
        </p:pic>
        <p:pic>
          <p:nvPicPr>
            <p:cNvPr id="7" name="Image 6"/>
            <p:cNvPicPr>
              <a:picLocks noChangeAspect="1"/>
            </p:cNvPicPr>
            <p:nvPr/>
          </p:nvPicPr>
          <p:blipFill rotWithShape="1">
            <a:blip r:embed="rId4">
              <a:alphaModFix/>
              <a:extLst>
                <a:ext uri="{BEBA8EAE-BF5A-486C-A8C5-ECC9F3942E4B}">
                  <a14:imgProps xmlns:a14="http://schemas.microsoft.com/office/drawing/2010/main">
                    <a14:imgLayer r:embed="rId7">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4299284" y="1494359"/>
              <a:ext cx="545432" cy="333138"/>
            </a:xfrm>
            <a:prstGeom prst="rect">
              <a:avLst/>
            </a:prstGeom>
            <a:noFill/>
          </p:spPr>
        </p:pic>
        <p:pic>
          <p:nvPicPr>
            <p:cNvPr id="8" name="Image 7"/>
            <p:cNvPicPr>
              <a:picLocks noChangeAspect="1"/>
            </p:cNvPicPr>
            <p:nvPr/>
          </p:nvPicPr>
          <p:blipFill rotWithShape="1">
            <a:blip r:embed="rId4">
              <a:alphaModFix/>
              <a:extLst>
                <a:ext uri="{BEBA8EAE-BF5A-486C-A8C5-ECC9F3942E4B}">
                  <a14:imgProps xmlns:a14="http://schemas.microsoft.com/office/drawing/2010/main">
                    <a14:imgLayer r:embed="rId8">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6360695" y="2187223"/>
              <a:ext cx="545432" cy="333138"/>
            </a:xfrm>
            <a:prstGeom prst="rect">
              <a:avLst/>
            </a:prstGeom>
            <a:noFill/>
          </p:spPr>
        </p:pic>
        <p:pic>
          <p:nvPicPr>
            <p:cNvPr id="9" name="Image 8"/>
            <p:cNvPicPr>
              <a:picLocks noChangeAspect="1"/>
            </p:cNvPicPr>
            <p:nvPr/>
          </p:nvPicPr>
          <p:blipFill rotWithShape="1">
            <a:blip r:embed="rId4">
              <a:alphaModFix/>
              <a:extLst>
                <a:ext uri="{BEBA8EAE-BF5A-486C-A8C5-ECC9F3942E4B}">
                  <a14:imgProps xmlns:a14="http://schemas.microsoft.com/office/drawing/2010/main">
                    <a14:imgLayer r:embed="rId9">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2855495" y="3707939"/>
              <a:ext cx="545432" cy="333138"/>
            </a:xfrm>
            <a:prstGeom prst="rect">
              <a:avLst/>
            </a:prstGeom>
            <a:noFill/>
          </p:spPr>
        </p:pic>
        <p:pic>
          <p:nvPicPr>
            <p:cNvPr id="10" name="Image 9"/>
            <p:cNvPicPr>
              <a:picLocks noChangeAspect="1"/>
            </p:cNvPicPr>
            <p:nvPr/>
          </p:nvPicPr>
          <p:blipFill rotWithShape="1">
            <a:blip r:embed="rId4">
              <a:alphaModFix/>
              <a:extLst>
                <a:ext uri="{BEBA8EAE-BF5A-486C-A8C5-ECC9F3942E4B}">
                  <a14:imgProps xmlns:a14="http://schemas.microsoft.com/office/drawing/2010/main">
                    <a14:imgLayer r:embed="rId10">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4844716" y="2705308"/>
              <a:ext cx="545432" cy="333138"/>
            </a:xfrm>
            <a:prstGeom prst="rect">
              <a:avLst/>
            </a:prstGeom>
            <a:noFill/>
          </p:spPr>
        </p:pic>
        <p:pic>
          <p:nvPicPr>
            <p:cNvPr id="11" name="Image 10"/>
            <p:cNvPicPr>
              <a:picLocks noChangeAspect="1"/>
            </p:cNvPicPr>
            <p:nvPr/>
          </p:nvPicPr>
          <p:blipFill rotWithShape="1">
            <a:blip r:embed="rId4">
              <a:alphaModFix/>
              <a:extLst>
                <a:ext uri="{BEBA8EAE-BF5A-486C-A8C5-ECC9F3942E4B}">
                  <a14:imgProps xmlns:a14="http://schemas.microsoft.com/office/drawing/2010/main">
                    <a14:imgLayer r:embed="rId11">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5686927" y="1494359"/>
              <a:ext cx="545432" cy="333138"/>
            </a:xfrm>
            <a:prstGeom prst="rect">
              <a:avLst/>
            </a:prstGeom>
            <a:noFill/>
          </p:spPr>
        </p:pic>
        <p:pic>
          <p:nvPicPr>
            <p:cNvPr id="12" name="Image 11"/>
            <p:cNvPicPr>
              <a:picLocks noChangeAspect="1"/>
            </p:cNvPicPr>
            <p:nvPr/>
          </p:nvPicPr>
          <p:blipFill rotWithShape="1">
            <a:blip r:embed="rId4">
              <a:alphaModFix/>
              <a:extLst>
                <a:ext uri="{BEBA8EAE-BF5A-486C-A8C5-ECC9F3942E4B}">
                  <a14:imgProps xmlns:a14="http://schemas.microsoft.com/office/drawing/2010/main">
                    <a14:imgLayer r:embed="rId12">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3489160" y="3038446"/>
              <a:ext cx="545432" cy="333138"/>
            </a:xfrm>
            <a:prstGeom prst="rect">
              <a:avLst/>
            </a:prstGeom>
            <a:noFill/>
          </p:spPr>
        </p:pic>
        <p:pic>
          <p:nvPicPr>
            <p:cNvPr id="13" name="Image 12"/>
            <p:cNvPicPr>
              <a:picLocks noChangeAspect="1"/>
            </p:cNvPicPr>
            <p:nvPr/>
          </p:nvPicPr>
          <p:blipFill rotWithShape="1">
            <a:blip r:embed="rId4">
              <a:alphaModFix/>
              <a:extLst>
                <a:ext uri="{BEBA8EAE-BF5A-486C-A8C5-ECC9F3942E4B}">
                  <a14:imgProps xmlns:a14="http://schemas.microsoft.com/office/drawing/2010/main">
                    <a14:imgLayer r:embed="rId13">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6232359" y="3498792"/>
              <a:ext cx="545432" cy="333138"/>
            </a:xfrm>
            <a:prstGeom prst="rect">
              <a:avLst/>
            </a:prstGeom>
            <a:noFill/>
          </p:spPr>
        </p:pic>
        <p:pic>
          <p:nvPicPr>
            <p:cNvPr id="14" name="Image 13"/>
            <p:cNvPicPr>
              <a:picLocks noChangeAspect="1"/>
            </p:cNvPicPr>
            <p:nvPr/>
          </p:nvPicPr>
          <p:blipFill rotWithShape="1">
            <a:blip r:embed="rId4">
              <a:alphaModFix/>
              <a:extLst>
                <a:ext uri="{BEBA8EAE-BF5A-486C-A8C5-ECC9F3942E4B}">
                  <a14:imgProps xmlns:a14="http://schemas.microsoft.com/office/drawing/2010/main">
                    <a14:imgLayer r:embed="rId14">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7872629" y="2719217"/>
              <a:ext cx="545432" cy="333138"/>
            </a:xfrm>
            <a:prstGeom prst="rect">
              <a:avLst/>
            </a:prstGeom>
            <a:noFill/>
          </p:spPr>
        </p:pic>
        <p:pic>
          <p:nvPicPr>
            <p:cNvPr id="15" name="Image 14"/>
            <p:cNvPicPr>
              <a:picLocks noChangeAspect="1"/>
            </p:cNvPicPr>
            <p:nvPr/>
          </p:nvPicPr>
          <p:blipFill rotWithShape="1">
            <a:blip r:embed="rId4">
              <a:alphaModFix/>
              <a:extLst>
                <a:ext uri="{BEBA8EAE-BF5A-486C-A8C5-ECC9F3942E4B}">
                  <a14:imgProps xmlns:a14="http://schemas.microsoft.com/office/drawing/2010/main">
                    <a14:imgLayer r:embed="rId14">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2775286" y="1327790"/>
              <a:ext cx="545432" cy="333138"/>
            </a:xfrm>
            <a:prstGeom prst="rect">
              <a:avLst/>
            </a:prstGeom>
            <a:noFill/>
          </p:spPr>
        </p:pic>
        <p:pic>
          <p:nvPicPr>
            <p:cNvPr id="16" name="Image 15"/>
            <p:cNvPicPr>
              <a:picLocks noChangeAspect="1"/>
            </p:cNvPicPr>
            <p:nvPr/>
          </p:nvPicPr>
          <p:blipFill rotWithShape="1">
            <a:blip r:embed="rId4">
              <a:alphaModFix/>
              <a:extLst>
                <a:ext uri="{BEBA8EAE-BF5A-486C-A8C5-ECC9F3942E4B}">
                  <a14:imgProps xmlns:a14="http://schemas.microsoft.com/office/drawing/2010/main">
                    <a14:imgLayer r:embed="rId14">
                      <a14:imgEffect>
                        <a14:backgroundRemoval t="13516" b="70175" l="11302" r="87842">
                          <a14:foregroundMark x1="69278" y1="14913" x2="87434" y2="30474"/>
                          <a14:foregroundMark x1="86985" y1="34613" x2="51326" y2="69327"/>
                          <a14:foregroundMark x1="47491" y1="67930" x2="11791" y2="33815"/>
                          <a14:foregroundMark x1="29539" y1="15212" x2="11342" y2="31571"/>
                          <a14:foregroundMark x1="29539" y1="14913" x2="36353" y2="13815"/>
                          <a14:foregroundMark x1="69033" y1="14613" x2="63607" y2="13516"/>
                        </a14:backgroundRemoval>
                      </a14:imgEffect>
                    </a14:imgLayer>
                  </a14:imgProps>
                </a:ext>
              </a:extLst>
            </a:blip>
            <a:srcRect l="12261" t="13465" r="11868" b="29886"/>
            <a:stretch/>
          </p:blipFill>
          <p:spPr>
            <a:xfrm>
              <a:off x="2069436" y="2756073"/>
              <a:ext cx="545432" cy="333138"/>
            </a:xfrm>
            <a:prstGeom prst="rect">
              <a:avLst/>
            </a:prstGeom>
            <a:noFill/>
          </p:spPr>
        </p:pic>
      </p:grpSp>
    </p:spTree>
    <p:extLst>
      <p:ext uri="{BB962C8B-B14F-4D97-AF65-F5344CB8AC3E}">
        <p14:creationId xmlns:p14="http://schemas.microsoft.com/office/powerpoint/2010/main" val="130030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11700" y="71097"/>
            <a:ext cx="8520600" cy="572700"/>
          </a:xfrm>
        </p:spPr>
        <p:txBody>
          <a:bodyPr/>
          <a:lstStyle/>
          <a:p>
            <a:endParaRPr lang="fr-FR" sz="280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27</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endParaRPr sz="2000">
              <a:latin typeface="Arial"/>
              <a:cs typeface="Arial"/>
            </a:endParaRPr>
          </a:p>
        </p:txBody>
      </p:sp>
      <p:sp>
        <p:nvSpPr>
          <p:cNvPr id="89" name="object 37"/>
          <p:cNvSpPr txBox="1"/>
          <p:nvPr/>
        </p:nvSpPr>
        <p:spPr>
          <a:xfrm>
            <a:off x="8646303" y="2118392"/>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endParaRPr sz="2000">
              <a:latin typeface="Arial"/>
              <a:cs typeface="Arial"/>
            </a:endParaRPr>
          </a:p>
        </p:txBody>
      </p:sp>
      <p:sp>
        <p:nvSpPr>
          <p:cNvPr id="55"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ln w="12700">
            <a:solidFill>
              <a:srgbClr val="C00000"/>
            </a:solidFill>
          </a:ln>
        </p:spPr>
        <p:txBody>
          <a:bodyPr wrap="square" lIns="0" tIns="0" rIns="0" bIns="0" rtlCol="0" anchor="ctr" anchorCtr="0"/>
          <a:lstStyle/>
          <a:p>
            <a:pPr algn="ctr"/>
            <a:endParaRPr sz="2400">
              <a:solidFill>
                <a:srgbClr val="C00000"/>
              </a:solidFill>
            </a:endParaRPr>
          </a:p>
        </p:txBody>
      </p:sp>
      <p:sp>
        <p:nvSpPr>
          <p:cNvPr id="57"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rgbClr val="C00000"/>
            </a:solidFill>
          </a:ln>
        </p:spPr>
        <p:txBody>
          <a:bodyPr wrap="square" lIns="0" tIns="0" rIns="0" bIns="0" rtlCol="0" anchor="ctr" anchorCtr="0"/>
          <a:lstStyle/>
          <a:p>
            <a:pPr algn="ctr"/>
            <a:endParaRPr sz="2400">
              <a:solidFill>
                <a:srgbClr val="C00000"/>
              </a:solidFill>
            </a:endParaRPr>
          </a:p>
        </p:txBody>
      </p:sp>
      <p:sp>
        <p:nvSpPr>
          <p:cNvPr id="59"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rgbClr val="C00000"/>
            </a:solidFill>
          </a:ln>
        </p:spPr>
        <p:txBody>
          <a:bodyPr wrap="square" lIns="0" tIns="0" rIns="0" bIns="0" rtlCol="0" anchor="ctr" anchorCtr="0"/>
          <a:lstStyle/>
          <a:p>
            <a:pPr algn="ctr"/>
            <a:endParaRPr sz="2400">
              <a:solidFill>
                <a:srgbClr val="C00000"/>
              </a:solidFill>
            </a:endParaRPr>
          </a:p>
        </p:txBody>
      </p:sp>
      <p:sp>
        <p:nvSpPr>
          <p:cNvPr id="63"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rgbClr val="C00000"/>
            </a:solidFill>
          </a:ln>
        </p:spPr>
        <p:txBody>
          <a:bodyPr wrap="square" lIns="0" tIns="0" rIns="0" bIns="0" rtlCol="0" anchor="ctr" anchorCtr="0"/>
          <a:lstStyle/>
          <a:p>
            <a:pPr algn="ctr"/>
            <a:endParaRPr sz="1200">
              <a:solidFill>
                <a:srgbClr val="C00000"/>
              </a:solidFill>
            </a:endParaRPr>
          </a:p>
        </p:txBody>
      </p:sp>
      <p:sp>
        <p:nvSpPr>
          <p:cNvPr id="65"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rgbClr val="C00000"/>
            </a:solidFill>
            <a:tailEnd type="triangle" w="med" len="lg"/>
          </a:ln>
        </p:spPr>
        <p:txBody>
          <a:bodyPr wrap="square" lIns="0" tIns="0" rIns="0" bIns="0" rtlCol="0"/>
          <a:lstStyle/>
          <a:p>
            <a:endParaRPr sz="1200">
              <a:solidFill>
                <a:schemeClr val="tx1"/>
              </a:solidFill>
            </a:endParaRPr>
          </a:p>
        </p:txBody>
      </p:sp>
      <p:sp>
        <p:nvSpPr>
          <p:cNvPr id="67"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rgbClr val="C00000"/>
            </a:solidFill>
            <a:tailEnd type="triangle" w="med" len="lg"/>
          </a:ln>
        </p:spPr>
        <p:txBody>
          <a:bodyPr wrap="square" lIns="0" tIns="0" rIns="0" bIns="0" rtlCol="0"/>
          <a:lstStyle/>
          <a:p>
            <a:endParaRPr sz="1200">
              <a:solidFill>
                <a:schemeClr val="tx1"/>
              </a:solidFill>
            </a:endParaRPr>
          </a:p>
        </p:txBody>
      </p:sp>
      <p:sp>
        <p:nvSpPr>
          <p:cNvPr id="69"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rgbClr val="C00000"/>
            </a:solidFill>
            <a:tailEnd type="triangle" w="med" len="lg"/>
          </a:ln>
        </p:spPr>
        <p:txBody>
          <a:bodyPr wrap="square" lIns="0" tIns="0" rIns="0" bIns="0" rtlCol="0"/>
          <a:lstStyle/>
          <a:p>
            <a:endParaRPr sz="1200">
              <a:solidFill>
                <a:schemeClr val="tx1"/>
              </a:solidFill>
            </a:endParaRPr>
          </a:p>
        </p:txBody>
      </p:sp>
      <p:sp>
        <p:nvSpPr>
          <p:cNvPr id="75"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rgbClr val="C00000"/>
            </a:solidFill>
            <a:tailEnd type="triangle" w="med" len="lg"/>
          </a:ln>
        </p:spPr>
        <p:txBody>
          <a:bodyPr wrap="square" lIns="0" tIns="0" rIns="0" bIns="0" rtlCol="0"/>
          <a:lstStyle/>
          <a:p>
            <a:endParaRPr sz="1200">
              <a:solidFill>
                <a:schemeClr val="tx1"/>
              </a:solidFill>
            </a:endParaRPr>
          </a:p>
        </p:txBody>
      </p:sp>
      <p:sp>
        <p:nvSpPr>
          <p:cNvPr id="77"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rgbClr val="C00000"/>
            </a:solidFill>
          </a:ln>
        </p:spPr>
        <p:txBody>
          <a:bodyPr wrap="square" lIns="0" tIns="0" rIns="0" bIns="0" rtlCol="0" anchor="ctr" anchorCtr="0"/>
          <a:lstStyle/>
          <a:p>
            <a:pPr algn="ctr"/>
            <a:endParaRPr sz="2400">
              <a:solidFill>
                <a:srgbClr val="C00000"/>
              </a:solidFill>
            </a:endParaRPr>
          </a:p>
        </p:txBody>
      </p:sp>
      <p:sp>
        <p:nvSpPr>
          <p:cNvPr id="78"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rgbClr val="C00000"/>
            </a:solidFill>
            <a:tailEnd type="triangle" w="med" len="lg"/>
          </a:ln>
        </p:spPr>
        <p:txBody>
          <a:bodyPr wrap="square" lIns="0" tIns="0" rIns="0" bIns="0" rtlCol="0"/>
          <a:lstStyle/>
          <a:p>
            <a:endParaRPr sz="1200">
              <a:solidFill>
                <a:schemeClr val="tx1"/>
              </a:solidFill>
            </a:endParaRPr>
          </a:p>
        </p:txBody>
      </p:sp>
      <p:sp>
        <p:nvSpPr>
          <p:cNvPr id="80"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rgbClr val="C00000"/>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92"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rgbClr val="C00000"/>
            </a:solidFill>
          </a:ln>
        </p:spPr>
        <p:txBody>
          <a:bodyPr wrap="square" lIns="0" tIns="0" rIns="0" bIns="0" rtlCol="0" anchor="ctr" anchorCtr="0"/>
          <a:lstStyle/>
          <a:p>
            <a:pPr algn="ctr"/>
            <a:endParaRPr sz="2400">
              <a:solidFill>
                <a:srgbClr val="C00000"/>
              </a:solidFill>
            </a:endParaRPr>
          </a:p>
        </p:txBody>
      </p:sp>
      <p:sp>
        <p:nvSpPr>
          <p:cNvPr id="94"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 name="ZoneTexte 1"/>
          <p:cNvSpPr txBox="1"/>
          <p:nvPr/>
        </p:nvSpPr>
        <p:spPr>
          <a:xfrm>
            <a:off x="3423276" y="4204171"/>
            <a:ext cx="1879930" cy="523220"/>
          </a:xfrm>
          <a:prstGeom prst="rect">
            <a:avLst/>
          </a:prstGeom>
          <a:noFill/>
        </p:spPr>
        <p:txBody>
          <a:bodyPr wrap="square" rtlCol="0">
            <a:spAutoFit/>
          </a:bodyPr>
          <a:lstStyle/>
          <a:p>
            <a:r>
              <a:rPr lang="fr-FR" sz="2800" err="1"/>
              <a:t>Diamond</a:t>
            </a:r>
            <a:endParaRPr lang="fr-FR"/>
          </a:p>
        </p:txBody>
      </p:sp>
    </p:spTree>
    <p:extLst>
      <p:ext uri="{BB962C8B-B14F-4D97-AF65-F5344CB8AC3E}">
        <p14:creationId xmlns:p14="http://schemas.microsoft.com/office/powerpoint/2010/main" val="2009562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err="1"/>
              <a:t>Mapping</a:t>
            </a:r>
            <a:r>
              <a:rPr lang="fr-FR"/>
              <a:t> </a:t>
            </a:r>
            <a:r>
              <a:rPr lang="fr-FR" err="1"/>
              <a:t>diamonds</a:t>
            </a:r>
            <a:r>
              <a:rPr lang="fr-FR"/>
              <a:t> </a:t>
            </a:r>
            <a:r>
              <a:rPr lang="fr-FR" err="1"/>
              <a:t>today</a:t>
            </a:r>
            <a:endParaRPr lang="fr-FR"/>
          </a:p>
        </p:txBody>
      </p:sp>
      <p:sp>
        <p:nvSpPr>
          <p:cNvPr id="5" name="Espace réservé du texte 4"/>
          <p:cNvSpPr>
            <a:spLocks noGrp="1"/>
          </p:cNvSpPr>
          <p:nvPr>
            <p:ph type="body" idx="1"/>
          </p:nvPr>
        </p:nvSpPr>
        <p:spPr/>
        <p:txBody>
          <a:bodyPr/>
          <a:lstStyle/>
          <a:p>
            <a:r>
              <a:rPr lang="fr-FR"/>
              <a:t>Single </a:t>
            </a:r>
            <a:r>
              <a:rPr lang="fr-FR" err="1"/>
              <a:t>path</a:t>
            </a:r>
            <a:r>
              <a:rPr lang="fr-FR"/>
              <a:t> </a:t>
            </a:r>
            <a:r>
              <a:rPr lang="fr-FR" err="1"/>
              <a:t>probing</a:t>
            </a:r>
            <a:r>
              <a:rPr lang="fr-FR"/>
              <a:t>: </a:t>
            </a:r>
            <a:r>
              <a:rPr lang="fr-FR" err="1"/>
              <a:t>traceroute</a:t>
            </a:r>
            <a:r>
              <a:rPr lang="fr-FR"/>
              <a:t>, Paris </a:t>
            </a:r>
            <a:r>
              <a:rPr lang="fr-FR" err="1"/>
              <a:t>traceroute</a:t>
            </a:r>
            <a:endParaRPr lang="fr-FR"/>
          </a:p>
          <a:p>
            <a:pPr marL="114300" indent="0">
              <a:buNone/>
            </a:pPr>
            <a:endParaRPr lang="fr-FR" b="1">
              <a:sym typeface="Wingdings"/>
            </a:endParaRPr>
          </a:p>
          <a:p>
            <a:endParaRPr lang="fr-FR"/>
          </a:p>
          <a:p>
            <a:endParaRPr lang="fr-FR"/>
          </a:p>
          <a:p>
            <a:r>
              <a:rPr lang="fr-FR" sz="3200" err="1"/>
              <a:t>Multipath</a:t>
            </a:r>
            <a:r>
              <a:rPr lang="fr-FR" sz="3200"/>
              <a:t> </a:t>
            </a:r>
            <a:r>
              <a:rPr lang="fr-FR" sz="3200" err="1"/>
              <a:t>probing</a:t>
            </a:r>
            <a:r>
              <a:rPr lang="fr-FR" sz="3200"/>
              <a:t>: MDA Paris </a:t>
            </a:r>
            <a:r>
              <a:rPr lang="fr-FR" sz="3200" err="1"/>
              <a:t>traceroute</a:t>
            </a:r>
            <a:endParaRPr lang="fr-FR" sz="3200"/>
          </a:p>
          <a:p>
            <a:endParaRPr lang="fr-FR"/>
          </a:p>
          <a:p>
            <a:endParaRPr lang="fr-F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28</a:t>
            </a:fld>
            <a:endParaRPr lang="uk-UA"/>
          </a:p>
        </p:txBody>
      </p:sp>
    </p:spTree>
    <p:extLst>
      <p:ext uri="{BB962C8B-B14F-4D97-AF65-F5344CB8AC3E}">
        <p14:creationId xmlns:p14="http://schemas.microsoft.com/office/powerpoint/2010/main" val="959310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00000000-1234-1234-1234-123412341234}" type="slidenum">
              <a:rPr lang="uk-UA" smtClean="0"/>
              <a:pPr/>
              <a:t>29</a:t>
            </a:fld>
            <a:endParaRPr lang="uk-UA"/>
          </a:p>
        </p:txBody>
      </p:sp>
      <p:sp>
        <p:nvSpPr>
          <p:cNvPr id="3" name="ZoneTexte 2"/>
          <p:cNvSpPr txBox="1"/>
          <p:nvPr/>
        </p:nvSpPr>
        <p:spPr>
          <a:xfrm>
            <a:off x="3466618" y="0"/>
            <a:ext cx="2772136" cy="461665"/>
          </a:xfrm>
          <a:prstGeom prst="rect">
            <a:avLst/>
          </a:prstGeom>
          <a:noFill/>
        </p:spPr>
        <p:txBody>
          <a:bodyPr wrap="square" rtlCol="0">
            <a:spAutoFit/>
          </a:bodyPr>
          <a:lstStyle/>
          <a:p>
            <a:r>
              <a:rPr lang="fr-FR" sz="2400"/>
              <a:t>A </a:t>
            </a:r>
            <a:r>
              <a:rPr lang="fr-FR" sz="2400" err="1"/>
              <a:t>toy</a:t>
            </a:r>
            <a:r>
              <a:rPr lang="fr-FR" sz="2400"/>
              <a:t> </a:t>
            </a:r>
            <a:r>
              <a:rPr lang="fr-FR" sz="2400" err="1"/>
              <a:t>example</a:t>
            </a:r>
            <a:endParaRPr lang="fr-FR" sz="2400"/>
          </a:p>
        </p:txBody>
      </p:sp>
      <p:sp>
        <p:nvSpPr>
          <p:cNvPr id="161"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162"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163"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164"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165"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tx1"/>
            </a:solidFill>
          </a:ln>
        </p:spPr>
        <p:txBody>
          <a:bodyPr wrap="square" lIns="0" tIns="0" rIns="0" bIns="0" rtlCol="0" anchor="ctr" anchorCtr="0"/>
          <a:lstStyle/>
          <a:p>
            <a:pPr algn="ctr"/>
            <a:r>
              <a:rPr lang="fr-FR" sz="2400">
                <a:solidFill>
                  <a:schemeClr val="tx1"/>
                </a:solidFill>
              </a:rPr>
              <a:t>C</a:t>
            </a:r>
            <a:endParaRPr sz="2400">
              <a:solidFill>
                <a:schemeClr val="tx1"/>
              </a:solidFill>
            </a:endParaRPr>
          </a:p>
        </p:txBody>
      </p:sp>
      <p:sp>
        <p:nvSpPr>
          <p:cNvPr id="166"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tx1"/>
            </a:solidFill>
          </a:ln>
        </p:spPr>
        <p:txBody>
          <a:bodyPr wrap="square" lIns="0" tIns="0" rIns="0" bIns="0" rtlCol="0" anchor="ctr" anchorCtr="0"/>
          <a:lstStyle/>
          <a:p>
            <a:pPr algn="ctr"/>
            <a:r>
              <a:rPr lang="fr-FR" sz="2400">
                <a:solidFill>
                  <a:schemeClr val="tx1"/>
                </a:solidFill>
              </a:rPr>
              <a:t>F</a:t>
            </a:r>
            <a:endParaRPr sz="2400">
              <a:solidFill>
                <a:schemeClr val="tx1"/>
              </a:solidFill>
            </a:endParaRPr>
          </a:p>
        </p:txBody>
      </p:sp>
      <p:sp>
        <p:nvSpPr>
          <p:cNvPr id="167"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D</a:t>
            </a:r>
            <a:endParaRPr sz="1200">
              <a:solidFill>
                <a:schemeClr val="tx1"/>
              </a:solidFill>
            </a:endParaRPr>
          </a:p>
        </p:txBody>
      </p:sp>
      <p:sp>
        <p:nvSpPr>
          <p:cNvPr id="168"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69"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0"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171"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2"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3"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4"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tx1"/>
            </a:solidFill>
          </a:ln>
        </p:spPr>
        <p:txBody>
          <a:bodyPr wrap="square" lIns="0" tIns="0" rIns="0" bIns="0" rtlCol="0" anchor="ctr" anchorCtr="0"/>
          <a:lstStyle/>
          <a:p>
            <a:pPr algn="ctr"/>
            <a:r>
              <a:rPr lang="fr-FR" sz="2400">
                <a:solidFill>
                  <a:schemeClr val="tx1"/>
                </a:solidFill>
              </a:rPr>
              <a:t>G</a:t>
            </a:r>
            <a:endParaRPr sz="2400">
              <a:solidFill>
                <a:schemeClr val="tx1"/>
              </a:solidFill>
            </a:endParaRPr>
          </a:p>
        </p:txBody>
      </p:sp>
      <p:sp>
        <p:nvSpPr>
          <p:cNvPr id="175"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6"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7"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8"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179"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Tree>
    <p:extLst>
      <p:ext uri="{BB962C8B-B14F-4D97-AF65-F5344CB8AC3E}">
        <p14:creationId xmlns:p14="http://schemas.microsoft.com/office/powerpoint/2010/main" val="68607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39"/>
          <p:cNvSpPr/>
          <p:nvPr/>
        </p:nvSpPr>
        <p:spPr>
          <a:xfrm>
            <a:off x="1778714" y="769258"/>
            <a:ext cx="5707936" cy="3786363"/>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tx1"/>
                </a:solidFill>
              </a:rPr>
              <a:t>Internet</a:t>
            </a:r>
            <a:endParaRPr sz="2400">
              <a:solidFill>
                <a:schemeClr val="tx1"/>
              </a:solidFill>
            </a:endParaRPr>
          </a:p>
        </p:txBody>
      </p:sp>
      <p:sp>
        <p:nvSpPr>
          <p:cNvPr id="242" name="Google Shape;242;p3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3</a:t>
            </a:fld>
            <a:endParaRPr>
              <a:solidFill>
                <a:schemeClr val="tx1"/>
              </a:solidFill>
            </a:endParaRPr>
          </a:p>
        </p:txBody>
      </p:sp>
    </p:spTree>
    <p:extLst>
      <p:ext uri="{BB962C8B-B14F-4D97-AF65-F5344CB8AC3E}">
        <p14:creationId xmlns:p14="http://schemas.microsoft.com/office/powerpoint/2010/main" val="264022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11700" y="71097"/>
            <a:ext cx="8520600" cy="572700"/>
          </a:xfrm>
        </p:spPr>
        <p:txBody>
          <a:bodyPr/>
          <a:lstStyle/>
          <a:p>
            <a:r>
              <a:rPr lang="fr-FR" sz="2400"/>
              <a:t>Single </a:t>
            </a:r>
            <a:r>
              <a:rPr lang="fr-FR" sz="2400" err="1"/>
              <a:t>path</a:t>
            </a:r>
            <a:r>
              <a:rPr lang="fr-FR" sz="2400"/>
              <a:t> </a:t>
            </a:r>
            <a:r>
              <a:rPr lang="fr-FR" sz="2400" err="1"/>
              <a:t>probing</a:t>
            </a:r>
            <a:r>
              <a:rPr lang="fr-FR" sz="2400"/>
              <a:t>: </a:t>
            </a:r>
            <a:r>
              <a:rPr lang="fr-FR" sz="2400" err="1"/>
              <a:t>traceroute</a:t>
            </a:r>
            <a:r>
              <a:rPr lang="fr-FR" sz="2400"/>
              <a:t>, an </a:t>
            </a:r>
            <a:r>
              <a:rPr lang="fr-FR" sz="2400" err="1"/>
              <a:t>incomplete</a:t>
            </a:r>
            <a:r>
              <a:rPr lang="fr-FR" sz="2400"/>
              <a:t> technique</a:t>
            </a:r>
            <a:br>
              <a:rPr lang="fr-FR" sz="2400"/>
            </a:br>
            <a:endParaRPr lang="fr-FR" sz="240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30</a:t>
            </a:fld>
            <a:endParaRPr lang="uk-UA"/>
          </a:p>
        </p:txBody>
      </p:sp>
      <p:sp>
        <p:nvSpPr>
          <p:cNvPr id="9" name="Ellipse 8"/>
          <p:cNvSpPr>
            <a:spLocks noChangeAspect="1"/>
          </p:cNvSpPr>
          <p:nvPr/>
        </p:nvSpPr>
        <p:spPr>
          <a:xfrm>
            <a:off x="217598" y="257283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a:spLocks noChangeAspect="1"/>
          </p:cNvSpPr>
          <p:nvPr/>
        </p:nvSpPr>
        <p:spPr>
          <a:xfrm>
            <a:off x="217598" y="257283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a:spLocks noChangeAspect="1"/>
          </p:cNvSpPr>
          <p:nvPr/>
        </p:nvSpPr>
        <p:spPr>
          <a:xfrm>
            <a:off x="217598" y="257283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a:spLocks noChangeAspect="1"/>
          </p:cNvSpPr>
          <p:nvPr/>
        </p:nvSpPr>
        <p:spPr>
          <a:xfrm>
            <a:off x="217598" y="257283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a:spLocks noChangeAspect="1"/>
          </p:cNvSpPr>
          <p:nvPr/>
        </p:nvSpPr>
        <p:spPr>
          <a:xfrm>
            <a:off x="217598" y="257283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a:spLocks noChangeAspect="1"/>
          </p:cNvSpPr>
          <p:nvPr/>
        </p:nvSpPr>
        <p:spPr>
          <a:xfrm>
            <a:off x="217598" y="257283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85"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86"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87" name="object 35"/>
          <p:cNvSpPr txBox="1"/>
          <p:nvPr/>
        </p:nvSpPr>
        <p:spPr>
          <a:xfrm>
            <a:off x="6733617"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55"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ln w="12700">
            <a:solidFill>
              <a:schemeClr val="bg2"/>
            </a:solidFill>
          </a:ln>
        </p:spPr>
        <p:txBody>
          <a:bodyPr wrap="square" lIns="0" tIns="0" rIns="0" bIns="0" rtlCol="0" anchor="ctr" anchorCtr="0"/>
          <a:lstStyle/>
          <a:p>
            <a:pPr algn="ctr"/>
            <a:r>
              <a:rPr lang="fr-FR" sz="2400">
                <a:solidFill>
                  <a:schemeClr val="bg2"/>
                </a:solidFill>
              </a:rPr>
              <a:t>E</a:t>
            </a:r>
            <a:endParaRPr sz="2400">
              <a:solidFill>
                <a:schemeClr val="bg2"/>
              </a:solidFill>
            </a:endParaRPr>
          </a:p>
        </p:txBody>
      </p:sp>
      <p:sp>
        <p:nvSpPr>
          <p:cNvPr id="57"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B</a:t>
            </a:r>
            <a:endParaRPr sz="2400">
              <a:solidFill>
                <a:schemeClr val="bg2"/>
              </a:solidFill>
            </a:endParaRPr>
          </a:p>
        </p:txBody>
      </p:sp>
      <p:sp>
        <p:nvSpPr>
          <p:cNvPr id="59"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bg2"/>
            </a:solidFill>
          </a:ln>
        </p:spPr>
        <p:txBody>
          <a:bodyPr wrap="square" lIns="0" tIns="0" rIns="0" bIns="0" rtlCol="0" anchor="ctr" anchorCtr="0"/>
          <a:lstStyle/>
          <a:p>
            <a:pPr algn="ctr"/>
            <a:r>
              <a:rPr lang="fr-FR" sz="2400">
                <a:solidFill>
                  <a:schemeClr val="bg2"/>
                </a:solidFill>
              </a:rPr>
              <a:t>C</a:t>
            </a:r>
            <a:endParaRPr sz="2400">
              <a:solidFill>
                <a:schemeClr val="bg2"/>
              </a:solidFill>
            </a:endParaRPr>
          </a:p>
        </p:txBody>
      </p:sp>
      <p:sp>
        <p:nvSpPr>
          <p:cNvPr id="61"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bg2"/>
            </a:solidFill>
          </a:ln>
        </p:spPr>
        <p:txBody>
          <a:bodyPr wrap="square" lIns="0" tIns="0" rIns="0" bIns="0" rtlCol="0" anchor="ctr" anchorCtr="0"/>
          <a:lstStyle/>
          <a:p>
            <a:pPr algn="ctr"/>
            <a:r>
              <a:rPr lang="fr-FR" sz="2400">
                <a:solidFill>
                  <a:schemeClr val="bg2"/>
                </a:solidFill>
              </a:rPr>
              <a:t>F</a:t>
            </a:r>
            <a:endParaRPr sz="2400">
              <a:solidFill>
                <a:schemeClr val="bg2"/>
              </a:solidFill>
            </a:endParaRPr>
          </a:p>
        </p:txBody>
      </p:sp>
      <p:sp>
        <p:nvSpPr>
          <p:cNvPr id="63" name="object 11"/>
          <p:cNvSpPr/>
          <p:nvPr/>
        </p:nvSpPr>
        <p:spPr>
          <a:xfrm>
            <a:off x="6897600"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D</a:t>
            </a:r>
            <a:endParaRPr sz="1200">
              <a:solidFill>
                <a:schemeClr val="bg2"/>
              </a:solidFill>
            </a:endParaRPr>
          </a:p>
        </p:txBody>
      </p:sp>
      <p:sp>
        <p:nvSpPr>
          <p:cNvPr id="65"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67"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69"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bg2"/>
            </a:solidFill>
            <a:tailEnd type="triangle" w="med" len="lg"/>
          </a:ln>
        </p:spPr>
        <p:txBody>
          <a:bodyPr wrap="square" lIns="0" tIns="0" rIns="0" bIns="0" rtlCol="0"/>
          <a:lstStyle/>
          <a:p>
            <a:endParaRPr sz="1200">
              <a:solidFill>
                <a:schemeClr val="bg2"/>
              </a:solidFill>
            </a:endParaRPr>
          </a:p>
        </p:txBody>
      </p:sp>
      <p:sp>
        <p:nvSpPr>
          <p:cNvPr id="71"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73" name="object 21"/>
          <p:cNvSpPr/>
          <p:nvPr/>
        </p:nvSpPr>
        <p:spPr>
          <a:xfrm flipV="1">
            <a:off x="5191626" y="2329872"/>
            <a:ext cx="1706400" cy="45719"/>
          </a:xfrm>
          <a:custGeom>
            <a:avLst/>
            <a:gdLst/>
            <a:ahLst/>
            <a:cxnLst/>
            <a:rect l="l" t="t" r="r" b="b"/>
            <a:pathLst>
              <a:path w="2056765">
                <a:moveTo>
                  <a:pt x="0" y="0"/>
                </a:moveTo>
                <a:lnTo>
                  <a:pt x="2056612"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75" name="object 23"/>
          <p:cNvSpPr/>
          <p:nvPr/>
        </p:nvSpPr>
        <p:spPr>
          <a:xfrm>
            <a:off x="5140800" y="1196137"/>
            <a:ext cx="1872000" cy="964800"/>
          </a:xfrm>
          <a:custGeom>
            <a:avLst/>
            <a:gdLst/>
            <a:ahLst/>
            <a:cxnLst/>
            <a:rect l="l" t="t" r="r" b="b"/>
            <a:pathLst>
              <a:path w="2176779" h="1273175">
                <a:moveTo>
                  <a:pt x="0" y="0"/>
                </a:moveTo>
                <a:lnTo>
                  <a:pt x="2176157" y="1272667"/>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77"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bg2"/>
            </a:solidFill>
          </a:ln>
        </p:spPr>
        <p:txBody>
          <a:bodyPr wrap="square" lIns="0" tIns="0" rIns="0" bIns="0" rtlCol="0" anchor="ctr" anchorCtr="0"/>
          <a:lstStyle/>
          <a:p>
            <a:pPr algn="ctr"/>
            <a:r>
              <a:rPr lang="fr-FR" sz="2400">
                <a:solidFill>
                  <a:schemeClr val="bg2"/>
                </a:solidFill>
              </a:rPr>
              <a:t>G</a:t>
            </a:r>
            <a:endParaRPr sz="2400">
              <a:solidFill>
                <a:schemeClr val="bg2"/>
              </a:solidFill>
            </a:endParaRPr>
          </a:p>
        </p:txBody>
      </p:sp>
      <p:sp>
        <p:nvSpPr>
          <p:cNvPr id="78"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80" name="object 28"/>
          <p:cNvSpPr/>
          <p:nvPr/>
        </p:nvSpPr>
        <p:spPr>
          <a:xfrm>
            <a:off x="5144399" y="2649600"/>
            <a:ext cx="1868400" cy="860400"/>
          </a:xfrm>
          <a:custGeom>
            <a:avLst/>
            <a:gdLst/>
            <a:ahLst/>
            <a:cxnLst/>
            <a:rect l="l" t="t" r="r" b="b"/>
            <a:pathLst>
              <a:path w="2159634" h="1153795">
                <a:moveTo>
                  <a:pt x="0" y="1153502"/>
                </a:moveTo>
                <a:lnTo>
                  <a:pt x="2159634"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82"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92"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A</a:t>
            </a:r>
            <a:endParaRPr sz="2400">
              <a:solidFill>
                <a:schemeClr val="bg2"/>
              </a:solidFill>
            </a:endParaRPr>
          </a:p>
        </p:txBody>
      </p:sp>
      <p:sp>
        <p:nvSpPr>
          <p:cNvPr id="94" name="object 30"/>
          <p:cNvSpPr/>
          <p:nvPr/>
        </p:nvSpPr>
        <p:spPr>
          <a:xfrm flipV="1">
            <a:off x="7462800" y="2318400"/>
            <a:ext cx="1166400" cy="46800"/>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96"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sp>
        <p:nvSpPr>
          <p:cNvPr id="97"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98"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35" name="Ellipse 34"/>
          <p:cNvSpPr>
            <a:spLocks noChangeAspect="1"/>
          </p:cNvSpPr>
          <p:nvPr/>
        </p:nvSpPr>
        <p:spPr>
          <a:xfrm>
            <a:off x="-1473096" y="31967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a:spLocks noChangeAspect="1"/>
          </p:cNvSpPr>
          <p:nvPr/>
        </p:nvSpPr>
        <p:spPr>
          <a:xfrm>
            <a:off x="-1320696" y="33491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a:spLocks noChangeAspect="1"/>
          </p:cNvSpPr>
          <p:nvPr/>
        </p:nvSpPr>
        <p:spPr>
          <a:xfrm>
            <a:off x="-1168296" y="35015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a:spLocks noChangeAspect="1"/>
          </p:cNvSpPr>
          <p:nvPr/>
        </p:nvSpPr>
        <p:spPr>
          <a:xfrm>
            <a:off x="-1015896" y="36539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a:spLocks noChangeAspect="1"/>
          </p:cNvSpPr>
          <p:nvPr/>
        </p:nvSpPr>
        <p:spPr>
          <a:xfrm>
            <a:off x="-863496" y="38063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6479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05556E-6 -2.59259E-6 L 0.17569 -2.59259E-6 L 0.17569 0.00031 " pathEditMode="relative" rAng="0" ptsTypes="AAA">
                                      <p:cBhvr>
                                        <p:cTn id="6" dur="2000" fill="hold"/>
                                        <p:tgtEl>
                                          <p:spTgt spid="42"/>
                                        </p:tgtEl>
                                        <p:attrNameLst>
                                          <p:attrName>ppt_x</p:attrName>
                                          <p:attrName>ppt_y</p:attrName>
                                        </p:attrNameLst>
                                      </p:cBhvr>
                                      <p:rCtr x="8785" y="0"/>
                                    </p:animMotion>
                                  </p:childTnLst>
                                </p:cTn>
                              </p:par>
                            </p:childTnLst>
                          </p:cTn>
                        </p:par>
                        <p:par>
                          <p:cTn id="7" fill="hold">
                            <p:stCondLst>
                              <p:cond delay="2000"/>
                            </p:stCondLst>
                            <p:childTnLst>
                              <p:par>
                                <p:cTn id="8" presetID="7" presetClass="emph" presetSubtype="2" fill="hold" nodeType="afterEffect">
                                  <p:stCondLst>
                                    <p:cond delay="0"/>
                                  </p:stCondLst>
                                  <p:childTnLst>
                                    <p:animClr clrSpc="rgb" dir="cw">
                                      <p:cBhvr>
                                        <p:cTn id="9" dur="2000" fill="hold"/>
                                        <p:tgtEl>
                                          <p:spTgt spid="82"/>
                                        </p:tgtEl>
                                        <p:attrNameLst>
                                          <p:attrName>stroke.color</p:attrName>
                                        </p:attrNameLst>
                                      </p:cBhvr>
                                      <p:to>
                                        <a:schemeClr val="tx1"/>
                                      </p:to>
                                    </p:animClr>
                                    <p:set>
                                      <p:cBhvr>
                                        <p:cTn id="10" dur="2000" fill="hold"/>
                                        <p:tgtEl>
                                          <p:spTgt spid="82"/>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92"/>
                                        </p:tgtEl>
                                        <p:attrNameLst>
                                          <p:attrName>stroke.color</p:attrName>
                                        </p:attrNameLst>
                                      </p:cBhvr>
                                      <p:to>
                                        <a:schemeClr val="tx1"/>
                                      </p:to>
                                    </p:animClr>
                                    <p:set>
                                      <p:cBhvr>
                                        <p:cTn id="13" dur="2000" fill="hold"/>
                                        <p:tgtEl>
                                          <p:spTgt spid="92"/>
                                        </p:tgtEl>
                                        <p:attrNameLst>
                                          <p:attrName>stroke.on</p:attrName>
                                        </p:attrNameLst>
                                      </p:cBhvr>
                                      <p:to>
                                        <p:strVal val="true"/>
                                      </p:to>
                                    </p:set>
                                  </p:childTnLst>
                                </p:cTn>
                              </p:par>
                              <p:par>
                                <p:cTn id="14" presetID="3" presetClass="emph" presetSubtype="2" fill="hold" grpId="0" nodeType="withEffect">
                                  <p:stCondLst>
                                    <p:cond delay="0"/>
                                  </p:stCondLst>
                                  <p:childTnLst>
                                    <p:animClr clrSpc="rgb" dir="cw">
                                      <p:cBhvr override="childStyle">
                                        <p:cTn id="15" dur="2000" fill="hold"/>
                                        <p:tgtEl>
                                          <p:spTgt spid="92"/>
                                        </p:tgtEl>
                                        <p:attrNameLst>
                                          <p:attrName>style.color</p:attrName>
                                        </p:attrNameLst>
                                      </p:cBhvr>
                                      <p:to>
                                        <a:schemeClr val="tx1"/>
                                      </p:to>
                                    </p:animClr>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0" nodeType="clickEffect">
                                  <p:stCondLst>
                                    <p:cond delay="0"/>
                                  </p:stCondLst>
                                  <p:childTnLst>
                                    <p:animMotion origin="layout" path="M 3.05556E-6 -2.59259E-6 L 0.17326 0.00432 L 0.33663 -0.24938 L 0.33663 -0.24907 " pathEditMode="relative" rAng="0" ptsTypes="AAAA">
                                      <p:cBhvr>
                                        <p:cTn id="19" dur="2000" fill="hold"/>
                                        <p:tgtEl>
                                          <p:spTgt spid="45"/>
                                        </p:tgtEl>
                                        <p:attrNameLst>
                                          <p:attrName>ppt_x</p:attrName>
                                          <p:attrName>ppt_y</p:attrName>
                                        </p:attrNameLst>
                                      </p:cBhvr>
                                      <p:rCtr x="16823" y="-12253"/>
                                    </p:animMotion>
                                  </p:childTnLst>
                                </p:cTn>
                              </p:par>
                            </p:childTnLst>
                          </p:cTn>
                        </p:par>
                        <p:par>
                          <p:cTn id="20" fill="hold">
                            <p:stCondLst>
                              <p:cond delay="2000"/>
                            </p:stCondLst>
                            <p:childTnLst>
                              <p:par>
                                <p:cTn id="21" presetID="7" presetClass="emph" presetSubtype="2" fill="hold" nodeType="afterEffect">
                                  <p:stCondLst>
                                    <p:cond delay="0"/>
                                  </p:stCondLst>
                                  <p:childTnLst>
                                    <p:animClr clrSpc="rgb" dir="cw">
                                      <p:cBhvr>
                                        <p:cTn id="22" dur="2000" fill="hold"/>
                                        <p:tgtEl>
                                          <p:spTgt spid="57"/>
                                        </p:tgtEl>
                                        <p:attrNameLst>
                                          <p:attrName>stroke.color</p:attrName>
                                        </p:attrNameLst>
                                      </p:cBhvr>
                                      <p:to>
                                        <a:schemeClr val="tx1"/>
                                      </p:to>
                                    </p:animClr>
                                    <p:set>
                                      <p:cBhvr>
                                        <p:cTn id="23" dur="2000" fill="hold"/>
                                        <p:tgtEl>
                                          <p:spTgt spid="57"/>
                                        </p:tgtEl>
                                        <p:attrNameLst>
                                          <p:attrName>stroke.on</p:attrName>
                                        </p:attrNameLst>
                                      </p:cBhvr>
                                      <p:to>
                                        <p:strVal val="true"/>
                                      </p:to>
                                    </p:set>
                                  </p:childTnLst>
                                </p:cTn>
                              </p:par>
                              <p:par>
                                <p:cTn id="24" presetID="3" presetClass="emph" presetSubtype="2" fill="hold" grpId="0" nodeType="withEffect">
                                  <p:stCondLst>
                                    <p:cond delay="0"/>
                                  </p:stCondLst>
                                  <p:childTnLst>
                                    <p:animClr clrSpc="rgb" dir="cw">
                                      <p:cBhvr override="childStyle">
                                        <p:cTn id="25" dur="2000" fill="hold"/>
                                        <p:tgtEl>
                                          <p:spTgt spid="57"/>
                                        </p:tgtEl>
                                        <p:attrNameLst>
                                          <p:attrName>style.color</p:attrName>
                                        </p:attrNameLst>
                                      </p:cBhvr>
                                      <p:to>
                                        <a:schemeClr val="tx1"/>
                                      </p:to>
                                    </p:animClr>
                                  </p:childTnLst>
                                </p:cTn>
                              </p:par>
                              <p:par>
                                <p:cTn id="26" presetID="7" presetClass="emph" presetSubtype="2" fill="hold" nodeType="withEffect">
                                  <p:stCondLst>
                                    <p:cond delay="0"/>
                                  </p:stCondLst>
                                  <p:childTnLst>
                                    <p:animClr clrSpc="rgb" dir="cw">
                                      <p:cBhvr>
                                        <p:cTn id="27" dur="2000" fill="hold"/>
                                        <p:tgtEl>
                                          <p:spTgt spid="65"/>
                                        </p:tgtEl>
                                        <p:attrNameLst>
                                          <p:attrName>stroke.color</p:attrName>
                                        </p:attrNameLst>
                                      </p:cBhvr>
                                      <p:to>
                                        <a:schemeClr val="tx1"/>
                                      </p:to>
                                    </p:animClr>
                                    <p:set>
                                      <p:cBhvr>
                                        <p:cTn id="28" dur="2000" fill="hold"/>
                                        <p:tgtEl>
                                          <p:spTgt spid="65"/>
                                        </p:tgtEl>
                                        <p:attrNameLst>
                                          <p:attrName>stroke.on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0" nodeType="clickEffect">
                                  <p:stCondLst>
                                    <p:cond delay="0"/>
                                  </p:stCondLst>
                                  <p:childTnLst>
                                    <p:animMotion origin="layout" path="M 3.05556E-6 -2.59259E-6 L 0.17968 0.00247 L 0.33402 -0.2429 L 0.50364 -0.24506 L 0.50364 -0.24475 " pathEditMode="relative" rAng="0" ptsTypes="AAAAA">
                                      <p:cBhvr>
                                        <p:cTn id="32" dur="2000" fill="hold"/>
                                        <p:tgtEl>
                                          <p:spTgt spid="46"/>
                                        </p:tgtEl>
                                        <p:attrNameLst>
                                          <p:attrName>ppt_x</p:attrName>
                                          <p:attrName>ppt_y</p:attrName>
                                        </p:attrNameLst>
                                      </p:cBhvr>
                                      <p:rCtr x="25174" y="-12130"/>
                                    </p:animMotion>
                                  </p:childTnLst>
                                </p:cTn>
                              </p:par>
                            </p:childTnLst>
                          </p:cTn>
                        </p:par>
                        <p:par>
                          <p:cTn id="33" fill="hold">
                            <p:stCondLst>
                              <p:cond delay="2000"/>
                            </p:stCondLst>
                            <p:childTnLst>
                              <p:par>
                                <p:cTn id="34" presetID="7" presetClass="emph" presetSubtype="2" fill="hold" nodeType="afterEffect">
                                  <p:stCondLst>
                                    <p:cond delay="0"/>
                                  </p:stCondLst>
                                  <p:childTnLst>
                                    <p:animClr clrSpc="rgb" dir="cw">
                                      <p:cBhvr>
                                        <p:cTn id="35" dur="2000" fill="hold"/>
                                        <p:tgtEl>
                                          <p:spTgt spid="59"/>
                                        </p:tgtEl>
                                        <p:attrNameLst>
                                          <p:attrName>stroke.color</p:attrName>
                                        </p:attrNameLst>
                                      </p:cBhvr>
                                      <p:to>
                                        <a:schemeClr val="tx1"/>
                                      </p:to>
                                    </p:animClr>
                                    <p:set>
                                      <p:cBhvr>
                                        <p:cTn id="36" dur="2000" fill="hold"/>
                                        <p:tgtEl>
                                          <p:spTgt spid="59"/>
                                        </p:tgtEl>
                                        <p:attrNameLst>
                                          <p:attrName>stroke.on</p:attrName>
                                        </p:attrNameLst>
                                      </p:cBhvr>
                                      <p:to>
                                        <p:strVal val="true"/>
                                      </p:to>
                                    </p:set>
                                  </p:childTnLst>
                                </p:cTn>
                              </p:par>
                              <p:par>
                                <p:cTn id="37" presetID="3" presetClass="emph" presetSubtype="2" fill="hold" grpId="0" nodeType="withEffect">
                                  <p:stCondLst>
                                    <p:cond delay="0"/>
                                  </p:stCondLst>
                                  <p:childTnLst>
                                    <p:animClr clrSpc="rgb" dir="cw">
                                      <p:cBhvr override="childStyle">
                                        <p:cTn id="38" dur="2000" fill="hold"/>
                                        <p:tgtEl>
                                          <p:spTgt spid="59"/>
                                        </p:tgtEl>
                                        <p:attrNameLst>
                                          <p:attrName>style.color</p:attrName>
                                        </p:attrNameLst>
                                      </p:cBhvr>
                                      <p:to>
                                        <a:schemeClr val="tx1"/>
                                      </p:to>
                                    </p:animClr>
                                  </p:childTnLst>
                                </p:cTn>
                              </p:par>
                              <p:par>
                                <p:cTn id="39" presetID="7" presetClass="emph" presetSubtype="2" fill="hold" nodeType="withEffect">
                                  <p:stCondLst>
                                    <p:cond delay="0"/>
                                  </p:stCondLst>
                                  <p:childTnLst>
                                    <p:animClr clrSpc="rgb" dir="cw">
                                      <p:cBhvr>
                                        <p:cTn id="40" dur="2000" fill="hold"/>
                                        <p:tgtEl>
                                          <p:spTgt spid="67"/>
                                        </p:tgtEl>
                                        <p:attrNameLst>
                                          <p:attrName>stroke.color</p:attrName>
                                        </p:attrNameLst>
                                      </p:cBhvr>
                                      <p:to>
                                        <a:schemeClr val="tx1"/>
                                      </p:to>
                                    </p:animClr>
                                    <p:set>
                                      <p:cBhvr>
                                        <p:cTn id="41" dur="2000" fill="hold"/>
                                        <p:tgtEl>
                                          <p:spTgt spid="67"/>
                                        </p:tgtEl>
                                        <p:attrNameLst>
                                          <p:attrName>stroke.on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grpId="0" nodeType="clickEffect">
                                  <p:stCondLst>
                                    <p:cond delay="0"/>
                                  </p:stCondLst>
                                  <p:childTnLst>
                                    <p:animMotion origin="layout" path="M 3.05556E-6 -2.59259E-6 L 0.17968 0.00463 L 0.33524 -0.24722 L 0.50625 -0.24722 L 0.75034 0.00926 L 0.75034 0.00957 " pathEditMode="relative" rAng="0" ptsTypes="AAAAAA">
                                      <p:cBhvr>
                                        <p:cTn id="45" dur="2000" fill="hold"/>
                                        <p:tgtEl>
                                          <p:spTgt spid="47"/>
                                        </p:tgtEl>
                                        <p:attrNameLst>
                                          <p:attrName>ppt_x</p:attrName>
                                          <p:attrName>ppt_y</p:attrName>
                                        </p:attrNameLst>
                                      </p:cBhvr>
                                      <p:rCtr x="37517" y="-11883"/>
                                    </p:animMotion>
                                  </p:childTnLst>
                                </p:cTn>
                              </p:par>
                            </p:childTnLst>
                          </p:cTn>
                        </p:par>
                        <p:par>
                          <p:cTn id="46" fill="hold">
                            <p:stCondLst>
                              <p:cond delay="2000"/>
                            </p:stCondLst>
                            <p:childTnLst>
                              <p:par>
                                <p:cTn id="47" presetID="7" presetClass="emph" presetSubtype="2" fill="hold" nodeType="afterEffect">
                                  <p:stCondLst>
                                    <p:cond delay="0"/>
                                  </p:stCondLst>
                                  <p:childTnLst>
                                    <p:animClr clrSpc="rgb" dir="cw">
                                      <p:cBhvr>
                                        <p:cTn id="48" dur="2000" fill="hold"/>
                                        <p:tgtEl>
                                          <p:spTgt spid="63"/>
                                        </p:tgtEl>
                                        <p:attrNameLst>
                                          <p:attrName>stroke.color</p:attrName>
                                        </p:attrNameLst>
                                      </p:cBhvr>
                                      <p:to>
                                        <a:schemeClr val="tx1"/>
                                      </p:to>
                                    </p:animClr>
                                    <p:set>
                                      <p:cBhvr>
                                        <p:cTn id="49" dur="2000" fill="hold"/>
                                        <p:tgtEl>
                                          <p:spTgt spid="63"/>
                                        </p:tgtEl>
                                        <p:attrNameLst>
                                          <p:attrName>stroke.on</p:attrName>
                                        </p:attrNameLst>
                                      </p:cBhvr>
                                      <p:to>
                                        <p:strVal val="true"/>
                                      </p:to>
                                    </p:set>
                                  </p:childTnLst>
                                </p:cTn>
                              </p:par>
                              <p:par>
                                <p:cTn id="50" presetID="3" presetClass="emph" presetSubtype="2" fill="hold" grpId="0" nodeType="withEffect">
                                  <p:stCondLst>
                                    <p:cond delay="0"/>
                                  </p:stCondLst>
                                  <p:childTnLst>
                                    <p:animClr clrSpc="rgb" dir="cw">
                                      <p:cBhvr override="childStyle">
                                        <p:cTn id="51" dur="2000" fill="hold"/>
                                        <p:tgtEl>
                                          <p:spTgt spid="63"/>
                                        </p:tgtEl>
                                        <p:attrNameLst>
                                          <p:attrName>style.color</p:attrName>
                                        </p:attrNameLst>
                                      </p:cBhvr>
                                      <p:to>
                                        <a:schemeClr val="tx1"/>
                                      </p:to>
                                    </p:animClr>
                                  </p:childTnLst>
                                </p:cTn>
                              </p:par>
                              <p:par>
                                <p:cTn id="52" presetID="7" presetClass="emph" presetSubtype="2" fill="hold" nodeType="withEffect">
                                  <p:stCondLst>
                                    <p:cond delay="0"/>
                                  </p:stCondLst>
                                  <p:childTnLst>
                                    <p:animClr clrSpc="rgb" dir="cw">
                                      <p:cBhvr>
                                        <p:cTn id="53" dur="2000" fill="hold"/>
                                        <p:tgtEl>
                                          <p:spTgt spid="75"/>
                                        </p:tgtEl>
                                        <p:attrNameLst>
                                          <p:attrName>stroke.color</p:attrName>
                                        </p:attrNameLst>
                                      </p:cBhvr>
                                      <p:to>
                                        <a:schemeClr val="tx1"/>
                                      </p:to>
                                    </p:animClr>
                                    <p:set>
                                      <p:cBhvr>
                                        <p:cTn id="54" dur="2000" fill="hold"/>
                                        <p:tgtEl>
                                          <p:spTgt spid="75"/>
                                        </p:tgtEl>
                                        <p:attrNameLst>
                                          <p:attrName>stroke.on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0" nodeType="clickEffect">
                                  <p:stCondLst>
                                    <p:cond delay="0"/>
                                  </p:stCondLst>
                                  <p:childTnLst>
                                    <p:animMotion origin="layout" path="M 3.05556E-6 -2.59259E-6 L 0.17847 -2.59259E-6 L 0.33663 -0.24753 L 0.50625 -0.25185 L 0.75052 0.01327 L 0.93923 0.01574 L 0.93923 0.01605 " pathEditMode="relative" rAng="0" ptsTypes="AAAAAAA">
                                      <p:cBhvr>
                                        <p:cTn id="58" dur="2000" fill="hold"/>
                                        <p:tgtEl>
                                          <p:spTgt spid="48"/>
                                        </p:tgtEl>
                                        <p:attrNameLst>
                                          <p:attrName>ppt_x</p:attrName>
                                          <p:attrName>ppt_y</p:attrName>
                                        </p:attrNameLst>
                                      </p:cBhvr>
                                      <p:rCtr x="46962" y="-11790"/>
                                    </p:animMotion>
                                  </p:childTnLst>
                                </p:cTn>
                              </p:par>
                            </p:childTnLst>
                          </p:cTn>
                        </p:par>
                        <p:par>
                          <p:cTn id="59" fill="hold">
                            <p:stCondLst>
                              <p:cond delay="2000"/>
                            </p:stCondLst>
                            <p:childTnLst>
                              <p:par>
                                <p:cTn id="60" presetID="7" presetClass="emph" presetSubtype="2" fill="hold" nodeType="afterEffect">
                                  <p:stCondLst>
                                    <p:cond delay="0"/>
                                  </p:stCondLst>
                                  <p:childTnLst>
                                    <p:animClr clrSpc="rgb" dir="cw">
                                      <p:cBhvr>
                                        <p:cTn id="61" dur="2000" fill="hold"/>
                                        <p:tgtEl>
                                          <p:spTgt spid="94"/>
                                        </p:tgtEl>
                                        <p:attrNameLst>
                                          <p:attrName>stroke.color</p:attrName>
                                        </p:attrNameLst>
                                      </p:cBhvr>
                                      <p:to>
                                        <a:schemeClr val="tx1"/>
                                      </p:to>
                                    </p:animClr>
                                    <p:set>
                                      <p:cBhvr>
                                        <p:cTn id="62" dur="2000" fill="hold"/>
                                        <p:tgtEl>
                                          <p:spTgt spid="94"/>
                                        </p:tgtEl>
                                        <p:attrNameLst>
                                          <p:attrName>stroke.on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grpId="0" nodeType="clickEffect">
                                  <p:stCondLst>
                                    <p:cond delay="0"/>
                                  </p:stCondLst>
                                  <p:childTnLst>
                                    <p:animMotion origin="layout" path="M 0.18091 -0.1 L 0.36685 -0.10556 L 0.36685 -0.10556 L 0.36685 -0.10556 " pathEditMode="relative" ptsTypes="AAAA">
                                      <p:cBhvr>
                                        <p:cTn id="66" dur="2000" fill="hold"/>
                                        <p:tgtEl>
                                          <p:spTgt spid="35"/>
                                        </p:tgtEl>
                                        <p:attrNameLst>
                                          <p:attrName>ppt_x</p:attrName>
                                          <p:attrName>ppt_y</p:attrName>
                                        </p:attrNameLst>
                                      </p:cBhvr>
                                    </p:animMotion>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grpId="0" nodeType="clickEffect">
                                  <p:stCondLst>
                                    <p:cond delay="0"/>
                                  </p:stCondLst>
                                  <p:childTnLst>
                                    <p:animMotion origin="layout" path="M 0.1658 -0.14908 L 0.34861 -0.14661 L 0.50174 -0.02685 " pathEditMode="relative" ptsTypes="AAA">
                                      <p:cBhvr>
                                        <p:cTn id="70" dur="2000" fill="hold"/>
                                        <p:tgtEl>
                                          <p:spTgt spid="36"/>
                                        </p:tgtEl>
                                        <p:attrNameLst>
                                          <p:attrName>ppt_x</p:attrName>
                                          <p:attrName>ppt_y</p:attrName>
                                        </p:attrNameLst>
                                      </p:cBhvr>
                                    </p:animMotion>
                                  </p:childTnLst>
                                </p:cTn>
                              </p:par>
                            </p:childTnLst>
                          </p:cTn>
                        </p:par>
                        <p:par>
                          <p:cTn id="71" fill="hold">
                            <p:stCondLst>
                              <p:cond delay="2000"/>
                            </p:stCondLst>
                            <p:childTnLst>
                              <p:par>
                                <p:cTn id="72" presetID="7" presetClass="emph" presetSubtype="2" fill="hold" nodeType="afterEffect">
                                  <p:stCondLst>
                                    <p:cond delay="0"/>
                                  </p:stCondLst>
                                  <p:childTnLst>
                                    <p:animClr clrSpc="rgb" dir="cw">
                                      <p:cBhvr>
                                        <p:cTn id="73" dur="2000" fill="hold"/>
                                        <p:tgtEl>
                                          <p:spTgt spid="69"/>
                                        </p:tgtEl>
                                        <p:attrNameLst>
                                          <p:attrName>stroke.color</p:attrName>
                                        </p:attrNameLst>
                                      </p:cBhvr>
                                      <p:to>
                                        <a:schemeClr val="tx1"/>
                                      </p:to>
                                    </p:animClr>
                                    <p:set>
                                      <p:cBhvr>
                                        <p:cTn id="74" dur="2000" fill="hold"/>
                                        <p:tgtEl>
                                          <p:spTgt spid="69"/>
                                        </p:tgtEl>
                                        <p:attrNameLst>
                                          <p:attrName>stroke.on</p:attrName>
                                        </p:attrNameLst>
                                      </p:cBhvr>
                                      <p:to>
                                        <p:strVal val="true"/>
                                      </p:to>
                                    </p:set>
                                  </p:childTnLst>
                                </p:cTn>
                              </p:par>
                              <p:par>
                                <p:cTn id="75" presetID="3" presetClass="emph" presetSubtype="2" fill="hold" grpId="0" nodeType="withEffect">
                                  <p:stCondLst>
                                    <p:cond delay="0"/>
                                  </p:stCondLst>
                                  <p:childTnLst>
                                    <p:animClr clrSpc="rgb" dir="cw">
                                      <p:cBhvr override="childStyle">
                                        <p:cTn id="76" dur="2000" fill="hold"/>
                                        <p:tgtEl>
                                          <p:spTgt spid="55"/>
                                        </p:tgtEl>
                                        <p:attrNameLst>
                                          <p:attrName>style.color</p:attrName>
                                        </p:attrNameLst>
                                      </p:cBhvr>
                                      <p:to>
                                        <a:schemeClr val="tx1"/>
                                      </p:to>
                                    </p:animClr>
                                  </p:childTnLst>
                                </p:cTn>
                              </p:par>
                              <p:par>
                                <p:cTn id="77" presetID="7" presetClass="emph" presetSubtype="2" fill="hold" nodeType="withEffect">
                                  <p:stCondLst>
                                    <p:cond delay="0"/>
                                  </p:stCondLst>
                                  <p:childTnLst>
                                    <p:animClr clrSpc="rgb" dir="cw">
                                      <p:cBhvr>
                                        <p:cTn id="78" dur="2000" fill="hold"/>
                                        <p:tgtEl>
                                          <p:spTgt spid="55"/>
                                        </p:tgtEl>
                                        <p:attrNameLst>
                                          <p:attrName>stroke.color</p:attrName>
                                        </p:attrNameLst>
                                      </p:cBhvr>
                                      <p:to>
                                        <a:schemeClr val="tx1"/>
                                      </p:to>
                                    </p:animClr>
                                    <p:set>
                                      <p:cBhvr>
                                        <p:cTn id="79" dur="2000" fill="hold"/>
                                        <p:tgtEl>
                                          <p:spTgt spid="55"/>
                                        </p:tgtEl>
                                        <p:attrNameLst>
                                          <p:attrName>stroke.on</p:attrName>
                                        </p:attrNameLst>
                                      </p:cBhvr>
                                      <p:to>
                                        <p:strVal val="true"/>
                                      </p:to>
                                    </p:set>
                                  </p:childTnLst>
                                </p:cTn>
                              </p:par>
                            </p:childTnLst>
                          </p:cTn>
                        </p:par>
                      </p:childTnLst>
                    </p:cTn>
                  </p:par>
                  <p:par>
                    <p:cTn id="80" fill="hold">
                      <p:stCondLst>
                        <p:cond delay="indefinite"/>
                      </p:stCondLst>
                      <p:childTnLst>
                        <p:par>
                          <p:cTn id="81" fill="hold">
                            <p:stCondLst>
                              <p:cond delay="0"/>
                            </p:stCondLst>
                            <p:childTnLst>
                              <p:par>
                                <p:cTn id="82" presetID="0" presetClass="path" presetSubtype="0" accel="50000" decel="50000" fill="hold" grpId="0" nodeType="clickEffect">
                                  <p:stCondLst>
                                    <p:cond delay="0"/>
                                  </p:stCondLst>
                                  <p:childTnLst>
                                    <p:animMotion origin="layout" path="M 0.14601 -0.16759 L 0.33646 -0.17315 L 0.48958 -0.04537 L 0.65382 -0.17871 " pathEditMode="relative" ptsTypes="AAAA">
                                      <p:cBhvr>
                                        <p:cTn id="83" dur="2000" fill="hold"/>
                                        <p:tgtEl>
                                          <p:spTgt spid="37"/>
                                        </p:tgtEl>
                                        <p:attrNameLst>
                                          <p:attrName>ppt_x</p:attrName>
                                          <p:attrName>ppt_y</p:attrName>
                                        </p:attrNameLst>
                                      </p:cBhvr>
                                    </p:animMotion>
                                  </p:childTnLst>
                                </p:cTn>
                              </p:par>
                            </p:childTnLst>
                          </p:cTn>
                        </p:par>
                        <p:par>
                          <p:cTn id="84" fill="hold">
                            <p:stCondLst>
                              <p:cond delay="2000"/>
                            </p:stCondLst>
                            <p:childTnLst>
                              <p:par>
                                <p:cTn id="85" presetID="7" presetClass="emph" presetSubtype="2" fill="hold" nodeType="afterEffect">
                                  <p:stCondLst>
                                    <p:cond delay="0"/>
                                  </p:stCondLst>
                                  <p:childTnLst>
                                    <p:animClr clrSpc="rgb" dir="cw">
                                      <p:cBhvr>
                                        <p:cTn id="86" dur="2000" fill="hold"/>
                                        <p:tgtEl>
                                          <p:spTgt spid="71"/>
                                        </p:tgtEl>
                                        <p:attrNameLst>
                                          <p:attrName>stroke.color</p:attrName>
                                        </p:attrNameLst>
                                      </p:cBhvr>
                                      <p:to>
                                        <a:schemeClr val="tx1"/>
                                      </p:to>
                                    </p:animClr>
                                    <p:set>
                                      <p:cBhvr>
                                        <p:cTn id="87" dur="2000" fill="hold"/>
                                        <p:tgtEl>
                                          <p:spTgt spid="71"/>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2000" fill="hold"/>
                                        <p:tgtEl>
                                          <p:spTgt spid="61"/>
                                        </p:tgtEl>
                                        <p:attrNameLst>
                                          <p:attrName>stroke.color</p:attrName>
                                        </p:attrNameLst>
                                      </p:cBhvr>
                                      <p:to>
                                        <a:schemeClr val="tx1"/>
                                      </p:to>
                                    </p:animClr>
                                    <p:set>
                                      <p:cBhvr>
                                        <p:cTn id="90" dur="2000" fill="hold"/>
                                        <p:tgtEl>
                                          <p:spTgt spid="61"/>
                                        </p:tgtEl>
                                        <p:attrNameLst>
                                          <p:attrName>stroke.on</p:attrName>
                                        </p:attrNameLst>
                                      </p:cBhvr>
                                      <p:to>
                                        <p:strVal val="true"/>
                                      </p:to>
                                    </p:set>
                                  </p:childTnLst>
                                </p:cTn>
                              </p:par>
                              <p:par>
                                <p:cTn id="91" presetID="3" presetClass="emph" presetSubtype="2" fill="hold" grpId="0" nodeType="withEffect">
                                  <p:stCondLst>
                                    <p:cond delay="0"/>
                                  </p:stCondLst>
                                  <p:childTnLst>
                                    <p:animClr clrSpc="rgb" dir="cw">
                                      <p:cBhvr override="childStyle">
                                        <p:cTn id="92" dur="2000" fill="hold"/>
                                        <p:tgtEl>
                                          <p:spTgt spid="61"/>
                                        </p:tgtEl>
                                        <p:attrNameLst>
                                          <p:attrName>style.color</p:attrName>
                                        </p:attrNameLst>
                                      </p:cBhvr>
                                      <p:to>
                                        <a:schemeClr val="tx1"/>
                                      </p:to>
                                    </p:animClr>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0" nodeType="clickEffect">
                                  <p:stCondLst>
                                    <p:cond delay="0"/>
                                  </p:stCondLst>
                                  <p:childTnLst>
                                    <p:animMotion origin="layout" path="M 0.1356 -0.1892 L 0.31841 -0.2 L 0.47466 -0.075 L 0.6356 -0.19167 L 0.89185 -0.2 " pathEditMode="relative" ptsTypes="AAAAA">
                                      <p:cBhvr>
                                        <p:cTn id="96" dur="2000" fill="hold"/>
                                        <p:tgtEl>
                                          <p:spTgt spid="38"/>
                                        </p:tgtEl>
                                        <p:attrNameLst>
                                          <p:attrName>ppt_x</p:attrName>
                                          <p:attrName>ppt_y</p:attrName>
                                        </p:attrNameLst>
                                      </p:cBhvr>
                                    </p:animMotion>
                                  </p:childTnLst>
                                </p:cTn>
                              </p:par>
                            </p:childTnLst>
                          </p:cTn>
                        </p:par>
                        <p:par>
                          <p:cTn id="97" fill="hold">
                            <p:stCondLst>
                              <p:cond delay="2000"/>
                            </p:stCondLst>
                            <p:childTnLst>
                              <p:par>
                                <p:cTn id="98" presetID="7" presetClass="emph" presetSubtype="2" fill="hold" nodeType="afterEffect">
                                  <p:stCondLst>
                                    <p:cond delay="0"/>
                                  </p:stCondLst>
                                  <p:childTnLst>
                                    <p:animClr clrSpc="rgb" dir="cw">
                                      <p:cBhvr>
                                        <p:cTn id="99" dur="2000" fill="hold"/>
                                        <p:tgtEl>
                                          <p:spTgt spid="73"/>
                                        </p:tgtEl>
                                        <p:attrNameLst>
                                          <p:attrName>stroke.color</p:attrName>
                                        </p:attrNameLst>
                                      </p:cBhvr>
                                      <p:to>
                                        <a:schemeClr val="tx1"/>
                                      </p:to>
                                    </p:animClr>
                                    <p:set>
                                      <p:cBhvr>
                                        <p:cTn id="100" dur="2000" fill="hold"/>
                                        <p:tgtEl>
                                          <p:spTgt spid="73"/>
                                        </p:tgtEl>
                                        <p:attrNameLst>
                                          <p:attrName>stroke.on</p:attrName>
                                        </p:attrNameLst>
                                      </p:cBhvr>
                                      <p:to>
                                        <p:strVal val="true"/>
                                      </p:to>
                                    </p:set>
                                  </p:childTnLst>
                                </p:cTn>
                              </p:par>
                              <p:par>
                                <p:cTn id="101" presetID="7" presetClass="emph" presetSubtype="2" fill="hold" nodeType="withEffect">
                                  <p:stCondLst>
                                    <p:cond delay="0"/>
                                  </p:stCondLst>
                                  <p:childTnLst>
                                    <p:animClr clrSpc="rgb" dir="cw">
                                      <p:cBhvr>
                                        <p:cTn id="102" dur="2000" fill="hold"/>
                                        <p:tgtEl>
                                          <p:spTgt spid="94"/>
                                        </p:tgtEl>
                                        <p:attrNameLst>
                                          <p:attrName>stroke.color</p:attrName>
                                        </p:attrNameLst>
                                      </p:cBhvr>
                                      <p:to>
                                        <a:schemeClr val="tx1"/>
                                      </p:to>
                                    </p:animClr>
                                    <p:set>
                                      <p:cBhvr>
                                        <p:cTn id="103" dur="2000" fill="hold"/>
                                        <p:tgtEl>
                                          <p:spTgt spid="94"/>
                                        </p:tgtEl>
                                        <p:attrNameLst>
                                          <p:attrName>stroke.on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0" nodeType="clickEffect">
                                  <p:stCondLst>
                                    <p:cond delay="0"/>
                                  </p:stCondLst>
                                  <p:childTnLst>
                                    <p:animMotion origin="layout" path="M 0.11424 -0.21883 L 0.30486 -0.21883 L 0.45174 -0.11574 L 0.625 -0.22685 L 0.87361 -0.22439 L 1.06268 -0.22963 " pathEditMode="relative" ptsTypes="AAAAAA">
                                      <p:cBhvr>
                                        <p:cTn id="107" dur="2000" fill="hold"/>
                                        <p:tgtEl>
                                          <p:spTgt spid="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animBg="1"/>
      <p:bldP spid="46" grpId="0" animBg="1"/>
      <p:bldP spid="47" grpId="0" animBg="1"/>
      <p:bldP spid="48" grpId="0" animBg="1"/>
      <p:bldP spid="55" grpId="0" animBg="1"/>
      <p:bldP spid="57" grpId="0" animBg="1"/>
      <p:bldP spid="59" grpId="0" animBg="1"/>
      <p:bldP spid="61" grpId="0" animBg="1"/>
      <p:bldP spid="63" grpId="0" animBg="1"/>
      <p:bldP spid="92" grpId="0" animBg="1"/>
      <p:bldP spid="35" grpId="0" animBg="1"/>
      <p:bldP spid="36" grpId="0" animBg="1"/>
      <p:bldP spid="37" grpId="0" animBg="1"/>
      <p:bldP spid="38"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31</a:t>
            </a:fld>
            <a:endParaRPr lang="uk-UA"/>
          </a:p>
        </p:txBody>
      </p:sp>
      <p:sp>
        <p:nvSpPr>
          <p:cNvPr id="102" name="ZoneTexte 101"/>
          <p:cNvSpPr txBox="1"/>
          <p:nvPr/>
        </p:nvSpPr>
        <p:spPr>
          <a:xfrm>
            <a:off x="1539433" y="5023413"/>
            <a:ext cx="184731" cy="307777"/>
          </a:xfrm>
          <a:prstGeom prst="rect">
            <a:avLst/>
          </a:prstGeom>
          <a:noFill/>
        </p:spPr>
        <p:txBody>
          <a:bodyPr wrap="none" rtlCol="0">
            <a:spAutoFit/>
          </a:bodyPr>
          <a:lstStyle/>
          <a:p>
            <a:endParaRPr lang="fr-FR"/>
          </a:p>
        </p:txBody>
      </p:sp>
      <p:sp>
        <p:nvSpPr>
          <p:cNvPr id="42"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43"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44"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45"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46"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59"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60"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ln w="12700">
            <a:solidFill>
              <a:schemeClr val="bg2"/>
            </a:solidFill>
          </a:ln>
        </p:spPr>
        <p:txBody>
          <a:bodyPr wrap="square" lIns="0" tIns="0" rIns="0" bIns="0" rtlCol="0" anchor="ctr" anchorCtr="0"/>
          <a:lstStyle/>
          <a:p>
            <a:pPr algn="ctr"/>
            <a:r>
              <a:rPr lang="fr-FR" sz="2400">
                <a:solidFill>
                  <a:schemeClr val="bg2"/>
                </a:solidFill>
              </a:rPr>
              <a:t>E</a:t>
            </a:r>
            <a:endParaRPr sz="2400">
              <a:solidFill>
                <a:schemeClr val="bg2"/>
              </a:solidFill>
            </a:endParaRPr>
          </a:p>
        </p:txBody>
      </p:sp>
      <p:sp>
        <p:nvSpPr>
          <p:cNvPr id="61"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B</a:t>
            </a:r>
            <a:endParaRPr sz="2400">
              <a:solidFill>
                <a:schemeClr val="bg2"/>
              </a:solidFill>
            </a:endParaRPr>
          </a:p>
        </p:txBody>
      </p:sp>
      <p:sp>
        <p:nvSpPr>
          <p:cNvPr id="62"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bg2"/>
            </a:solidFill>
          </a:ln>
        </p:spPr>
        <p:txBody>
          <a:bodyPr wrap="square" lIns="0" tIns="0" rIns="0" bIns="0" rtlCol="0" anchor="ctr" anchorCtr="0"/>
          <a:lstStyle/>
          <a:p>
            <a:pPr algn="ctr"/>
            <a:r>
              <a:rPr lang="fr-FR" sz="2400">
                <a:solidFill>
                  <a:schemeClr val="bg2"/>
                </a:solidFill>
              </a:rPr>
              <a:t>C</a:t>
            </a:r>
            <a:endParaRPr sz="2400">
              <a:solidFill>
                <a:schemeClr val="bg2"/>
              </a:solidFill>
            </a:endParaRPr>
          </a:p>
        </p:txBody>
      </p:sp>
      <p:sp>
        <p:nvSpPr>
          <p:cNvPr id="63"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bg2"/>
            </a:solidFill>
          </a:ln>
        </p:spPr>
        <p:txBody>
          <a:bodyPr wrap="square" lIns="0" tIns="0" rIns="0" bIns="0" rtlCol="0" anchor="ctr" anchorCtr="0"/>
          <a:lstStyle/>
          <a:p>
            <a:pPr algn="ctr"/>
            <a:r>
              <a:rPr lang="fr-FR" sz="2400">
                <a:solidFill>
                  <a:schemeClr val="bg2"/>
                </a:solidFill>
              </a:rPr>
              <a:t>F</a:t>
            </a:r>
            <a:endParaRPr sz="2400">
              <a:solidFill>
                <a:schemeClr val="bg2"/>
              </a:solidFill>
            </a:endParaRPr>
          </a:p>
        </p:txBody>
      </p:sp>
      <p:sp>
        <p:nvSpPr>
          <p:cNvPr id="64"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D</a:t>
            </a:r>
            <a:endParaRPr sz="1200">
              <a:solidFill>
                <a:schemeClr val="bg2"/>
              </a:solidFill>
            </a:endParaRPr>
          </a:p>
        </p:txBody>
      </p:sp>
      <p:sp>
        <p:nvSpPr>
          <p:cNvPr id="65"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67"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bg2"/>
            </a:solidFill>
            <a:tailEnd type="triangle" w="med" len="lg"/>
          </a:ln>
        </p:spPr>
        <p:txBody>
          <a:bodyPr wrap="square" lIns="0" tIns="0" rIns="0" bIns="0" rtlCol="0"/>
          <a:lstStyle/>
          <a:p>
            <a:endParaRPr sz="1200">
              <a:solidFill>
                <a:schemeClr val="tx1"/>
              </a:solidFill>
            </a:endParaRPr>
          </a:p>
        </p:txBody>
      </p:sp>
      <p:sp>
        <p:nvSpPr>
          <p:cNvPr id="68"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alpha val="0"/>
              </a:schemeClr>
            </a:solidFill>
            <a:tailEnd type="triangle" w="med" len="lg"/>
          </a:ln>
        </p:spPr>
        <p:txBody>
          <a:bodyPr wrap="square" lIns="0" tIns="0" rIns="0" bIns="0" rtlCol="0"/>
          <a:lstStyle/>
          <a:p>
            <a:endParaRPr sz="1200">
              <a:solidFill>
                <a:schemeClr val="tx1"/>
              </a:solidFill>
            </a:endParaRPr>
          </a:p>
        </p:txBody>
      </p:sp>
      <p:sp>
        <p:nvSpPr>
          <p:cNvPr id="69"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70"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71"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bg2"/>
            </a:solidFill>
          </a:ln>
        </p:spPr>
        <p:txBody>
          <a:bodyPr wrap="square" lIns="0" tIns="0" rIns="0" bIns="0" rtlCol="0" anchor="ctr" anchorCtr="0"/>
          <a:lstStyle/>
          <a:p>
            <a:pPr algn="ctr"/>
            <a:r>
              <a:rPr lang="fr-FR" sz="2400">
                <a:solidFill>
                  <a:schemeClr val="bg2"/>
                </a:solidFill>
              </a:rPr>
              <a:t>G</a:t>
            </a:r>
            <a:endParaRPr sz="2400">
              <a:solidFill>
                <a:schemeClr val="bg2"/>
              </a:solidFill>
            </a:endParaRPr>
          </a:p>
        </p:txBody>
      </p:sp>
      <p:sp>
        <p:nvSpPr>
          <p:cNvPr id="72"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tx1">
                <a:alpha val="0"/>
              </a:schemeClr>
            </a:solidFill>
            <a:tailEnd type="triangle" w="med" len="lg"/>
          </a:ln>
        </p:spPr>
        <p:txBody>
          <a:bodyPr wrap="square" lIns="0" tIns="0" rIns="0" bIns="0" rtlCol="0"/>
          <a:lstStyle/>
          <a:p>
            <a:endParaRPr sz="1200">
              <a:solidFill>
                <a:schemeClr val="tx1"/>
              </a:solidFill>
            </a:endParaRPr>
          </a:p>
        </p:txBody>
      </p:sp>
      <p:sp>
        <p:nvSpPr>
          <p:cNvPr id="73"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74"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75"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76"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78" name="Ellipse 77"/>
          <p:cNvSpPr>
            <a:spLocks noChangeAspect="1"/>
          </p:cNvSpPr>
          <p:nvPr/>
        </p:nvSpPr>
        <p:spPr>
          <a:xfrm>
            <a:off x="-2290659" y="87013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9" name="object 30"/>
          <p:cNvSpPr/>
          <p:nvPr/>
        </p:nvSpPr>
        <p:spPr>
          <a:xfrm flipV="1">
            <a:off x="2238272" y="2321850"/>
            <a:ext cx="934271" cy="45719"/>
          </a:xfrm>
          <a:custGeom>
            <a:avLst/>
            <a:gdLst/>
            <a:ahLst/>
            <a:cxnLst/>
            <a:rect l="l" t="t" r="r" b="b"/>
            <a:pathLst>
              <a:path w="1360170">
                <a:moveTo>
                  <a:pt x="0" y="0"/>
                </a:moveTo>
                <a:lnTo>
                  <a:pt x="1360169" y="0"/>
                </a:lnTo>
              </a:path>
            </a:pathLst>
          </a:custGeom>
          <a:ln w="38100">
            <a:solidFill>
              <a:srgbClr val="FF0000"/>
            </a:solidFill>
            <a:prstDash val="sysDot"/>
            <a:tailEnd type="triangle" w="med" len="lg"/>
          </a:ln>
        </p:spPr>
        <p:txBody>
          <a:bodyPr wrap="square" lIns="0" tIns="0" rIns="0" bIns="0" rtlCol="0"/>
          <a:lstStyle/>
          <a:p>
            <a:endParaRPr sz="1200">
              <a:solidFill>
                <a:schemeClr val="tx1"/>
              </a:solidFill>
            </a:endParaRPr>
          </a:p>
        </p:txBody>
      </p:sp>
      <p:sp>
        <p:nvSpPr>
          <p:cNvPr id="110" name="object 5"/>
          <p:cNvSpPr/>
          <p:nvPr/>
        </p:nvSpPr>
        <p:spPr>
          <a:xfrm>
            <a:off x="3149792" y="208431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38100">
            <a:solidFill>
              <a:srgbClr val="FF0000"/>
            </a:solidFill>
            <a:prstDash val="sysDot"/>
          </a:ln>
        </p:spPr>
        <p:txBody>
          <a:bodyPr wrap="square" lIns="0" tIns="0" rIns="0" bIns="0" rtlCol="0" anchor="ctr" anchorCtr="0"/>
          <a:lstStyle/>
          <a:p>
            <a:pPr algn="ctr"/>
            <a:r>
              <a:rPr lang="fr-FR" sz="2400">
                <a:solidFill>
                  <a:srgbClr val="FF0000"/>
                </a:solidFill>
              </a:rPr>
              <a:t>?</a:t>
            </a:r>
            <a:endParaRPr sz="2400">
              <a:solidFill>
                <a:srgbClr val="FF0000"/>
              </a:solidFill>
            </a:endParaRPr>
          </a:p>
        </p:txBody>
      </p:sp>
      <p:sp>
        <p:nvSpPr>
          <p:cNvPr id="9" name="Croix 8"/>
          <p:cNvSpPr>
            <a:spLocks noChangeAspect="1"/>
          </p:cNvSpPr>
          <p:nvPr/>
        </p:nvSpPr>
        <p:spPr>
          <a:xfrm rot="2700000">
            <a:off x="2447332" y="2152954"/>
            <a:ext cx="468000" cy="466329"/>
          </a:xfrm>
          <a:prstGeom prst="plus">
            <a:avLst>
              <a:gd name="adj" fmla="val 407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149"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150"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151"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sp>
        <p:nvSpPr>
          <p:cNvPr id="152" name="Ellipse 151"/>
          <p:cNvSpPr>
            <a:spLocks noChangeAspect="1"/>
          </p:cNvSpPr>
          <p:nvPr/>
        </p:nvSpPr>
        <p:spPr>
          <a:xfrm>
            <a:off x="-2250553" y="325238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3" name="Ellipse 152"/>
          <p:cNvSpPr>
            <a:spLocks noChangeAspect="1"/>
          </p:cNvSpPr>
          <p:nvPr/>
        </p:nvSpPr>
        <p:spPr>
          <a:xfrm>
            <a:off x="-2186385" y="669611"/>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4" name="Ellipse 153"/>
          <p:cNvSpPr>
            <a:spLocks noChangeAspect="1"/>
          </p:cNvSpPr>
          <p:nvPr/>
        </p:nvSpPr>
        <p:spPr>
          <a:xfrm>
            <a:off x="-2160553" y="87013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5" name="Ellipse 154"/>
          <p:cNvSpPr>
            <a:spLocks noChangeAspect="1"/>
          </p:cNvSpPr>
          <p:nvPr/>
        </p:nvSpPr>
        <p:spPr>
          <a:xfrm>
            <a:off x="-2403207" y="99207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6" name="Ellipse 155"/>
          <p:cNvSpPr>
            <a:spLocks noChangeAspect="1"/>
          </p:cNvSpPr>
          <p:nvPr/>
        </p:nvSpPr>
        <p:spPr>
          <a:xfrm>
            <a:off x="-2006385" y="65857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7" name="Ellipse 156"/>
          <p:cNvSpPr>
            <a:spLocks noChangeAspect="1"/>
          </p:cNvSpPr>
          <p:nvPr/>
        </p:nvSpPr>
        <p:spPr>
          <a:xfrm>
            <a:off x="-2006385" y="887323"/>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0" name="Ellipse 159"/>
          <p:cNvSpPr>
            <a:spLocks noChangeAspect="1"/>
          </p:cNvSpPr>
          <p:nvPr/>
        </p:nvSpPr>
        <p:spPr>
          <a:xfrm>
            <a:off x="-2306083" y="3421367"/>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1" name="Ellipse 160"/>
          <p:cNvSpPr>
            <a:spLocks noChangeAspect="1"/>
          </p:cNvSpPr>
          <p:nvPr/>
        </p:nvSpPr>
        <p:spPr>
          <a:xfrm>
            <a:off x="-2075211" y="335308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2" name="Ellipse 161"/>
          <p:cNvSpPr>
            <a:spLocks noChangeAspect="1"/>
          </p:cNvSpPr>
          <p:nvPr/>
        </p:nvSpPr>
        <p:spPr>
          <a:xfrm>
            <a:off x="-2131610" y="3197711"/>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3" name="Ellipse 162"/>
          <p:cNvSpPr>
            <a:spLocks noChangeAspect="1"/>
          </p:cNvSpPr>
          <p:nvPr/>
        </p:nvSpPr>
        <p:spPr>
          <a:xfrm>
            <a:off x="-2123588" y="3430321"/>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8" name="Titre 3"/>
          <p:cNvSpPr txBox="1">
            <a:spLocks/>
          </p:cNvSpPr>
          <p:nvPr/>
        </p:nvSpPr>
        <p:spPr>
          <a:xfrm>
            <a:off x="311700" y="71097"/>
            <a:ext cx="6088561"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000"/>
              <a:buNone/>
              <a:defRPr sz="3300" kern="1200">
                <a:solidFill>
                  <a:schemeClr val="tx1"/>
                </a:solidFill>
                <a:latin typeface="Arial" charset="0"/>
                <a:ea typeface="Arial" charset="0"/>
                <a:cs typeface="Arial"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buClrTx/>
              <a:buFontTx/>
            </a:pPr>
            <a:r>
              <a:rPr lang="fr-FR" sz="2300" err="1"/>
              <a:t>Multipath</a:t>
            </a:r>
            <a:r>
              <a:rPr lang="fr-FR" sz="2300"/>
              <a:t> </a:t>
            </a:r>
            <a:r>
              <a:rPr lang="fr-FR" sz="2300" err="1"/>
              <a:t>probing</a:t>
            </a:r>
            <a:r>
              <a:rPr lang="fr-FR" sz="2300"/>
              <a:t>: MDA Paris </a:t>
            </a:r>
            <a:r>
              <a:rPr lang="fr-FR" sz="2300" err="1"/>
              <a:t>traceroute</a:t>
            </a:r>
            <a:r>
              <a:rPr lang="fr-FR" sz="2300"/>
              <a:t>, a hop by hop </a:t>
            </a:r>
            <a:r>
              <a:rPr lang="fr-FR" sz="2300" err="1"/>
              <a:t>resolving</a:t>
            </a:r>
            <a:r>
              <a:rPr lang="fr-FR" sz="2300"/>
              <a:t> technique</a:t>
            </a:r>
            <a:br>
              <a:rPr lang="fr-FR" sz="2300"/>
            </a:br>
            <a:endParaRPr lang="fr-FR" sz="2300"/>
          </a:p>
        </p:txBody>
      </p:sp>
      <p:graphicFrame>
        <p:nvGraphicFramePr>
          <p:cNvPr id="49" name="Tableau 48"/>
          <p:cNvGraphicFramePr>
            <a:graphicFrameLocks noGrp="1"/>
          </p:cNvGraphicFramePr>
          <p:nvPr>
            <p:extLst>
              <p:ext uri="{D42A27DB-BD31-4B8C-83A1-F6EECF244321}">
                <p14:modId xmlns:p14="http://schemas.microsoft.com/office/powerpoint/2010/main" val="7025594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50" name="ZoneTexte 49"/>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Tree>
    <p:extLst>
      <p:ext uri="{BB962C8B-B14F-4D97-AF65-F5344CB8AC3E}">
        <p14:creationId xmlns:p14="http://schemas.microsoft.com/office/powerpoint/2010/main" val="11761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27223 0.34043 L 0.46511 0.33704 L 0.6073 0.08457 " pathEditMode="relative" ptsTypes="AAA">
                                      <p:cBhvr>
                                        <p:cTn id="6" dur="2000" fill="hold"/>
                                        <p:tgtEl>
                                          <p:spTgt spid="78"/>
                                        </p:tgtEl>
                                        <p:attrNameLst>
                                          <p:attrName>ppt_x</p:attrName>
                                          <p:attrName>ppt_y</p:attrName>
                                        </p:attrNameLst>
                                      </p:cBhvr>
                                    </p:animMotion>
                                  </p:childTnLst>
                                </p:cTn>
                              </p:par>
                            </p:childTnLst>
                          </p:cTn>
                        </p:par>
                        <p:par>
                          <p:cTn id="7" fill="hold">
                            <p:stCondLst>
                              <p:cond delay="2000"/>
                            </p:stCondLst>
                            <p:childTnLst>
                              <p:par>
                                <p:cTn id="8" presetID="7" presetClass="emph" presetSubtype="2" fill="hold" nodeType="afterEffect">
                                  <p:stCondLst>
                                    <p:cond delay="0"/>
                                  </p:stCondLst>
                                  <p:childTnLst>
                                    <p:animClr clrSpc="rgb" dir="cw">
                                      <p:cBhvr>
                                        <p:cTn id="9" dur="2000" fill="hold"/>
                                        <p:tgtEl>
                                          <p:spTgt spid="65"/>
                                        </p:tgtEl>
                                        <p:attrNameLst>
                                          <p:attrName>stroke.color</p:attrName>
                                        </p:attrNameLst>
                                      </p:cBhvr>
                                      <p:to>
                                        <a:schemeClr val="tx1"/>
                                      </p:to>
                                    </p:animClr>
                                    <p:set>
                                      <p:cBhvr>
                                        <p:cTn id="10" dur="2000" fill="hold"/>
                                        <p:tgtEl>
                                          <p:spTgt spid="65"/>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61"/>
                                        </p:tgtEl>
                                        <p:attrNameLst>
                                          <p:attrName>stroke.color</p:attrName>
                                        </p:attrNameLst>
                                      </p:cBhvr>
                                      <p:to>
                                        <a:schemeClr val="tx1"/>
                                      </p:to>
                                    </p:animClr>
                                    <p:set>
                                      <p:cBhvr>
                                        <p:cTn id="13" dur="2000" fill="hold"/>
                                        <p:tgtEl>
                                          <p:spTgt spid="61"/>
                                        </p:tgtEl>
                                        <p:attrNameLst>
                                          <p:attrName>stroke.on</p:attrName>
                                        </p:attrNameLst>
                                      </p:cBhvr>
                                      <p:to>
                                        <p:strVal val="true"/>
                                      </p:to>
                                    </p:set>
                                  </p:childTnLst>
                                </p:cTn>
                              </p:par>
                              <p:par>
                                <p:cTn id="14" presetID="3" presetClass="emph" presetSubtype="2" fill="hold" grpId="0" nodeType="withEffect">
                                  <p:stCondLst>
                                    <p:cond delay="0"/>
                                  </p:stCondLst>
                                  <p:childTnLst>
                                    <p:animClr clrSpc="rgb" dir="cw">
                                      <p:cBhvr override="childStyle">
                                        <p:cTn id="15" dur="2000" fill="hold"/>
                                        <p:tgtEl>
                                          <p:spTgt spid="61"/>
                                        </p:tgtEl>
                                        <p:attrNameLst>
                                          <p:attrName>style.color</p:attrName>
                                        </p:attrNameLst>
                                      </p:cBhvr>
                                      <p:to>
                                        <a:schemeClr val="tx1"/>
                                      </p:to>
                                    </p:animClr>
                                  </p:childTnLst>
                                </p:cTn>
                              </p:par>
                              <p:par>
                                <p:cTn id="16" presetID="9" presetClass="emph" presetSubtype="0" grpId="1" nodeType="withEffect">
                                  <p:stCondLst>
                                    <p:cond delay="0"/>
                                  </p:stCondLst>
                                  <p:childTnLst>
                                    <p:set>
                                      <p:cBhvr rctx="PPT">
                                        <p:cTn id="17" dur="indefinite"/>
                                        <p:tgtEl>
                                          <p:spTgt spid="78"/>
                                        </p:tgtEl>
                                        <p:attrNameLst>
                                          <p:attrName>style.opacity</p:attrName>
                                        </p:attrNameLst>
                                      </p:cBhvr>
                                      <p:to>
                                        <p:strVal val="0.2"/>
                                      </p:to>
                                    </p:set>
                                    <p:animEffect filter="image" prLst="opacity: 0.2">
                                      <p:cBhvr rctx="IE">
                                        <p:cTn id="18" dur="indefinite"/>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27223 0.34043 L 0.46511 0.33704 L 0.6073 0.08457 " pathEditMode="relative" rAng="0" ptsTypes="AAA">
                                      <p:cBhvr>
                                        <p:cTn id="22" dur="2000" fill="hold"/>
                                        <p:tgtEl>
                                          <p:spTgt spid="153"/>
                                        </p:tgtEl>
                                        <p:attrNameLst>
                                          <p:attrName>ppt_x</p:attrName>
                                          <p:attrName>ppt_y</p:attrName>
                                        </p:attrNameLst>
                                      </p:cBhvr>
                                      <p:rCtr x="16753" y="-12809"/>
                                    </p:animMotion>
                                  </p:childTnLst>
                                </p:cTn>
                              </p:par>
                            </p:childTnLst>
                          </p:cTn>
                        </p:par>
                        <p:par>
                          <p:cTn id="23" fill="hold">
                            <p:stCondLst>
                              <p:cond delay="2000"/>
                            </p:stCondLst>
                            <p:childTnLst>
                              <p:par>
                                <p:cTn id="24" presetID="9" presetClass="emph" presetSubtype="0" grpId="1" nodeType="afterEffect">
                                  <p:stCondLst>
                                    <p:cond delay="0"/>
                                  </p:stCondLst>
                                  <p:childTnLst>
                                    <p:set>
                                      <p:cBhvr rctx="PPT">
                                        <p:cTn id="25" dur="indefinite"/>
                                        <p:tgtEl>
                                          <p:spTgt spid="153"/>
                                        </p:tgtEl>
                                        <p:attrNameLst>
                                          <p:attrName>style.opacity</p:attrName>
                                        </p:attrNameLst>
                                      </p:cBhvr>
                                      <p:to>
                                        <p:strVal val="0.2"/>
                                      </p:to>
                                    </p:set>
                                    <p:animEffect filter="image" prLst="opacity: 0.2">
                                      <p:cBhvr rctx="IE">
                                        <p:cTn id="26" dur="indefinite"/>
                                        <p:tgtEl>
                                          <p:spTgt spid="153"/>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26441 -0.11327 L 0.45208 -0.11636 L 0.60468 0.00525 " pathEditMode="relative" ptsTypes="AAA">
                                      <p:cBhvr>
                                        <p:cTn id="30" dur="2000" fill="hold"/>
                                        <p:tgtEl>
                                          <p:spTgt spid="152"/>
                                        </p:tgtEl>
                                        <p:attrNameLst>
                                          <p:attrName>ppt_x</p:attrName>
                                          <p:attrName>ppt_y</p:attrName>
                                        </p:attrNameLst>
                                      </p:cBhvr>
                                    </p:animMotion>
                                  </p:childTnLst>
                                </p:cTn>
                              </p:par>
                            </p:childTnLst>
                          </p:cTn>
                        </p:par>
                        <p:par>
                          <p:cTn id="31" fill="hold">
                            <p:stCondLst>
                              <p:cond delay="2000"/>
                            </p:stCondLst>
                            <p:childTnLst>
                              <p:par>
                                <p:cTn id="32" presetID="3" presetClass="emph" presetSubtype="2" fill="hold" nodeType="afterEffect">
                                  <p:stCondLst>
                                    <p:cond delay="0"/>
                                  </p:stCondLst>
                                  <p:childTnLst>
                                    <p:animClr clrSpc="rgb" dir="cw">
                                      <p:cBhvr override="childStyle">
                                        <p:cTn id="33" dur="2000" fill="hold"/>
                                        <p:tgtEl>
                                          <p:spTgt spid="60"/>
                                        </p:tgtEl>
                                        <p:attrNameLst>
                                          <p:attrName>style.color</p:attrName>
                                        </p:attrNameLst>
                                      </p:cBhvr>
                                      <p:to>
                                        <a:schemeClr val="tx1"/>
                                      </p:to>
                                    </p:animClr>
                                  </p:childTnLst>
                                </p:cTn>
                              </p:par>
                              <p:par>
                                <p:cTn id="34" presetID="7" presetClass="emph" presetSubtype="2" fill="hold" nodeType="withEffect">
                                  <p:stCondLst>
                                    <p:cond delay="0"/>
                                  </p:stCondLst>
                                  <p:childTnLst>
                                    <p:animClr clrSpc="rgb" dir="cw">
                                      <p:cBhvr>
                                        <p:cTn id="35" dur="2000" fill="hold"/>
                                        <p:tgtEl>
                                          <p:spTgt spid="60"/>
                                        </p:tgtEl>
                                        <p:attrNameLst>
                                          <p:attrName>stroke.color</p:attrName>
                                        </p:attrNameLst>
                                      </p:cBhvr>
                                      <p:to>
                                        <a:schemeClr val="tx1"/>
                                      </p:to>
                                    </p:animClr>
                                    <p:set>
                                      <p:cBhvr>
                                        <p:cTn id="36" dur="2000" fill="hold"/>
                                        <p:tgtEl>
                                          <p:spTgt spid="60"/>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67"/>
                                        </p:tgtEl>
                                        <p:attrNameLst>
                                          <p:attrName>stroke.color</p:attrName>
                                        </p:attrNameLst>
                                      </p:cBhvr>
                                      <p:to>
                                        <a:schemeClr val="tx1"/>
                                      </p:to>
                                    </p:animClr>
                                    <p:set>
                                      <p:cBhvr>
                                        <p:cTn id="39" dur="2000" fill="hold"/>
                                        <p:tgtEl>
                                          <p:spTgt spid="67"/>
                                        </p:tgtEl>
                                        <p:attrNameLst>
                                          <p:attrName>stroke.on</p:attrName>
                                        </p:attrNameLst>
                                      </p:cBhvr>
                                      <p:to>
                                        <p:strVal val="true"/>
                                      </p:to>
                                    </p:set>
                                  </p:childTnLst>
                                </p:cTn>
                              </p:par>
                              <p:par>
                                <p:cTn id="40" presetID="9" presetClass="emph" presetSubtype="0" grpId="1" nodeType="withEffect">
                                  <p:stCondLst>
                                    <p:cond delay="0"/>
                                  </p:stCondLst>
                                  <p:childTnLst>
                                    <p:set>
                                      <p:cBhvr rctx="PPT">
                                        <p:cTn id="41" dur="indefinite"/>
                                        <p:tgtEl>
                                          <p:spTgt spid="152"/>
                                        </p:tgtEl>
                                        <p:attrNameLst>
                                          <p:attrName>style.opacity</p:attrName>
                                        </p:attrNameLst>
                                      </p:cBhvr>
                                      <p:to>
                                        <p:strVal val="0.2"/>
                                      </p:to>
                                    </p:set>
                                    <p:animEffect filter="image" prLst="opacity: 0.2">
                                      <p:cBhvr rctx="IE">
                                        <p:cTn id="42" dur="indefinite"/>
                                        <p:tgtEl>
                                          <p:spTgt spid="15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0" nodeType="clickEffect">
                                  <p:stCondLst>
                                    <p:cond delay="0"/>
                                  </p:stCondLst>
                                  <p:childTnLst>
                                    <p:animMotion origin="layout" path="M 0.27222 0.34043 L 0.46511 0.33704 L 0.60729 0.08457 " pathEditMode="relative" rAng="0" ptsTypes="AAA">
                                      <p:cBhvr>
                                        <p:cTn id="52" dur="2000" fill="hold"/>
                                        <p:tgtEl>
                                          <p:spTgt spid="154"/>
                                        </p:tgtEl>
                                        <p:attrNameLst>
                                          <p:attrName>ppt_x</p:attrName>
                                          <p:attrName>ppt_y</p:attrName>
                                        </p:attrNameLst>
                                      </p:cBhvr>
                                      <p:rCtr x="16753" y="-12809"/>
                                    </p:animMotion>
                                  </p:childTnLst>
                                </p:cTn>
                              </p:par>
                            </p:childTnLst>
                          </p:cTn>
                        </p:par>
                        <p:par>
                          <p:cTn id="53" fill="hold">
                            <p:stCondLst>
                              <p:cond delay="2000"/>
                            </p:stCondLst>
                            <p:childTnLst>
                              <p:par>
                                <p:cTn id="54" presetID="9" presetClass="emph" presetSubtype="0" grpId="1" nodeType="afterEffect">
                                  <p:stCondLst>
                                    <p:cond delay="0"/>
                                  </p:stCondLst>
                                  <p:childTnLst>
                                    <p:set>
                                      <p:cBhvr rctx="PPT">
                                        <p:cTn id="55" dur="indefinite"/>
                                        <p:tgtEl>
                                          <p:spTgt spid="154"/>
                                        </p:tgtEl>
                                        <p:attrNameLst>
                                          <p:attrName>style.opacity</p:attrName>
                                        </p:attrNameLst>
                                      </p:cBhvr>
                                      <p:to>
                                        <p:strVal val="0.2"/>
                                      </p:to>
                                    </p:set>
                                    <p:animEffect filter="image" prLst="opacity: 0.2">
                                      <p:cBhvr rctx="IE">
                                        <p:cTn id="56" dur="indefinite"/>
                                        <p:tgtEl>
                                          <p:spTgt spid="154"/>
                                        </p:tgtEl>
                                      </p:cBhvr>
                                    </p:animEffec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0" nodeType="clickEffect">
                                  <p:stCondLst>
                                    <p:cond delay="0"/>
                                  </p:stCondLst>
                                  <p:childTnLst>
                                    <p:animMotion origin="layout" path="M 0.26441 -0.11327 L 0.45208 -0.11635 L 0.60468 0.00525 " pathEditMode="relative" rAng="0" ptsTypes="AAA">
                                      <p:cBhvr>
                                        <p:cTn id="60" dur="2000" fill="hold"/>
                                        <p:tgtEl>
                                          <p:spTgt spid="161"/>
                                        </p:tgtEl>
                                        <p:attrNameLst>
                                          <p:attrName>ppt_x</p:attrName>
                                          <p:attrName>ppt_y</p:attrName>
                                        </p:attrNameLst>
                                      </p:cBhvr>
                                      <p:rCtr x="17014" y="5772"/>
                                    </p:animMotion>
                                  </p:childTnLst>
                                </p:cTn>
                              </p:par>
                            </p:childTnLst>
                          </p:cTn>
                        </p:par>
                        <p:par>
                          <p:cTn id="61" fill="hold">
                            <p:stCondLst>
                              <p:cond delay="2000"/>
                            </p:stCondLst>
                            <p:childTnLst>
                              <p:par>
                                <p:cTn id="62" presetID="9" presetClass="emph" presetSubtype="0" grpId="1" nodeType="afterEffect">
                                  <p:stCondLst>
                                    <p:cond delay="0"/>
                                  </p:stCondLst>
                                  <p:childTnLst>
                                    <p:set>
                                      <p:cBhvr rctx="PPT">
                                        <p:cTn id="63" dur="indefinite"/>
                                        <p:tgtEl>
                                          <p:spTgt spid="161"/>
                                        </p:tgtEl>
                                        <p:attrNameLst>
                                          <p:attrName>style.opacity</p:attrName>
                                        </p:attrNameLst>
                                      </p:cBhvr>
                                      <p:to>
                                        <p:strVal val="0.2"/>
                                      </p:to>
                                    </p:set>
                                    <p:animEffect filter="image" prLst="opacity: 0.2">
                                      <p:cBhvr rctx="IE">
                                        <p:cTn id="64" dur="indefinite"/>
                                        <p:tgtEl>
                                          <p:spTgt spid="161"/>
                                        </p:tgtEl>
                                      </p:cBhvr>
                                    </p:animEffec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0" nodeType="clickEffect">
                                  <p:stCondLst>
                                    <p:cond delay="0"/>
                                  </p:stCondLst>
                                  <p:childTnLst>
                                    <p:animMotion origin="layout" path="M 0.27222 0.34043 L 0.4651 0.33703 L 0.60729 0.08456 " pathEditMode="relative" rAng="0" ptsTypes="AAA">
                                      <p:cBhvr>
                                        <p:cTn id="68" dur="2000" fill="hold"/>
                                        <p:tgtEl>
                                          <p:spTgt spid="155"/>
                                        </p:tgtEl>
                                        <p:attrNameLst>
                                          <p:attrName>ppt_x</p:attrName>
                                          <p:attrName>ppt_y</p:attrName>
                                        </p:attrNameLst>
                                      </p:cBhvr>
                                      <p:rCtr x="16753" y="-12809"/>
                                    </p:animMotion>
                                  </p:childTnLst>
                                </p:cTn>
                              </p:par>
                            </p:childTnLst>
                          </p:cTn>
                        </p:par>
                        <p:par>
                          <p:cTn id="69" fill="hold">
                            <p:stCondLst>
                              <p:cond delay="2000"/>
                            </p:stCondLst>
                            <p:childTnLst>
                              <p:par>
                                <p:cTn id="70" presetID="9" presetClass="emph" presetSubtype="0" grpId="1" nodeType="afterEffect">
                                  <p:stCondLst>
                                    <p:cond delay="0"/>
                                  </p:stCondLst>
                                  <p:childTnLst>
                                    <p:set>
                                      <p:cBhvr rctx="PPT">
                                        <p:cTn id="71" dur="indefinite"/>
                                        <p:tgtEl>
                                          <p:spTgt spid="155"/>
                                        </p:tgtEl>
                                        <p:attrNameLst>
                                          <p:attrName>style.opacity</p:attrName>
                                        </p:attrNameLst>
                                      </p:cBhvr>
                                      <p:to>
                                        <p:strVal val="0.2"/>
                                      </p:to>
                                    </p:set>
                                    <p:animEffect filter="image" prLst="opacity: 0.2">
                                      <p:cBhvr rctx="IE">
                                        <p:cTn id="72" dur="indefinite"/>
                                        <p:tgtEl>
                                          <p:spTgt spid="155"/>
                                        </p:tgtEl>
                                      </p:cBhvr>
                                    </p:animEffect>
                                  </p:childTnLst>
                                </p:cTn>
                              </p:par>
                            </p:childTnLst>
                          </p:cTn>
                        </p:par>
                      </p:childTnLst>
                    </p:cTn>
                  </p:par>
                  <p:par>
                    <p:cTn id="73" fill="hold">
                      <p:stCondLst>
                        <p:cond delay="indefinite"/>
                      </p:stCondLst>
                      <p:childTnLst>
                        <p:par>
                          <p:cTn id="74" fill="hold">
                            <p:stCondLst>
                              <p:cond delay="0"/>
                            </p:stCondLst>
                            <p:childTnLst>
                              <p:par>
                                <p:cTn id="75" presetID="0" presetClass="path" presetSubtype="0" accel="50000" decel="50000" fill="hold" grpId="0" nodeType="clickEffect">
                                  <p:stCondLst>
                                    <p:cond delay="0"/>
                                  </p:stCondLst>
                                  <p:childTnLst>
                                    <p:animMotion origin="layout" path="M 0.26441 -0.11327 L 0.45208 -0.11636 L 0.60468 0.00524 " pathEditMode="relative" rAng="0" ptsTypes="AAA">
                                      <p:cBhvr>
                                        <p:cTn id="76" dur="2000" fill="hold"/>
                                        <p:tgtEl>
                                          <p:spTgt spid="162"/>
                                        </p:tgtEl>
                                        <p:attrNameLst>
                                          <p:attrName>ppt_x</p:attrName>
                                          <p:attrName>ppt_y</p:attrName>
                                        </p:attrNameLst>
                                      </p:cBhvr>
                                      <p:rCtr x="17014" y="5772"/>
                                    </p:animMotion>
                                  </p:childTnLst>
                                </p:cTn>
                              </p:par>
                            </p:childTnLst>
                          </p:cTn>
                        </p:par>
                        <p:par>
                          <p:cTn id="77" fill="hold">
                            <p:stCondLst>
                              <p:cond delay="2000"/>
                            </p:stCondLst>
                            <p:childTnLst>
                              <p:par>
                                <p:cTn id="78" presetID="9" presetClass="emph" presetSubtype="0" grpId="1" nodeType="afterEffect">
                                  <p:stCondLst>
                                    <p:cond delay="0"/>
                                  </p:stCondLst>
                                  <p:childTnLst>
                                    <p:set>
                                      <p:cBhvr rctx="PPT">
                                        <p:cTn id="79" dur="indefinite"/>
                                        <p:tgtEl>
                                          <p:spTgt spid="162"/>
                                        </p:tgtEl>
                                        <p:attrNameLst>
                                          <p:attrName>style.opacity</p:attrName>
                                        </p:attrNameLst>
                                      </p:cBhvr>
                                      <p:to>
                                        <p:strVal val="0.2"/>
                                      </p:to>
                                    </p:set>
                                    <p:animEffect filter="image" prLst="opacity: 0.2">
                                      <p:cBhvr rctx="IE">
                                        <p:cTn id="80" dur="indefinite"/>
                                        <p:tgtEl>
                                          <p:spTgt spid="162"/>
                                        </p:tgtEl>
                                      </p:cBhvr>
                                    </p:animEffect>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grpId="0" nodeType="clickEffect">
                                  <p:stCondLst>
                                    <p:cond delay="0"/>
                                  </p:stCondLst>
                                  <p:childTnLst>
                                    <p:animMotion origin="layout" path="M 0.27222 0.34043 L 0.46511 0.33704 L 0.60729 0.08457 " pathEditMode="relative" rAng="0" ptsTypes="AAA">
                                      <p:cBhvr>
                                        <p:cTn id="84" dur="2000" fill="hold"/>
                                        <p:tgtEl>
                                          <p:spTgt spid="156"/>
                                        </p:tgtEl>
                                        <p:attrNameLst>
                                          <p:attrName>ppt_x</p:attrName>
                                          <p:attrName>ppt_y</p:attrName>
                                        </p:attrNameLst>
                                      </p:cBhvr>
                                      <p:rCtr x="16753" y="-12809"/>
                                    </p:animMotion>
                                  </p:childTnLst>
                                </p:cTn>
                              </p:par>
                            </p:childTnLst>
                          </p:cTn>
                        </p:par>
                        <p:par>
                          <p:cTn id="85" fill="hold">
                            <p:stCondLst>
                              <p:cond delay="2000"/>
                            </p:stCondLst>
                            <p:childTnLst>
                              <p:par>
                                <p:cTn id="86" presetID="9" presetClass="emph" presetSubtype="0" grpId="1" nodeType="afterEffect">
                                  <p:stCondLst>
                                    <p:cond delay="0"/>
                                  </p:stCondLst>
                                  <p:childTnLst>
                                    <p:set>
                                      <p:cBhvr rctx="PPT">
                                        <p:cTn id="87" dur="indefinite"/>
                                        <p:tgtEl>
                                          <p:spTgt spid="156"/>
                                        </p:tgtEl>
                                        <p:attrNameLst>
                                          <p:attrName>style.opacity</p:attrName>
                                        </p:attrNameLst>
                                      </p:cBhvr>
                                      <p:to>
                                        <p:strVal val="0.2"/>
                                      </p:to>
                                    </p:set>
                                    <p:animEffect filter="image" prLst="opacity: 0.2">
                                      <p:cBhvr rctx="IE">
                                        <p:cTn id="88" dur="indefinite"/>
                                        <p:tgtEl>
                                          <p:spTgt spid="156"/>
                                        </p:tgtEl>
                                      </p:cBhvr>
                                    </p:animEffect>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grpId="0" nodeType="clickEffect">
                                  <p:stCondLst>
                                    <p:cond delay="0"/>
                                  </p:stCondLst>
                                  <p:childTnLst>
                                    <p:animMotion origin="layout" path="M 0.26441 -0.11328 L 0.45208 -0.11636 L 0.60469 0.00524 " pathEditMode="relative" rAng="0" ptsTypes="AAA">
                                      <p:cBhvr>
                                        <p:cTn id="92" dur="2000" fill="hold"/>
                                        <p:tgtEl>
                                          <p:spTgt spid="160"/>
                                        </p:tgtEl>
                                        <p:attrNameLst>
                                          <p:attrName>ppt_x</p:attrName>
                                          <p:attrName>ppt_y</p:attrName>
                                        </p:attrNameLst>
                                      </p:cBhvr>
                                      <p:rCtr x="17014" y="5772"/>
                                    </p:animMotion>
                                  </p:childTnLst>
                                </p:cTn>
                              </p:par>
                            </p:childTnLst>
                          </p:cTn>
                        </p:par>
                        <p:par>
                          <p:cTn id="93" fill="hold">
                            <p:stCondLst>
                              <p:cond delay="2000"/>
                            </p:stCondLst>
                            <p:childTnLst>
                              <p:par>
                                <p:cTn id="94" presetID="9" presetClass="emph" presetSubtype="0" grpId="1" nodeType="afterEffect">
                                  <p:stCondLst>
                                    <p:cond delay="0"/>
                                  </p:stCondLst>
                                  <p:childTnLst>
                                    <p:set>
                                      <p:cBhvr rctx="PPT">
                                        <p:cTn id="95" dur="indefinite"/>
                                        <p:tgtEl>
                                          <p:spTgt spid="160"/>
                                        </p:tgtEl>
                                        <p:attrNameLst>
                                          <p:attrName>style.opacity</p:attrName>
                                        </p:attrNameLst>
                                      </p:cBhvr>
                                      <p:to>
                                        <p:strVal val="0.2"/>
                                      </p:to>
                                    </p:set>
                                    <p:animEffect filter="image" prLst="opacity: 0.2">
                                      <p:cBhvr rctx="IE">
                                        <p:cTn id="96" dur="indefinite"/>
                                        <p:tgtEl>
                                          <p:spTgt spid="160"/>
                                        </p:tgtEl>
                                      </p:cBhvr>
                                    </p:animEffec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0" nodeType="clickEffect">
                                  <p:stCondLst>
                                    <p:cond delay="0"/>
                                  </p:stCondLst>
                                  <p:childTnLst>
                                    <p:animMotion origin="layout" path="M 0.26441 -0.11327 L 0.45209 -0.11636 L 0.60469 0.00525 " pathEditMode="relative" rAng="0" ptsTypes="AAA">
                                      <p:cBhvr>
                                        <p:cTn id="100" dur="2000" fill="hold"/>
                                        <p:tgtEl>
                                          <p:spTgt spid="163"/>
                                        </p:tgtEl>
                                        <p:attrNameLst>
                                          <p:attrName>ppt_x</p:attrName>
                                          <p:attrName>ppt_y</p:attrName>
                                        </p:attrNameLst>
                                      </p:cBhvr>
                                      <p:rCtr x="17014" y="5772"/>
                                    </p:animMotion>
                                  </p:childTnLst>
                                </p:cTn>
                              </p:par>
                            </p:childTnLst>
                          </p:cTn>
                        </p:par>
                        <p:par>
                          <p:cTn id="101" fill="hold">
                            <p:stCondLst>
                              <p:cond delay="2000"/>
                            </p:stCondLst>
                            <p:childTnLst>
                              <p:par>
                                <p:cTn id="102" presetID="9" presetClass="emph" presetSubtype="0" grpId="1" nodeType="afterEffect">
                                  <p:stCondLst>
                                    <p:cond delay="0"/>
                                  </p:stCondLst>
                                  <p:childTnLst>
                                    <p:set>
                                      <p:cBhvr rctx="PPT">
                                        <p:cTn id="103" dur="indefinite"/>
                                        <p:tgtEl>
                                          <p:spTgt spid="163"/>
                                        </p:tgtEl>
                                        <p:attrNameLst>
                                          <p:attrName>style.opacity</p:attrName>
                                        </p:attrNameLst>
                                      </p:cBhvr>
                                      <p:to>
                                        <p:strVal val="0.2"/>
                                      </p:to>
                                    </p:set>
                                    <p:animEffect filter="image" prLst="opacity: 0.2">
                                      <p:cBhvr rctx="IE">
                                        <p:cTn id="104" dur="indefinite"/>
                                        <p:tgtEl>
                                          <p:spTgt spid="163"/>
                                        </p:tgtEl>
                                      </p:cBhvr>
                                    </p:animEffect>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0" nodeType="clickEffect">
                                  <p:stCondLst>
                                    <p:cond delay="0"/>
                                  </p:stCondLst>
                                  <p:childTnLst>
                                    <p:animMotion origin="layout" path="M 0.27222 0.34044 L 0.46511 0.33704 L 0.60729 0.08457 " pathEditMode="relative" rAng="0" ptsTypes="AAA">
                                      <p:cBhvr>
                                        <p:cTn id="108" dur="2000" fill="hold"/>
                                        <p:tgtEl>
                                          <p:spTgt spid="157"/>
                                        </p:tgtEl>
                                        <p:attrNameLst>
                                          <p:attrName>ppt_x</p:attrName>
                                          <p:attrName>ppt_y</p:attrName>
                                        </p:attrNameLst>
                                      </p:cBhvr>
                                      <p:rCtr x="16753" y="-12809"/>
                                    </p:animMotion>
                                  </p:childTnLst>
                                </p:cTn>
                              </p:par>
                            </p:childTnLst>
                          </p:cTn>
                        </p:par>
                        <p:par>
                          <p:cTn id="109" fill="hold">
                            <p:stCondLst>
                              <p:cond delay="2000"/>
                            </p:stCondLst>
                            <p:childTnLst>
                              <p:par>
                                <p:cTn id="110" presetID="9" presetClass="emph" presetSubtype="0" grpId="1" nodeType="afterEffect">
                                  <p:stCondLst>
                                    <p:cond delay="0"/>
                                  </p:stCondLst>
                                  <p:childTnLst>
                                    <p:set>
                                      <p:cBhvr rctx="PPT">
                                        <p:cTn id="111" dur="indefinite"/>
                                        <p:tgtEl>
                                          <p:spTgt spid="157"/>
                                        </p:tgtEl>
                                        <p:attrNameLst>
                                          <p:attrName>style.opacity</p:attrName>
                                        </p:attrNameLst>
                                      </p:cBhvr>
                                      <p:to>
                                        <p:strVal val="0.2"/>
                                      </p:to>
                                    </p:set>
                                    <p:animEffect filter="image" prLst="opacity: 0.2">
                                      <p:cBhvr rctx="IE">
                                        <p:cTn id="112" dur="indefinite"/>
                                        <p:tgtEl>
                                          <p:spTgt spid="157"/>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mph" presetSubtype="2" fill="hold" nodeType="clickEffect">
                                  <p:stCondLst>
                                    <p:cond delay="0"/>
                                  </p:stCondLst>
                                  <p:childTnLst>
                                    <p:animClr clrSpc="rgb" dir="cw">
                                      <p:cBhvr>
                                        <p:cTn id="120" dur="2000" fill="hold"/>
                                        <p:tgtEl>
                                          <p:spTgt spid="75"/>
                                        </p:tgtEl>
                                        <p:attrNameLst>
                                          <p:attrName>fillcolor</p:attrName>
                                        </p:attrNameLst>
                                      </p:cBhvr>
                                      <p:to>
                                        <a:srgbClr val="00FA00"/>
                                      </p:to>
                                    </p:animClr>
                                    <p:set>
                                      <p:cBhvr>
                                        <p:cTn id="121" dur="2000" fill="hold"/>
                                        <p:tgtEl>
                                          <p:spTgt spid="75"/>
                                        </p:tgtEl>
                                        <p:attrNameLst>
                                          <p:attrName>fill.type</p:attrName>
                                        </p:attrNameLst>
                                      </p:cBhvr>
                                      <p:to>
                                        <p:strVal val="solid"/>
                                      </p:to>
                                    </p:set>
                                    <p:set>
                                      <p:cBhvr>
                                        <p:cTn id="122" dur="2000" fill="hold"/>
                                        <p:tgtEl>
                                          <p:spTgt spid="7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8" grpId="0" animBg="1"/>
      <p:bldP spid="78" grpId="1" animBg="1"/>
      <p:bldP spid="109" grpId="0" animBg="1"/>
      <p:bldP spid="110" grpId="0" animBg="1"/>
      <p:bldP spid="9" grpId="0"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60" grpId="0" animBg="1"/>
      <p:bldP spid="160" grpId="1" animBg="1"/>
      <p:bldP spid="161" grpId="0" animBg="1"/>
      <p:bldP spid="161" grpId="1" animBg="1"/>
      <p:bldP spid="162" grpId="0" animBg="1"/>
      <p:bldP spid="162" grpId="1" animBg="1"/>
      <p:bldP spid="163" grpId="0" animBg="1"/>
      <p:bldP spid="16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11700" y="71097"/>
            <a:ext cx="6088561" cy="572700"/>
          </a:xfrm>
        </p:spPr>
        <p:txBody>
          <a:bodyPr/>
          <a:lstStyle/>
          <a:p>
            <a:pPr>
              <a:buClrTx/>
              <a:buFontTx/>
            </a:pPr>
            <a:r>
              <a:rPr lang="fr-FR" sz="2300" err="1"/>
              <a:t>Multipath</a:t>
            </a:r>
            <a:r>
              <a:rPr lang="fr-FR" sz="2300"/>
              <a:t> </a:t>
            </a:r>
            <a:r>
              <a:rPr lang="fr-FR" sz="2300" err="1"/>
              <a:t>probing</a:t>
            </a:r>
            <a:r>
              <a:rPr lang="fr-FR" sz="2300"/>
              <a:t>: MDA Paris </a:t>
            </a:r>
            <a:r>
              <a:rPr lang="fr-FR" sz="2300" err="1"/>
              <a:t>traceroute</a:t>
            </a:r>
            <a:r>
              <a:rPr lang="fr-FR" sz="2300"/>
              <a:t>, a hop by hop </a:t>
            </a:r>
            <a:r>
              <a:rPr lang="fr-FR" sz="2300" err="1"/>
              <a:t>resolving</a:t>
            </a:r>
            <a:r>
              <a:rPr lang="fr-FR" sz="2300"/>
              <a:t> technique</a:t>
            </a:r>
            <a:br>
              <a:rPr lang="fr-FR" sz="2800"/>
            </a:br>
            <a:endParaRPr lang="fr-FR" sz="280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32</a:t>
            </a:fld>
            <a:endParaRPr lang="uk-UA"/>
          </a:p>
        </p:txBody>
      </p:sp>
      <p:sp>
        <p:nvSpPr>
          <p:cNvPr id="84"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85"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86"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87"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88"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89"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55"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solidFill>
            <a:schemeClr val="lt1"/>
          </a:solidFill>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57"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chemeClr val="lt1"/>
          </a:solidFill>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59"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bg2"/>
            </a:solidFill>
          </a:ln>
        </p:spPr>
        <p:txBody>
          <a:bodyPr wrap="square" lIns="0" tIns="0" rIns="0" bIns="0" rtlCol="0" anchor="ctr" anchorCtr="0"/>
          <a:lstStyle/>
          <a:p>
            <a:pPr algn="ctr"/>
            <a:r>
              <a:rPr lang="fr-FR" sz="2400">
                <a:solidFill>
                  <a:schemeClr val="bg2"/>
                </a:solidFill>
              </a:rPr>
              <a:t>C</a:t>
            </a:r>
            <a:endParaRPr sz="2400">
              <a:solidFill>
                <a:schemeClr val="bg2"/>
              </a:solidFill>
            </a:endParaRPr>
          </a:p>
        </p:txBody>
      </p:sp>
      <p:sp>
        <p:nvSpPr>
          <p:cNvPr id="61"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bg2"/>
            </a:solidFill>
          </a:ln>
        </p:spPr>
        <p:txBody>
          <a:bodyPr wrap="square" lIns="0" tIns="0" rIns="0" bIns="0" rtlCol="0" anchor="ctr" anchorCtr="0"/>
          <a:lstStyle/>
          <a:p>
            <a:pPr algn="ctr"/>
            <a:r>
              <a:rPr lang="fr-FR" sz="2400">
                <a:solidFill>
                  <a:schemeClr val="bg2"/>
                </a:solidFill>
              </a:rPr>
              <a:t>F</a:t>
            </a:r>
            <a:endParaRPr sz="2400">
              <a:solidFill>
                <a:schemeClr val="bg2"/>
              </a:solidFill>
            </a:endParaRPr>
          </a:p>
        </p:txBody>
      </p:sp>
      <p:sp>
        <p:nvSpPr>
          <p:cNvPr id="63"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D</a:t>
            </a:r>
            <a:endParaRPr sz="1200">
              <a:solidFill>
                <a:schemeClr val="bg2"/>
              </a:solidFill>
            </a:endParaRPr>
          </a:p>
        </p:txBody>
      </p:sp>
      <p:sp>
        <p:nvSpPr>
          <p:cNvPr id="65"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7"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69"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71"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73" name="object 21"/>
          <p:cNvSpPr/>
          <p:nvPr/>
        </p:nvSpPr>
        <p:spPr>
          <a:xfrm flipV="1">
            <a:off x="5191200" y="2329200"/>
            <a:ext cx="1706207" cy="45719"/>
          </a:xfrm>
          <a:custGeom>
            <a:avLst/>
            <a:gdLst/>
            <a:ahLst/>
            <a:cxnLst/>
            <a:rect l="l" t="t" r="r" b="b"/>
            <a:pathLst>
              <a:path w="2056765">
                <a:moveTo>
                  <a:pt x="0" y="0"/>
                </a:moveTo>
                <a:lnTo>
                  <a:pt x="2056612" y="0"/>
                </a:lnTo>
              </a:path>
            </a:pathLst>
          </a:custGeom>
          <a:ln w="25400">
            <a:solidFill>
              <a:schemeClr val="tx1">
                <a:alpha val="0"/>
              </a:schemeClr>
            </a:solidFill>
            <a:tailEnd type="triangle" w="med" len="lg"/>
          </a:ln>
        </p:spPr>
        <p:txBody>
          <a:bodyPr wrap="square" lIns="0" tIns="0" rIns="0" bIns="0" rtlCol="0"/>
          <a:lstStyle/>
          <a:p>
            <a:endParaRPr sz="1200">
              <a:solidFill>
                <a:schemeClr val="tx1"/>
              </a:solidFill>
            </a:endParaRPr>
          </a:p>
        </p:txBody>
      </p:sp>
      <p:sp>
        <p:nvSpPr>
          <p:cNvPr id="75"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tx1">
                <a:alpha val="0"/>
              </a:schemeClr>
            </a:solidFill>
            <a:tailEnd type="triangle" w="med" len="lg"/>
          </a:ln>
        </p:spPr>
        <p:txBody>
          <a:bodyPr wrap="square" lIns="0" tIns="0" rIns="0" bIns="0" rtlCol="0"/>
          <a:lstStyle/>
          <a:p>
            <a:endParaRPr sz="1200">
              <a:solidFill>
                <a:schemeClr val="tx1"/>
              </a:solidFill>
            </a:endParaRPr>
          </a:p>
        </p:txBody>
      </p:sp>
      <p:sp>
        <p:nvSpPr>
          <p:cNvPr id="77"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bg2"/>
            </a:solidFill>
          </a:ln>
        </p:spPr>
        <p:txBody>
          <a:bodyPr wrap="square" lIns="0" tIns="0" rIns="0" bIns="0" rtlCol="0" anchor="ctr" anchorCtr="0"/>
          <a:lstStyle/>
          <a:p>
            <a:pPr algn="ctr"/>
            <a:r>
              <a:rPr lang="fr-FR" sz="2400">
                <a:solidFill>
                  <a:schemeClr val="bg2"/>
                </a:solidFill>
              </a:rPr>
              <a:t>G</a:t>
            </a:r>
            <a:endParaRPr sz="2400">
              <a:solidFill>
                <a:schemeClr val="bg2"/>
              </a:solidFill>
            </a:endParaRPr>
          </a:p>
        </p:txBody>
      </p:sp>
      <p:sp>
        <p:nvSpPr>
          <p:cNvPr id="78"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80"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tx1">
                <a:alpha val="0"/>
              </a:schemeClr>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92"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94"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68" name="object 21"/>
          <p:cNvSpPr/>
          <p:nvPr/>
        </p:nvSpPr>
        <p:spPr>
          <a:xfrm flipV="1">
            <a:off x="5199649" y="2321853"/>
            <a:ext cx="1706207" cy="45719"/>
          </a:xfrm>
          <a:custGeom>
            <a:avLst/>
            <a:gdLst/>
            <a:ahLst/>
            <a:cxnLst/>
            <a:rect l="l" t="t" r="r" b="b"/>
            <a:pathLst>
              <a:path w="2056765">
                <a:moveTo>
                  <a:pt x="0" y="0"/>
                </a:moveTo>
                <a:lnTo>
                  <a:pt x="2056612"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72" name="object 28"/>
          <p:cNvSpPr/>
          <p:nvPr/>
        </p:nvSpPr>
        <p:spPr>
          <a:xfrm>
            <a:off x="5158800" y="2588400"/>
            <a:ext cx="1866968" cy="860957"/>
          </a:xfrm>
          <a:custGeom>
            <a:avLst/>
            <a:gdLst/>
            <a:ahLst/>
            <a:cxnLst/>
            <a:rect l="l" t="t" r="r" b="b"/>
            <a:pathLst>
              <a:path w="2159634" h="1153795">
                <a:moveTo>
                  <a:pt x="0" y="1153502"/>
                </a:moveTo>
                <a:lnTo>
                  <a:pt x="2159634"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74"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sp>
        <p:nvSpPr>
          <p:cNvPr id="81" name="Ellipse 80"/>
          <p:cNvSpPr>
            <a:spLocks noChangeAspect="1"/>
          </p:cNvSpPr>
          <p:nvPr/>
        </p:nvSpPr>
        <p:spPr>
          <a:xfrm>
            <a:off x="3195741"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3" name="Ellipse 82"/>
          <p:cNvSpPr>
            <a:spLocks noChangeAspect="1"/>
          </p:cNvSpPr>
          <p:nvPr/>
        </p:nvSpPr>
        <p:spPr>
          <a:xfrm>
            <a:off x="3267928" y="33165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0" name="Ellipse 89"/>
          <p:cNvSpPr>
            <a:spLocks noChangeAspect="1"/>
          </p:cNvSpPr>
          <p:nvPr/>
        </p:nvSpPr>
        <p:spPr>
          <a:xfrm>
            <a:off x="3300015" y="990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1" name="Ellipse 90"/>
          <p:cNvSpPr>
            <a:spLocks noChangeAspect="1"/>
          </p:cNvSpPr>
          <p:nvPr/>
        </p:nvSpPr>
        <p:spPr>
          <a:xfrm>
            <a:off x="3325847"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3" name="Ellipse 92"/>
          <p:cNvSpPr>
            <a:spLocks noChangeAspect="1"/>
          </p:cNvSpPr>
          <p:nvPr/>
        </p:nvSpPr>
        <p:spPr>
          <a:xfrm>
            <a:off x="3083193" y="13129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5" name="Ellipse 94"/>
          <p:cNvSpPr>
            <a:spLocks noChangeAspect="1"/>
          </p:cNvSpPr>
          <p:nvPr/>
        </p:nvSpPr>
        <p:spPr>
          <a:xfrm>
            <a:off x="3480015" y="9794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6" name="Ellipse 95"/>
          <p:cNvSpPr>
            <a:spLocks noChangeAspect="1"/>
          </p:cNvSpPr>
          <p:nvPr/>
        </p:nvSpPr>
        <p:spPr>
          <a:xfrm>
            <a:off x="3480015" y="120816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7" name="Ellipse 96"/>
          <p:cNvSpPr>
            <a:spLocks noChangeAspect="1"/>
          </p:cNvSpPr>
          <p:nvPr/>
        </p:nvSpPr>
        <p:spPr>
          <a:xfrm>
            <a:off x="3212398" y="348553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8" name="Ellipse 97"/>
          <p:cNvSpPr>
            <a:spLocks noChangeAspect="1"/>
          </p:cNvSpPr>
          <p:nvPr/>
        </p:nvSpPr>
        <p:spPr>
          <a:xfrm>
            <a:off x="3443270" y="34172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9" name="Ellipse 98"/>
          <p:cNvSpPr>
            <a:spLocks noChangeAspect="1"/>
          </p:cNvSpPr>
          <p:nvPr/>
        </p:nvSpPr>
        <p:spPr>
          <a:xfrm>
            <a:off x="3386871" y="326187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0" name="Ellipse 99"/>
          <p:cNvSpPr>
            <a:spLocks noChangeAspect="1"/>
          </p:cNvSpPr>
          <p:nvPr/>
        </p:nvSpPr>
        <p:spPr>
          <a:xfrm>
            <a:off x="3394893" y="349448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1" name="Ellipse 100"/>
          <p:cNvSpPr>
            <a:spLocks noChangeAspect="1"/>
          </p:cNvSpPr>
          <p:nvPr/>
        </p:nvSpPr>
        <p:spPr>
          <a:xfrm>
            <a:off x="-2250553" y="317217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2" name="Ellipse 101"/>
          <p:cNvSpPr>
            <a:spLocks noChangeAspect="1"/>
          </p:cNvSpPr>
          <p:nvPr/>
        </p:nvSpPr>
        <p:spPr>
          <a:xfrm>
            <a:off x="-2198889" y="82315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3" name="Ellipse 102"/>
          <p:cNvSpPr>
            <a:spLocks noChangeAspect="1"/>
          </p:cNvSpPr>
          <p:nvPr/>
        </p:nvSpPr>
        <p:spPr>
          <a:xfrm>
            <a:off x="-2286384" y="91013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4" name="Ellipse 103"/>
          <p:cNvSpPr>
            <a:spLocks noChangeAspect="1"/>
          </p:cNvSpPr>
          <p:nvPr/>
        </p:nvSpPr>
        <p:spPr>
          <a:xfrm>
            <a:off x="-2136489" y="54964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5" name="Ellipse 104"/>
          <p:cNvSpPr>
            <a:spLocks noChangeAspect="1"/>
          </p:cNvSpPr>
          <p:nvPr/>
        </p:nvSpPr>
        <p:spPr>
          <a:xfrm>
            <a:off x="-2286113" y="650293"/>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6" name="Ellipse 105"/>
          <p:cNvSpPr>
            <a:spLocks noChangeAspect="1"/>
          </p:cNvSpPr>
          <p:nvPr/>
        </p:nvSpPr>
        <p:spPr>
          <a:xfrm>
            <a:off x="-2183967" y="874906"/>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7" name="Ellipse 106"/>
          <p:cNvSpPr>
            <a:spLocks noChangeAspect="1"/>
          </p:cNvSpPr>
          <p:nvPr/>
        </p:nvSpPr>
        <p:spPr>
          <a:xfrm>
            <a:off x="-2093967" y="694906"/>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8" name="Ellipse 107"/>
          <p:cNvSpPr>
            <a:spLocks noChangeAspect="1"/>
          </p:cNvSpPr>
          <p:nvPr/>
        </p:nvSpPr>
        <p:spPr>
          <a:xfrm>
            <a:off x="-2196384" y="3001042"/>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9" name="Ellipse 108"/>
          <p:cNvSpPr>
            <a:spLocks noChangeAspect="1"/>
          </p:cNvSpPr>
          <p:nvPr/>
        </p:nvSpPr>
        <p:spPr>
          <a:xfrm>
            <a:off x="-2158481" y="321556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0" name="Ellipse 109"/>
          <p:cNvSpPr>
            <a:spLocks noChangeAspect="1"/>
          </p:cNvSpPr>
          <p:nvPr/>
        </p:nvSpPr>
        <p:spPr>
          <a:xfrm>
            <a:off x="-2322229" y="3327252"/>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1" name="Ellipse 110"/>
          <p:cNvSpPr>
            <a:spLocks noChangeAspect="1"/>
          </p:cNvSpPr>
          <p:nvPr/>
        </p:nvSpPr>
        <p:spPr>
          <a:xfrm>
            <a:off x="-2058691" y="310433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2" name="Ellipse 111"/>
          <p:cNvSpPr>
            <a:spLocks noChangeAspect="1"/>
          </p:cNvSpPr>
          <p:nvPr/>
        </p:nvSpPr>
        <p:spPr>
          <a:xfrm>
            <a:off x="-2160553" y="340448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3" name="Ellipse 112"/>
          <p:cNvSpPr>
            <a:spLocks noChangeAspect="1"/>
          </p:cNvSpPr>
          <p:nvPr/>
        </p:nvSpPr>
        <p:spPr>
          <a:xfrm>
            <a:off x="-1059257" y="686886"/>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4" name="Ellipse 113"/>
          <p:cNvSpPr>
            <a:spLocks noChangeAspect="1"/>
          </p:cNvSpPr>
          <p:nvPr/>
        </p:nvSpPr>
        <p:spPr>
          <a:xfrm>
            <a:off x="-906857" y="839286"/>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5" name="Ellipse 114"/>
          <p:cNvSpPr>
            <a:spLocks noChangeAspect="1"/>
          </p:cNvSpPr>
          <p:nvPr/>
        </p:nvSpPr>
        <p:spPr>
          <a:xfrm>
            <a:off x="-963003" y="638762"/>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6" name="Ellipse 115"/>
          <p:cNvSpPr>
            <a:spLocks noChangeAspect="1"/>
          </p:cNvSpPr>
          <p:nvPr/>
        </p:nvSpPr>
        <p:spPr>
          <a:xfrm>
            <a:off x="-1016735" y="568628"/>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7" name="Ellipse 116"/>
          <p:cNvSpPr>
            <a:spLocks noChangeAspect="1"/>
          </p:cNvSpPr>
          <p:nvPr/>
        </p:nvSpPr>
        <p:spPr>
          <a:xfrm>
            <a:off x="-1075483" y="862690"/>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8" name="Ellipse 117"/>
          <p:cNvSpPr>
            <a:spLocks noChangeAspect="1"/>
          </p:cNvSpPr>
          <p:nvPr/>
        </p:nvSpPr>
        <p:spPr>
          <a:xfrm>
            <a:off x="-824889" y="740293"/>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9" name="Ellipse 118"/>
          <p:cNvSpPr>
            <a:spLocks noChangeAspect="1"/>
          </p:cNvSpPr>
          <p:nvPr/>
        </p:nvSpPr>
        <p:spPr>
          <a:xfrm>
            <a:off x="-895645" y="309631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0" name="Ellipse 119"/>
          <p:cNvSpPr>
            <a:spLocks noChangeAspect="1"/>
          </p:cNvSpPr>
          <p:nvPr/>
        </p:nvSpPr>
        <p:spPr>
          <a:xfrm>
            <a:off x="-901255" y="408627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1" name="Ellipse 120"/>
          <p:cNvSpPr>
            <a:spLocks noChangeAspect="1"/>
          </p:cNvSpPr>
          <p:nvPr/>
        </p:nvSpPr>
        <p:spPr>
          <a:xfrm>
            <a:off x="-953747" y="2928878"/>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2" name="Ellipse 121"/>
          <p:cNvSpPr>
            <a:spLocks noChangeAspect="1"/>
          </p:cNvSpPr>
          <p:nvPr/>
        </p:nvSpPr>
        <p:spPr>
          <a:xfrm>
            <a:off x="-768362" y="2973922"/>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3" name="Ellipse 122"/>
          <p:cNvSpPr>
            <a:spLocks noChangeAspect="1"/>
          </p:cNvSpPr>
          <p:nvPr/>
        </p:nvSpPr>
        <p:spPr>
          <a:xfrm>
            <a:off x="-748855" y="423867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4" name="Ellipse 123"/>
          <p:cNvSpPr>
            <a:spLocks noChangeAspect="1"/>
          </p:cNvSpPr>
          <p:nvPr/>
        </p:nvSpPr>
        <p:spPr>
          <a:xfrm>
            <a:off x="-951791" y="4868961"/>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5" name="Ellipse 124"/>
          <p:cNvSpPr>
            <a:spLocks noChangeAspect="1"/>
          </p:cNvSpPr>
          <p:nvPr/>
        </p:nvSpPr>
        <p:spPr>
          <a:xfrm>
            <a:off x="-1009893" y="4701520"/>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6" name="Ellipse 125"/>
          <p:cNvSpPr>
            <a:spLocks noChangeAspect="1"/>
          </p:cNvSpPr>
          <p:nvPr/>
        </p:nvSpPr>
        <p:spPr>
          <a:xfrm>
            <a:off x="-824508" y="474656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7" name="Ellipse 126"/>
          <p:cNvSpPr>
            <a:spLocks noChangeAspect="1"/>
          </p:cNvSpPr>
          <p:nvPr/>
        </p:nvSpPr>
        <p:spPr>
          <a:xfrm>
            <a:off x="-1029589" y="5417763"/>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9" name="Ellipse 128"/>
          <p:cNvSpPr>
            <a:spLocks noChangeAspect="1"/>
          </p:cNvSpPr>
          <p:nvPr/>
        </p:nvSpPr>
        <p:spPr>
          <a:xfrm>
            <a:off x="-862088" y="549520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0" name="Ellipse 129"/>
          <p:cNvSpPr>
            <a:spLocks noChangeAspect="1"/>
          </p:cNvSpPr>
          <p:nvPr/>
        </p:nvSpPr>
        <p:spPr>
          <a:xfrm>
            <a:off x="-964061" y="5353352"/>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1" name="object 23"/>
          <p:cNvSpPr/>
          <p:nvPr/>
        </p:nvSpPr>
        <p:spPr>
          <a:xfrm>
            <a:off x="5155200" y="1195200"/>
            <a:ext cx="1872133" cy="965743"/>
          </a:xfrm>
          <a:custGeom>
            <a:avLst/>
            <a:gdLst/>
            <a:ahLst/>
            <a:cxnLst/>
            <a:rect l="l" t="t" r="r" b="b"/>
            <a:pathLst>
              <a:path w="2176779" h="1273175">
                <a:moveTo>
                  <a:pt x="0" y="0"/>
                </a:moveTo>
                <a:lnTo>
                  <a:pt x="2176157" y="1272667"/>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graphicFrame>
        <p:nvGraphicFramePr>
          <p:cNvPr id="132" name="Tableau 131"/>
          <p:cNvGraphicFramePr>
            <a:graphicFrameLocks noGrp="1"/>
          </p:cNvGraphicFramePr>
          <p:nvPr>
            <p:extLst>
              <p:ext uri="{D42A27DB-BD31-4B8C-83A1-F6EECF244321}">
                <p14:modId xmlns:p14="http://schemas.microsoft.com/office/powerpoint/2010/main" val="7025594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133" name="ZoneTexte 132"/>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Tree>
    <p:extLst>
      <p:ext uri="{BB962C8B-B14F-4D97-AF65-F5344CB8AC3E}">
        <p14:creationId xmlns:p14="http://schemas.microsoft.com/office/powerpoint/2010/main" val="152232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3" nodeType="clickEffect">
                                  <p:stCondLst>
                                    <p:cond delay="0"/>
                                  </p:stCondLst>
                                  <p:childTnLst>
                                    <p:animMotion origin="layout" path="M 0.12326 0.36234 L 0.31441 0.34969 L 0.46354 0.08796 L 0.62847 0.09413 " pathEditMode="relative" rAng="0" ptsTypes="AAAA">
                                      <p:cBhvr>
                                        <p:cTn id="6" dur="2000" fill="hold"/>
                                        <p:tgtEl>
                                          <p:spTgt spid="113"/>
                                        </p:tgtEl>
                                        <p:attrNameLst>
                                          <p:attrName>ppt_x</p:attrName>
                                          <p:attrName>ppt_y</p:attrName>
                                        </p:attrNameLst>
                                      </p:cBhvr>
                                      <p:rCtr x="25260" y="-13735"/>
                                    </p:animMotion>
                                  </p:childTnLst>
                                </p:cTn>
                              </p:par>
                              <p:par>
                                <p:cTn id="7" presetID="0" presetClass="path" presetSubtype="0" accel="50000" decel="50000" fill="hold" grpId="2" nodeType="withEffect">
                                  <p:stCondLst>
                                    <p:cond delay="0"/>
                                  </p:stCondLst>
                                  <p:childTnLst>
                                    <p:animMotion origin="layout" path="M 0.12327 0.36234 L 0.31441 0.34969 L 0.46355 0.08796 L 0.62848 0.09413 " pathEditMode="relative" rAng="0" ptsTypes="AAAA">
                                      <p:cBhvr>
                                        <p:cTn id="8" dur="2000" fill="hold"/>
                                        <p:tgtEl>
                                          <p:spTgt spid="114"/>
                                        </p:tgtEl>
                                        <p:attrNameLst>
                                          <p:attrName>ppt_x</p:attrName>
                                          <p:attrName>ppt_y</p:attrName>
                                        </p:attrNameLst>
                                      </p:cBhvr>
                                      <p:rCtr x="25260" y="-13735"/>
                                    </p:animMotion>
                                  </p:childTnLst>
                                </p:cTn>
                              </p:par>
                              <p:par>
                                <p:cTn id="9" presetID="0" presetClass="path" presetSubtype="0" accel="50000" decel="50000" fill="hold" grpId="2" nodeType="withEffect">
                                  <p:stCondLst>
                                    <p:cond delay="0"/>
                                  </p:stCondLst>
                                  <p:childTnLst>
                                    <p:animMotion origin="layout" path="M 0.12327 0.36234 L 0.31441 0.34969 L 0.46355 0.08796 L 0.62848 0.09413 " pathEditMode="relative" rAng="0" ptsTypes="AAAA">
                                      <p:cBhvr>
                                        <p:cTn id="10" dur="2000" fill="hold"/>
                                        <p:tgtEl>
                                          <p:spTgt spid="115"/>
                                        </p:tgtEl>
                                        <p:attrNameLst>
                                          <p:attrName>ppt_x</p:attrName>
                                          <p:attrName>ppt_y</p:attrName>
                                        </p:attrNameLst>
                                      </p:cBhvr>
                                      <p:rCtr x="25260" y="-13735"/>
                                    </p:animMotion>
                                  </p:childTnLst>
                                </p:cTn>
                              </p:par>
                              <p:par>
                                <p:cTn id="11" presetID="0" presetClass="path" presetSubtype="0" accel="50000" decel="50000" fill="hold" grpId="2" nodeType="withEffect">
                                  <p:stCondLst>
                                    <p:cond delay="0"/>
                                  </p:stCondLst>
                                  <p:childTnLst>
                                    <p:animMotion origin="layout" path="M 0.12327 0.36234 L 0.31441 0.34969 L 0.46355 0.08796 L 0.62848 0.09413 " pathEditMode="relative" rAng="0" ptsTypes="AAAA">
                                      <p:cBhvr>
                                        <p:cTn id="12" dur="2000" fill="hold"/>
                                        <p:tgtEl>
                                          <p:spTgt spid="116"/>
                                        </p:tgtEl>
                                        <p:attrNameLst>
                                          <p:attrName>ppt_x</p:attrName>
                                          <p:attrName>ppt_y</p:attrName>
                                        </p:attrNameLst>
                                      </p:cBhvr>
                                      <p:rCtr x="25260" y="-13735"/>
                                    </p:animMotion>
                                  </p:childTnLst>
                                </p:cTn>
                              </p:par>
                              <p:par>
                                <p:cTn id="13" presetID="0" presetClass="path" presetSubtype="0" accel="50000" decel="50000" fill="hold" grpId="2" nodeType="withEffect">
                                  <p:stCondLst>
                                    <p:cond delay="0"/>
                                  </p:stCondLst>
                                  <p:childTnLst>
                                    <p:animMotion origin="layout" path="M 0.12327 0.36234 L 0.31441 0.34969 L 0.46354 0.08796 L 0.62847 0.09413 " pathEditMode="relative" rAng="0" ptsTypes="AAAA">
                                      <p:cBhvr>
                                        <p:cTn id="14" dur="2000" fill="hold"/>
                                        <p:tgtEl>
                                          <p:spTgt spid="117"/>
                                        </p:tgtEl>
                                        <p:attrNameLst>
                                          <p:attrName>ppt_x</p:attrName>
                                          <p:attrName>ppt_y</p:attrName>
                                        </p:attrNameLst>
                                      </p:cBhvr>
                                      <p:rCtr x="25260" y="-13735"/>
                                    </p:animMotion>
                                  </p:childTnLst>
                                </p:cTn>
                              </p:par>
                              <p:par>
                                <p:cTn id="15" presetID="0" presetClass="path" presetSubtype="0" accel="50000" decel="50000" fill="hold" grpId="2" nodeType="withEffect">
                                  <p:stCondLst>
                                    <p:cond delay="0"/>
                                  </p:stCondLst>
                                  <p:childTnLst>
                                    <p:animMotion origin="layout" path="M 0.12326 0.36235 L 0.31441 0.34969 L 0.46354 0.08796 L 0.62847 0.09414 " pathEditMode="relative" rAng="0" ptsTypes="AAAA">
                                      <p:cBhvr>
                                        <p:cTn id="16" dur="2000" fill="hold"/>
                                        <p:tgtEl>
                                          <p:spTgt spid="118"/>
                                        </p:tgtEl>
                                        <p:attrNameLst>
                                          <p:attrName>ppt_x</p:attrName>
                                          <p:attrName>ppt_y</p:attrName>
                                        </p:attrNameLst>
                                      </p:cBhvr>
                                      <p:rCtr x="25260" y="-13735"/>
                                    </p:animMotion>
                                  </p:childTnLst>
                                </p:cTn>
                              </p:par>
                              <p:par>
                                <p:cTn id="17" presetID="0" presetClass="path" presetSubtype="0" accel="50000" decel="50000" fill="hold" grpId="0" nodeType="withEffect">
                                  <p:stCondLst>
                                    <p:cond delay="0"/>
                                  </p:stCondLst>
                                  <p:childTnLst>
                                    <p:animMotion origin="layout" path="M 0.11719 -0.07777 L 0.30139 -0.07777 L 0.475 0.04723 L 0.60851 -0.09012 " pathEditMode="relative" rAng="0" ptsTypes="AAAA">
                                      <p:cBhvr>
                                        <p:cTn id="18" dur="2000" fill="hold"/>
                                        <p:tgtEl>
                                          <p:spTgt spid="119"/>
                                        </p:tgtEl>
                                        <p:attrNameLst>
                                          <p:attrName>ppt_x</p:attrName>
                                          <p:attrName>ppt_y</p:attrName>
                                        </p:attrNameLst>
                                      </p:cBhvr>
                                      <p:rCtr x="24566" y="5617"/>
                                    </p:animMotion>
                                  </p:childTnLst>
                                </p:cTn>
                              </p:par>
                              <p:par>
                                <p:cTn id="19" presetID="0" presetClass="path" presetSubtype="0" accel="50000" decel="50000" fill="hold" grpId="0" nodeType="withEffect">
                                  <p:stCondLst>
                                    <p:cond delay="0"/>
                                  </p:stCondLst>
                                  <p:childTnLst>
                                    <p:animMotion origin="layout" path="M 0.11789 -0.26204 L 0.30174 -0.28056 L 0.46164 -0.13395 L 0.62813 -0.17161 " pathEditMode="relative" rAng="0" ptsTypes="AAAA">
                                      <p:cBhvr>
                                        <p:cTn id="20" dur="2000" fill="hold"/>
                                        <p:tgtEl>
                                          <p:spTgt spid="120"/>
                                        </p:tgtEl>
                                        <p:attrNameLst>
                                          <p:attrName>ppt_x</p:attrName>
                                          <p:attrName>ppt_y</p:attrName>
                                        </p:attrNameLst>
                                      </p:cBhvr>
                                      <p:rCtr x="25521" y="5463"/>
                                    </p:animMotion>
                                  </p:childTnLst>
                                </p:cTn>
                              </p:par>
                              <p:par>
                                <p:cTn id="21" presetID="0" presetClass="path" presetSubtype="0" accel="50000" decel="50000" fill="hold" grpId="0" nodeType="withEffect">
                                  <p:stCondLst>
                                    <p:cond delay="0"/>
                                  </p:stCondLst>
                                  <p:childTnLst>
                                    <p:animMotion origin="layout" path="M 0.11718 -0.07778 L 0.30138 -0.07778 L 0.475 0.04722 L 0.6085 -0.09013 " pathEditMode="relative" rAng="0" ptsTypes="AAAA">
                                      <p:cBhvr>
                                        <p:cTn id="22" dur="2000" fill="hold"/>
                                        <p:tgtEl>
                                          <p:spTgt spid="121"/>
                                        </p:tgtEl>
                                        <p:attrNameLst>
                                          <p:attrName>ppt_x</p:attrName>
                                          <p:attrName>ppt_y</p:attrName>
                                        </p:attrNameLst>
                                      </p:cBhvr>
                                      <p:rCtr x="24566" y="5617"/>
                                    </p:animMotion>
                                  </p:childTnLst>
                                </p:cTn>
                              </p:par>
                              <p:par>
                                <p:cTn id="23" presetID="0" presetClass="path" presetSubtype="0" accel="50000" decel="50000" fill="hold" grpId="0" nodeType="withEffect">
                                  <p:stCondLst>
                                    <p:cond delay="0"/>
                                  </p:stCondLst>
                                  <p:childTnLst>
                                    <p:animMotion origin="layout" path="M 0.11719 -0.07778 L 0.30139 -0.07778 L 0.475 0.04722 L 0.60851 -0.09012 " pathEditMode="relative" rAng="0" ptsTypes="AAAA">
                                      <p:cBhvr>
                                        <p:cTn id="24" dur="2000" fill="hold"/>
                                        <p:tgtEl>
                                          <p:spTgt spid="122"/>
                                        </p:tgtEl>
                                        <p:attrNameLst>
                                          <p:attrName>ppt_x</p:attrName>
                                          <p:attrName>ppt_y</p:attrName>
                                        </p:attrNameLst>
                                      </p:cBhvr>
                                      <p:rCtr x="24566" y="5617"/>
                                    </p:animMotion>
                                  </p:childTnLst>
                                </p:cTn>
                              </p:par>
                              <p:par>
                                <p:cTn id="25" presetID="0" presetClass="path" presetSubtype="0" accel="50000" decel="50000" fill="hold" grpId="0" nodeType="withEffect">
                                  <p:stCondLst>
                                    <p:cond delay="0"/>
                                  </p:stCondLst>
                                  <p:childTnLst>
                                    <p:animMotion origin="layout" path="M 0.11789 -0.26204 L 0.30174 -0.28056 L 0.46164 -0.13395 L 0.62813 -0.17161 " pathEditMode="relative" rAng="0" ptsTypes="AAAA">
                                      <p:cBhvr>
                                        <p:cTn id="26" dur="2000" fill="hold"/>
                                        <p:tgtEl>
                                          <p:spTgt spid="123"/>
                                        </p:tgtEl>
                                        <p:attrNameLst>
                                          <p:attrName>ppt_x</p:attrName>
                                          <p:attrName>ppt_y</p:attrName>
                                        </p:attrNameLst>
                                      </p:cBhvr>
                                      <p:rCtr x="25521" y="5463"/>
                                    </p:animMotion>
                                  </p:childTnLst>
                                </p:cTn>
                              </p:par>
                            </p:childTnLst>
                          </p:cTn>
                        </p:par>
                        <p:par>
                          <p:cTn id="27" fill="hold">
                            <p:stCondLst>
                              <p:cond delay="2000"/>
                            </p:stCondLst>
                            <p:childTnLst>
                              <p:par>
                                <p:cTn id="28" presetID="7" presetClass="emph" presetSubtype="2" fill="hold" nodeType="afterEffect">
                                  <p:stCondLst>
                                    <p:cond delay="0"/>
                                  </p:stCondLst>
                                  <p:childTnLst>
                                    <p:animClr clrSpc="rgb" dir="cw">
                                      <p:cBhvr>
                                        <p:cTn id="29" dur="2000" fill="hold"/>
                                        <p:tgtEl>
                                          <p:spTgt spid="67"/>
                                        </p:tgtEl>
                                        <p:attrNameLst>
                                          <p:attrName>stroke.color</p:attrName>
                                        </p:attrNameLst>
                                      </p:cBhvr>
                                      <p:to>
                                        <a:schemeClr val="tx1"/>
                                      </p:to>
                                    </p:animClr>
                                    <p:set>
                                      <p:cBhvr>
                                        <p:cTn id="30" dur="2000" fill="hold"/>
                                        <p:tgtEl>
                                          <p:spTgt spid="67"/>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59"/>
                                        </p:tgtEl>
                                        <p:attrNameLst>
                                          <p:attrName>stroke.color</p:attrName>
                                        </p:attrNameLst>
                                      </p:cBhvr>
                                      <p:to>
                                        <a:schemeClr val="tx1"/>
                                      </p:to>
                                    </p:animClr>
                                    <p:set>
                                      <p:cBhvr>
                                        <p:cTn id="33" dur="2000" fill="hold"/>
                                        <p:tgtEl>
                                          <p:spTgt spid="59"/>
                                        </p:tgtEl>
                                        <p:attrNameLst>
                                          <p:attrName>stroke.on</p:attrName>
                                        </p:attrNameLst>
                                      </p:cBhvr>
                                      <p:to>
                                        <p:strVal val="true"/>
                                      </p:to>
                                    </p:set>
                                  </p:childTnLst>
                                </p:cTn>
                              </p:par>
                              <p:par>
                                <p:cTn id="34" presetID="3" presetClass="emph" presetSubtype="2" fill="hold" grpId="0" nodeType="withEffect">
                                  <p:stCondLst>
                                    <p:cond delay="0"/>
                                  </p:stCondLst>
                                  <p:childTnLst>
                                    <p:animClr clrSpc="rgb" dir="cw">
                                      <p:cBhvr override="childStyle">
                                        <p:cTn id="35" dur="2000" fill="hold"/>
                                        <p:tgtEl>
                                          <p:spTgt spid="59"/>
                                        </p:tgtEl>
                                        <p:attrNameLst>
                                          <p:attrName>style.color</p:attrName>
                                        </p:attrNameLst>
                                      </p:cBhvr>
                                      <p:to>
                                        <a:schemeClr val="tx1"/>
                                      </p:to>
                                    </p:animClr>
                                  </p:childTnLst>
                                </p:cTn>
                              </p:par>
                              <p:par>
                                <p:cTn id="36" presetID="7" presetClass="emph" presetSubtype="2" fill="hold" nodeType="withEffect">
                                  <p:stCondLst>
                                    <p:cond delay="0"/>
                                  </p:stCondLst>
                                  <p:childTnLst>
                                    <p:animClr clrSpc="rgb" dir="cw">
                                      <p:cBhvr>
                                        <p:cTn id="37" dur="2000" fill="hold"/>
                                        <p:tgtEl>
                                          <p:spTgt spid="77"/>
                                        </p:tgtEl>
                                        <p:attrNameLst>
                                          <p:attrName>stroke.color</p:attrName>
                                        </p:attrNameLst>
                                      </p:cBhvr>
                                      <p:to>
                                        <a:schemeClr val="tx1"/>
                                      </p:to>
                                    </p:animClr>
                                    <p:set>
                                      <p:cBhvr>
                                        <p:cTn id="38" dur="2000" fill="hold"/>
                                        <p:tgtEl>
                                          <p:spTgt spid="77"/>
                                        </p:tgtEl>
                                        <p:attrNameLst>
                                          <p:attrName>stroke.on</p:attrName>
                                        </p:attrNameLst>
                                      </p:cBhvr>
                                      <p:to>
                                        <p:strVal val="true"/>
                                      </p:to>
                                    </p:set>
                                  </p:childTnLst>
                                </p:cTn>
                              </p:par>
                              <p:par>
                                <p:cTn id="39" presetID="7" presetClass="emph" presetSubtype="2" fill="hold" nodeType="withEffect">
                                  <p:stCondLst>
                                    <p:cond delay="0"/>
                                  </p:stCondLst>
                                  <p:childTnLst>
                                    <p:animClr clrSpc="rgb" dir="cw">
                                      <p:cBhvr>
                                        <p:cTn id="40" dur="2000" fill="hold"/>
                                        <p:tgtEl>
                                          <p:spTgt spid="78"/>
                                        </p:tgtEl>
                                        <p:attrNameLst>
                                          <p:attrName>stroke.color</p:attrName>
                                        </p:attrNameLst>
                                      </p:cBhvr>
                                      <p:to>
                                        <a:schemeClr val="tx1"/>
                                      </p:to>
                                    </p:animClr>
                                    <p:set>
                                      <p:cBhvr>
                                        <p:cTn id="41" dur="2000" fill="hold"/>
                                        <p:tgtEl>
                                          <p:spTgt spid="78"/>
                                        </p:tgtEl>
                                        <p:attrNameLst>
                                          <p:attrName>stroke.on</p:attrName>
                                        </p:attrNameLst>
                                      </p:cBhvr>
                                      <p:to>
                                        <p:strVal val="true"/>
                                      </p:to>
                                    </p:set>
                                  </p:childTnLst>
                                </p:cTn>
                              </p:par>
                              <p:par>
                                <p:cTn id="42" presetID="7" presetClass="emph" presetSubtype="2" fill="hold" nodeType="withEffect">
                                  <p:stCondLst>
                                    <p:cond delay="0"/>
                                  </p:stCondLst>
                                  <p:childTnLst>
                                    <p:animClr clrSpc="rgb" dir="cw">
                                      <p:cBhvr>
                                        <p:cTn id="43" dur="2000" fill="hold"/>
                                        <p:tgtEl>
                                          <p:spTgt spid="71"/>
                                        </p:tgtEl>
                                        <p:attrNameLst>
                                          <p:attrName>stroke.color</p:attrName>
                                        </p:attrNameLst>
                                      </p:cBhvr>
                                      <p:to>
                                        <a:schemeClr val="tx1"/>
                                      </p:to>
                                    </p:animClr>
                                    <p:set>
                                      <p:cBhvr>
                                        <p:cTn id="44" dur="2000" fill="hold"/>
                                        <p:tgtEl>
                                          <p:spTgt spid="71"/>
                                        </p:tgtEl>
                                        <p:attrNameLst>
                                          <p:attrName>stroke.on</p:attrName>
                                        </p:attrNameLst>
                                      </p:cBhvr>
                                      <p:to>
                                        <p:strVal val="true"/>
                                      </p:to>
                                    </p:set>
                                  </p:childTnLst>
                                </p:cTn>
                              </p:par>
                              <p:par>
                                <p:cTn id="45" presetID="7" presetClass="emph" presetSubtype="2" fill="hold" nodeType="withEffect">
                                  <p:stCondLst>
                                    <p:cond delay="0"/>
                                  </p:stCondLst>
                                  <p:childTnLst>
                                    <p:animClr clrSpc="rgb" dir="cw">
                                      <p:cBhvr>
                                        <p:cTn id="46" dur="2000" fill="hold"/>
                                        <p:tgtEl>
                                          <p:spTgt spid="61"/>
                                        </p:tgtEl>
                                        <p:attrNameLst>
                                          <p:attrName>stroke.color</p:attrName>
                                        </p:attrNameLst>
                                      </p:cBhvr>
                                      <p:to>
                                        <a:schemeClr val="tx1"/>
                                      </p:to>
                                    </p:animClr>
                                    <p:set>
                                      <p:cBhvr>
                                        <p:cTn id="47" dur="2000" fill="hold"/>
                                        <p:tgtEl>
                                          <p:spTgt spid="61"/>
                                        </p:tgtEl>
                                        <p:attrNameLst>
                                          <p:attrName>stroke.on</p:attrName>
                                        </p:attrNameLst>
                                      </p:cBhvr>
                                      <p:to>
                                        <p:strVal val="true"/>
                                      </p:to>
                                    </p:set>
                                  </p:childTnLst>
                                </p:cTn>
                              </p:par>
                              <p:par>
                                <p:cTn id="48" presetID="3" presetClass="emph" presetSubtype="2" fill="hold" grpId="0" nodeType="withEffect">
                                  <p:stCondLst>
                                    <p:cond delay="0"/>
                                  </p:stCondLst>
                                  <p:childTnLst>
                                    <p:animClr clrSpc="rgb" dir="cw">
                                      <p:cBhvr override="childStyle">
                                        <p:cTn id="49" dur="2000" fill="hold"/>
                                        <p:tgtEl>
                                          <p:spTgt spid="77"/>
                                        </p:tgtEl>
                                        <p:attrNameLst>
                                          <p:attrName>style.color</p:attrName>
                                        </p:attrNameLst>
                                      </p:cBhvr>
                                      <p:to>
                                        <a:schemeClr val="tx1"/>
                                      </p:to>
                                    </p:animClr>
                                  </p:childTnLst>
                                </p:cTn>
                              </p:par>
                              <p:par>
                                <p:cTn id="50" presetID="3" presetClass="emph" presetSubtype="2" fill="hold" grpId="0" nodeType="withEffect">
                                  <p:stCondLst>
                                    <p:cond delay="0"/>
                                  </p:stCondLst>
                                  <p:childTnLst>
                                    <p:animClr clrSpc="rgb" dir="cw">
                                      <p:cBhvr override="childStyle">
                                        <p:cTn id="51" dur="2000" fill="hold"/>
                                        <p:tgtEl>
                                          <p:spTgt spid="61"/>
                                        </p:tgtEl>
                                        <p:attrNameLst>
                                          <p:attrName>style.color</p:attrName>
                                        </p:attrNameLst>
                                      </p:cBhvr>
                                      <p:to>
                                        <a:schemeClr val="tx1"/>
                                      </p:to>
                                    </p:animClr>
                                  </p:childTnLst>
                                </p:cTn>
                              </p:par>
                            </p:childTnLst>
                          </p:cTn>
                        </p:par>
                        <p:par>
                          <p:cTn id="52" fill="hold">
                            <p:stCondLst>
                              <p:cond delay="4000"/>
                            </p:stCondLst>
                            <p:childTnLst>
                              <p:par>
                                <p:cTn id="53" presetID="9" presetClass="emph" presetSubtype="0" grpId="2" nodeType="afterEffect">
                                  <p:stCondLst>
                                    <p:cond delay="0"/>
                                  </p:stCondLst>
                                  <p:childTnLst>
                                    <p:set>
                                      <p:cBhvr rctx="PPT">
                                        <p:cTn id="54" dur="indefinite"/>
                                        <p:tgtEl>
                                          <p:spTgt spid="113"/>
                                        </p:tgtEl>
                                        <p:attrNameLst>
                                          <p:attrName>style.opacity</p:attrName>
                                        </p:attrNameLst>
                                      </p:cBhvr>
                                      <p:to>
                                        <p:strVal val="0.2"/>
                                      </p:to>
                                    </p:set>
                                    <p:animEffect filter="image" prLst="opacity: 0.2">
                                      <p:cBhvr rctx="IE">
                                        <p:cTn id="55" dur="indefinite"/>
                                        <p:tgtEl>
                                          <p:spTgt spid="113"/>
                                        </p:tgtEl>
                                      </p:cBhvr>
                                    </p:animEffect>
                                  </p:childTnLst>
                                </p:cTn>
                              </p:par>
                            </p:childTnLst>
                          </p:cTn>
                        </p:par>
                        <p:par>
                          <p:cTn id="56" fill="hold">
                            <p:stCondLst>
                              <p:cond delay="4000"/>
                            </p:stCondLst>
                            <p:childTnLst>
                              <p:par>
                                <p:cTn id="57" presetID="9" presetClass="emph" presetSubtype="0" grpId="1" nodeType="afterEffect">
                                  <p:stCondLst>
                                    <p:cond delay="0"/>
                                  </p:stCondLst>
                                  <p:childTnLst>
                                    <p:set>
                                      <p:cBhvr rctx="PPT">
                                        <p:cTn id="58" dur="indefinite"/>
                                        <p:tgtEl>
                                          <p:spTgt spid="114"/>
                                        </p:tgtEl>
                                        <p:attrNameLst>
                                          <p:attrName>style.opacity</p:attrName>
                                        </p:attrNameLst>
                                      </p:cBhvr>
                                      <p:to>
                                        <p:strVal val="0.2"/>
                                      </p:to>
                                    </p:set>
                                    <p:animEffect filter="image" prLst="opacity: 0.2">
                                      <p:cBhvr rctx="IE">
                                        <p:cTn id="59" dur="indefinite"/>
                                        <p:tgtEl>
                                          <p:spTgt spid="114"/>
                                        </p:tgtEl>
                                      </p:cBhvr>
                                    </p:animEffect>
                                  </p:childTnLst>
                                </p:cTn>
                              </p:par>
                            </p:childTnLst>
                          </p:cTn>
                        </p:par>
                        <p:par>
                          <p:cTn id="60" fill="hold">
                            <p:stCondLst>
                              <p:cond delay="4000"/>
                            </p:stCondLst>
                            <p:childTnLst>
                              <p:par>
                                <p:cTn id="61" presetID="9" presetClass="emph" presetSubtype="0" grpId="1" nodeType="afterEffect">
                                  <p:stCondLst>
                                    <p:cond delay="0"/>
                                  </p:stCondLst>
                                  <p:childTnLst>
                                    <p:set>
                                      <p:cBhvr rctx="PPT">
                                        <p:cTn id="62" dur="indefinite"/>
                                        <p:tgtEl>
                                          <p:spTgt spid="115"/>
                                        </p:tgtEl>
                                        <p:attrNameLst>
                                          <p:attrName>style.opacity</p:attrName>
                                        </p:attrNameLst>
                                      </p:cBhvr>
                                      <p:to>
                                        <p:strVal val="0.2"/>
                                      </p:to>
                                    </p:set>
                                    <p:animEffect filter="image" prLst="opacity: 0.2">
                                      <p:cBhvr rctx="IE">
                                        <p:cTn id="63" dur="indefinite"/>
                                        <p:tgtEl>
                                          <p:spTgt spid="115"/>
                                        </p:tgtEl>
                                      </p:cBhvr>
                                    </p:animEffect>
                                  </p:childTnLst>
                                </p:cTn>
                              </p:par>
                            </p:childTnLst>
                          </p:cTn>
                        </p:par>
                        <p:par>
                          <p:cTn id="64" fill="hold">
                            <p:stCondLst>
                              <p:cond delay="4000"/>
                            </p:stCondLst>
                            <p:childTnLst>
                              <p:par>
                                <p:cTn id="65" presetID="9" presetClass="emph" presetSubtype="0" grpId="1" nodeType="afterEffect">
                                  <p:stCondLst>
                                    <p:cond delay="0"/>
                                  </p:stCondLst>
                                  <p:childTnLst>
                                    <p:set>
                                      <p:cBhvr rctx="PPT">
                                        <p:cTn id="66" dur="indefinite"/>
                                        <p:tgtEl>
                                          <p:spTgt spid="116"/>
                                        </p:tgtEl>
                                        <p:attrNameLst>
                                          <p:attrName>style.opacity</p:attrName>
                                        </p:attrNameLst>
                                      </p:cBhvr>
                                      <p:to>
                                        <p:strVal val="0.2"/>
                                      </p:to>
                                    </p:set>
                                    <p:animEffect filter="image" prLst="opacity: 0.2">
                                      <p:cBhvr rctx="IE">
                                        <p:cTn id="67" dur="indefinite"/>
                                        <p:tgtEl>
                                          <p:spTgt spid="116"/>
                                        </p:tgtEl>
                                      </p:cBhvr>
                                    </p:animEffect>
                                  </p:childTnLst>
                                </p:cTn>
                              </p:par>
                            </p:childTnLst>
                          </p:cTn>
                        </p:par>
                        <p:par>
                          <p:cTn id="68" fill="hold">
                            <p:stCondLst>
                              <p:cond delay="4000"/>
                            </p:stCondLst>
                            <p:childTnLst>
                              <p:par>
                                <p:cTn id="69" presetID="9" presetClass="emph" presetSubtype="0" grpId="1" nodeType="afterEffect">
                                  <p:stCondLst>
                                    <p:cond delay="0"/>
                                  </p:stCondLst>
                                  <p:childTnLst>
                                    <p:set>
                                      <p:cBhvr rctx="PPT">
                                        <p:cTn id="70" dur="indefinite"/>
                                        <p:tgtEl>
                                          <p:spTgt spid="117"/>
                                        </p:tgtEl>
                                        <p:attrNameLst>
                                          <p:attrName>style.opacity</p:attrName>
                                        </p:attrNameLst>
                                      </p:cBhvr>
                                      <p:to>
                                        <p:strVal val="0.2"/>
                                      </p:to>
                                    </p:set>
                                    <p:animEffect filter="image" prLst="opacity: 0.2">
                                      <p:cBhvr rctx="IE">
                                        <p:cTn id="71" dur="indefinite"/>
                                        <p:tgtEl>
                                          <p:spTgt spid="117"/>
                                        </p:tgtEl>
                                      </p:cBhvr>
                                    </p:animEffect>
                                  </p:childTnLst>
                                </p:cTn>
                              </p:par>
                            </p:childTnLst>
                          </p:cTn>
                        </p:par>
                        <p:par>
                          <p:cTn id="72" fill="hold">
                            <p:stCondLst>
                              <p:cond delay="4000"/>
                            </p:stCondLst>
                            <p:childTnLst>
                              <p:par>
                                <p:cTn id="73" presetID="9" presetClass="emph" presetSubtype="0" grpId="1" nodeType="afterEffect">
                                  <p:stCondLst>
                                    <p:cond delay="0"/>
                                  </p:stCondLst>
                                  <p:childTnLst>
                                    <p:set>
                                      <p:cBhvr rctx="PPT">
                                        <p:cTn id="74" dur="indefinite"/>
                                        <p:tgtEl>
                                          <p:spTgt spid="118"/>
                                        </p:tgtEl>
                                        <p:attrNameLst>
                                          <p:attrName>style.opacity</p:attrName>
                                        </p:attrNameLst>
                                      </p:cBhvr>
                                      <p:to>
                                        <p:strVal val="0.2"/>
                                      </p:to>
                                    </p:set>
                                    <p:animEffect filter="image" prLst="opacity: 0.2">
                                      <p:cBhvr rctx="IE">
                                        <p:cTn id="75" dur="indefinite"/>
                                        <p:tgtEl>
                                          <p:spTgt spid="118"/>
                                        </p:tgtEl>
                                      </p:cBhvr>
                                    </p:animEffect>
                                  </p:childTnLst>
                                </p:cTn>
                              </p:par>
                            </p:childTnLst>
                          </p:cTn>
                        </p:par>
                        <p:par>
                          <p:cTn id="76" fill="hold">
                            <p:stCondLst>
                              <p:cond delay="4000"/>
                            </p:stCondLst>
                            <p:childTnLst>
                              <p:par>
                                <p:cTn id="77" presetID="9" presetClass="emph" presetSubtype="0" grpId="1" nodeType="afterEffect">
                                  <p:stCondLst>
                                    <p:cond delay="0"/>
                                  </p:stCondLst>
                                  <p:childTnLst>
                                    <p:set>
                                      <p:cBhvr rctx="PPT">
                                        <p:cTn id="78" dur="indefinite"/>
                                        <p:tgtEl>
                                          <p:spTgt spid="119"/>
                                        </p:tgtEl>
                                        <p:attrNameLst>
                                          <p:attrName>style.opacity</p:attrName>
                                        </p:attrNameLst>
                                      </p:cBhvr>
                                      <p:to>
                                        <p:strVal val="0.2"/>
                                      </p:to>
                                    </p:set>
                                    <p:animEffect filter="image" prLst="opacity: 0.2">
                                      <p:cBhvr rctx="IE">
                                        <p:cTn id="79" dur="indefinite"/>
                                        <p:tgtEl>
                                          <p:spTgt spid="119"/>
                                        </p:tgtEl>
                                      </p:cBhvr>
                                    </p:animEffect>
                                  </p:childTnLst>
                                </p:cTn>
                              </p:par>
                            </p:childTnLst>
                          </p:cTn>
                        </p:par>
                        <p:par>
                          <p:cTn id="80" fill="hold">
                            <p:stCondLst>
                              <p:cond delay="4000"/>
                            </p:stCondLst>
                            <p:childTnLst>
                              <p:par>
                                <p:cTn id="81" presetID="9" presetClass="emph" presetSubtype="0" grpId="1" nodeType="afterEffect">
                                  <p:stCondLst>
                                    <p:cond delay="0"/>
                                  </p:stCondLst>
                                  <p:childTnLst>
                                    <p:set>
                                      <p:cBhvr rctx="PPT">
                                        <p:cTn id="82" dur="indefinite"/>
                                        <p:tgtEl>
                                          <p:spTgt spid="120"/>
                                        </p:tgtEl>
                                        <p:attrNameLst>
                                          <p:attrName>style.opacity</p:attrName>
                                        </p:attrNameLst>
                                      </p:cBhvr>
                                      <p:to>
                                        <p:strVal val="0.2"/>
                                      </p:to>
                                    </p:set>
                                    <p:animEffect filter="image" prLst="opacity: 0.2">
                                      <p:cBhvr rctx="IE">
                                        <p:cTn id="83" dur="indefinite"/>
                                        <p:tgtEl>
                                          <p:spTgt spid="120"/>
                                        </p:tgtEl>
                                      </p:cBhvr>
                                    </p:animEffect>
                                  </p:childTnLst>
                                </p:cTn>
                              </p:par>
                            </p:childTnLst>
                          </p:cTn>
                        </p:par>
                        <p:par>
                          <p:cTn id="84" fill="hold">
                            <p:stCondLst>
                              <p:cond delay="4000"/>
                            </p:stCondLst>
                            <p:childTnLst>
                              <p:par>
                                <p:cTn id="85" presetID="9" presetClass="emph" presetSubtype="0" grpId="1" nodeType="afterEffect">
                                  <p:stCondLst>
                                    <p:cond delay="0"/>
                                  </p:stCondLst>
                                  <p:childTnLst>
                                    <p:set>
                                      <p:cBhvr rctx="PPT">
                                        <p:cTn id="86" dur="indefinite"/>
                                        <p:tgtEl>
                                          <p:spTgt spid="121"/>
                                        </p:tgtEl>
                                        <p:attrNameLst>
                                          <p:attrName>style.opacity</p:attrName>
                                        </p:attrNameLst>
                                      </p:cBhvr>
                                      <p:to>
                                        <p:strVal val="0.2"/>
                                      </p:to>
                                    </p:set>
                                    <p:animEffect filter="image" prLst="opacity: 0.2">
                                      <p:cBhvr rctx="IE">
                                        <p:cTn id="87" dur="indefinite"/>
                                        <p:tgtEl>
                                          <p:spTgt spid="121"/>
                                        </p:tgtEl>
                                      </p:cBhvr>
                                    </p:animEffect>
                                  </p:childTnLst>
                                </p:cTn>
                              </p:par>
                            </p:childTnLst>
                          </p:cTn>
                        </p:par>
                        <p:par>
                          <p:cTn id="88" fill="hold">
                            <p:stCondLst>
                              <p:cond delay="4000"/>
                            </p:stCondLst>
                            <p:childTnLst>
                              <p:par>
                                <p:cTn id="89" presetID="9" presetClass="emph" presetSubtype="0" grpId="1" nodeType="afterEffect">
                                  <p:stCondLst>
                                    <p:cond delay="0"/>
                                  </p:stCondLst>
                                  <p:childTnLst>
                                    <p:set>
                                      <p:cBhvr rctx="PPT">
                                        <p:cTn id="90" dur="indefinite"/>
                                        <p:tgtEl>
                                          <p:spTgt spid="122"/>
                                        </p:tgtEl>
                                        <p:attrNameLst>
                                          <p:attrName>style.opacity</p:attrName>
                                        </p:attrNameLst>
                                      </p:cBhvr>
                                      <p:to>
                                        <p:strVal val="0.2"/>
                                      </p:to>
                                    </p:set>
                                    <p:animEffect filter="image" prLst="opacity: 0.2">
                                      <p:cBhvr rctx="IE">
                                        <p:cTn id="91" dur="indefinite"/>
                                        <p:tgtEl>
                                          <p:spTgt spid="122"/>
                                        </p:tgtEl>
                                      </p:cBhvr>
                                    </p:animEffect>
                                  </p:childTnLst>
                                </p:cTn>
                              </p:par>
                            </p:childTnLst>
                          </p:cTn>
                        </p:par>
                        <p:par>
                          <p:cTn id="92" fill="hold">
                            <p:stCondLst>
                              <p:cond delay="4000"/>
                            </p:stCondLst>
                            <p:childTnLst>
                              <p:par>
                                <p:cTn id="93" presetID="9" presetClass="emph" presetSubtype="0" grpId="1" nodeType="afterEffect">
                                  <p:stCondLst>
                                    <p:cond delay="0"/>
                                  </p:stCondLst>
                                  <p:childTnLst>
                                    <p:set>
                                      <p:cBhvr rctx="PPT">
                                        <p:cTn id="94" dur="indefinite"/>
                                        <p:tgtEl>
                                          <p:spTgt spid="123"/>
                                        </p:tgtEl>
                                        <p:attrNameLst>
                                          <p:attrName>style.opacity</p:attrName>
                                        </p:attrNameLst>
                                      </p:cBhvr>
                                      <p:to>
                                        <p:strVal val="0.2"/>
                                      </p:to>
                                    </p:set>
                                    <p:animEffect filter="image" prLst="opacity: 0.2">
                                      <p:cBhvr rctx="IE">
                                        <p:cTn id="95" dur="indefinite"/>
                                        <p:tgtEl>
                                          <p:spTgt spid="123"/>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mph" presetSubtype="2" fill="hold" nodeType="clickEffect">
                                  <p:stCondLst>
                                    <p:cond delay="0"/>
                                  </p:stCondLst>
                                  <p:childTnLst>
                                    <p:animClr clrSpc="rgb" dir="cw">
                                      <p:cBhvr>
                                        <p:cTn id="99" dur="2000" fill="hold"/>
                                        <p:tgtEl>
                                          <p:spTgt spid="57"/>
                                        </p:tgtEl>
                                        <p:attrNameLst>
                                          <p:attrName>fillcolor</p:attrName>
                                        </p:attrNameLst>
                                      </p:cBhvr>
                                      <p:to>
                                        <a:srgbClr val="00FA00"/>
                                      </p:to>
                                    </p:animClr>
                                    <p:set>
                                      <p:cBhvr>
                                        <p:cTn id="100" dur="2000" fill="hold"/>
                                        <p:tgtEl>
                                          <p:spTgt spid="57"/>
                                        </p:tgtEl>
                                        <p:attrNameLst>
                                          <p:attrName>fill.type</p:attrName>
                                        </p:attrNameLst>
                                      </p:cBhvr>
                                      <p:to>
                                        <p:strVal val="solid"/>
                                      </p:to>
                                    </p:set>
                                    <p:set>
                                      <p:cBhvr>
                                        <p:cTn id="101" dur="2000" fill="hold"/>
                                        <p:tgtEl>
                                          <p:spTgt spid="57"/>
                                        </p:tgtEl>
                                        <p:attrNameLst>
                                          <p:attrName>fill.on</p:attrName>
                                        </p:attrNameLst>
                                      </p:cBhvr>
                                      <p:to>
                                        <p:strVal val="true"/>
                                      </p:to>
                                    </p:set>
                                  </p:childTnLst>
                                </p:cTn>
                              </p:par>
                            </p:childTnLst>
                          </p:cTn>
                        </p:par>
                      </p:childTnLst>
                    </p:cTn>
                  </p:par>
                  <p:par>
                    <p:cTn id="102" fill="hold">
                      <p:stCondLst>
                        <p:cond delay="indefinite"/>
                      </p:stCondLst>
                      <p:childTnLst>
                        <p:par>
                          <p:cTn id="103" fill="hold">
                            <p:stCondLst>
                              <p:cond delay="0"/>
                            </p:stCondLst>
                            <p:childTnLst>
                              <p:par>
                                <p:cTn id="104" presetID="0" presetClass="path" presetSubtype="0" accel="50000" decel="50000" fill="hold" grpId="0" nodeType="clickEffect">
                                  <p:stCondLst>
                                    <p:cond delay="0"/>
                                  </p:stCondLst>
                                  <p:childTnLst>
                                    <p:animMotion origin="layout" path="M 0.26441 -0.11327 L 0.45208 -0.11636 L 0.60468 0.00525 " pathEditMode="relative" rAng="0" ptsTypes="AAA">
                                      <p:cBhvr>
                                        <p:cTn id="105" dur="2000" fill="hold"/>
                                        <p:tgtEl>
                                          <p:spTgt spid="101"/>
                                        </p:tgtEl>
                                        <p:attrNameLst>
                                          <p:attrName>ppt_x</p:attrName>
                                          <p:attrName>ppt_y</p:attrName>
                                        </p:attrNameLst>
                                      </p:cBhvr>
                                      <p:rCtr x="17014" y="5772"/>
                                    </p:animMotion>
                                  </p:childTnLst>
                                </p:cTn>
                              </p:par>
                              <p:par>
                                <p:cTn id="106" presetID="0" presetClass="path" presetSubtype="0" accel="50000" decel="50000" fill="hold" grpId="0" nodeType="withEffect">
                                  <p:stCondLst>
                                    <p:cond delay="0"/>
                                  </p:stCondLst>
                                  <p:childTnLst>
                                    <p:animMotion origin="layout" path="M 0.27223 0.34043 L 0.46511 0.33704 L 0.6073 0.08457 " pathEditMode="relative" rAng="0" ptsTypes="AAA">
                                      <p:cBhvr>
                                        <p:cTn id="107" dur="2000" fill="hold"/>
                                        <p:tgtEl>
                                          <p:spTgt spid="102"/>
                                        </p:tgtEl>
                                        <p:attrNameLst>
                                          <p:attrName>ppt_x</p:attrName>
                                          <p:attrName>ppt_y</p:attrName>
                                        </p:attrNameLst>
                                      </p:cBhvr>
                                      <p:rCtr x="16753" y="-12809"/>
                                    </p:animMotion>
                                  </p:childTnLst>
                                </p:cTn>
                              </p:par>
                              <p:par>
                                <p:cTn id="108" presetID="0" presetClass="path" presetSubtype="0" accel="50000" decel="50000" fill="hold" grpId="0" nodeType="withEffect">
                                  <p:stCondLst>
                                    <p:cond delay="0"/>
                                  </p:stCondLst>
                                  <p:childTnLst>
                                    <p:animMotion origin="layout" path="M 0.27222 0.34044 L 0.4651 0.33704 L 0.60729 0.08457 " pathEditMode="relative" rAng="0" ptsTypes="AAA">
                                      <p:cBhvr>
                                        <p:cTn id="109" dur="2000" fill="hold"/>
                                        <p:tgtEl>
                                          <p:spTgt spid="103"/>
                                        </p:tgtEl>
                                        <p:attrNameLst>
                                          <p:attrName>ppt_x</p:attrName>
                                          <p:attrName>ppt_y</p:attrName>
                                        </p:attrNameLst>
                                      </p:cBhvr>
                                      <p:rCtr x="16753" y="-12809"/>
                                    </p:animMotion>
                                  </p:childTnLst>
                                </p:cTn>
                              </p:par>
                              <p:par>
                                <p:cTn id="110" presetID="0" presetClass="path" presetSubtype="0" accel="50000" decel="50000" fill="hold" grpId="0" nodeType="withEffect">
                                  <p:stCondLst>
                                    <p:cond delay="0"/>
                                  </p:stCondLst>
                                  <p:childTnLst>
                                    <p:animMotion origin="layout" path="M 0.27222 0.34043 L 0.4651 0.33704 L 0.60729 0.08457 " pathEditMode="relative" rAng="0" ptsTypes="AAA">
                                      <p:cBhvr>
                                        <p:cTn id="111" dur="2000" fill="hold"/>
                                        <p:tgtEl>
                                          <p:spTgt spid="104"/>
                                        </p:tgtEl>
                                        <p:attrNameLst>
                                          <p:attrName>ppt_x</p:attrName>
                                          <p:attrName>ppt_y</p:attrName>
                                        </p:attrNameLst>
                                      </p:cBhvr>
                                      <p:rCtr x="16753" y="-12809"/>
                                    </p:animMotion>
                                  </p:childTnLst>
                                </p:cTn>
                              </p:par>
                              <p:par>
                                <p:cTn id="112" presetID="0" presetClass="path" presetSubtype="0" accel="50000" decel="50000" fill="hold" grpId="0" nodeType="withEffect">
                                  <p:stCondLst>
                                    <p:cond delay="0"/>
                                  </p:stCondLst>
                                  <p:childTnLst>
                                    <p:animMotion origin="layout" path="M 0.27222 0.34043 L 0.4651 0.33703 L 0.60729 0.08457 " pathEditMode="relative" rAng="0" ptsTypes="AAA">
                                      <p:cBhvr>
                                        <p:cTn id="113" dur="2000" fill="hold"/>
                                        <p:tgtEl>
                                          <p:spTgt spid="105"/>
                                        </p:tgtEl>
                                        <p:attrNameLst>
                                          <p:attrName>ppt_x</p:attrName>
                                          <p:attrName>ppt_y</p:attrName>
                                        </p:attrNameLst>
                                      </p:cBhvr>
                                      <p:rCtr x="16753" y="-12809"/>
                                    </p:animMotion>
                                  </p:childTnLst>
                                </p:cTn>
                              </p:par>
                              <p:par>
                                <p:cTn id="114" presetID="0" presetClass="path" presetSubtype="0" accel="50000" decel="50000" fill="hold" grpId="0" nodeType="withEffect">
                                  <p:stCondLst>
                                    <p:cond delay="0"/>
                                  </p:stCondLst>
                                  <p:childTnLst>
                                    <p:animMotion origin="layout" path="M 0.27222 0.34044 L 0.4651 0.33704 L 0.60729 0.08457 " pathEditMode="relative" rAng="0" ptsTypes="AAA">
                                      <p:cBhvr>
                                        <p:cTn id="115" dur="2000" fill="hold"/>
                                        <p:tgtEl>
                                          <p:spTgt spid="106"/>
                                        </p:tgtEl>
                                        <p:attrNameLst>
                                          <p:attrName>ppt_x</p:attrName>
                                          <p:attrName>ppt_y</p:attrName>
                                        </p:attrNameLst>
                                      </p:cBhvr>
                                      <p:rCtr x="16753" y="-12809"/>
                                    </p:animMotion>
                                  </p:childTnLst>
                                </p:cTn>
                              </p:par>
                              <p:par>
                                <p:cTn id="116" presetID="0" presetClass="path" presetSubtype="0" accel="50000" decel="50000" fill="hold" grpId="0" nodeType="withEffect">
                                  <p:stCondLst>
                                    <p:cond delay="0"/>
                                  </p:stCondLst>
                                  <p:childTnLst>
                                    <p:animMotion origin="layout" path="M 0.27223 0.34043 L 0.46511 0.33704 L 0.60729 0.08457 " pathEditMode="relative" rAng="0" ptsTypes="AAA">
                                      <p:cBhvr>
                                        <p:cTn id="117" dur="2000" fill="hold"/>
                                        <p:tgtEl>
                                          <p:spTgt spid="107"/>
                                        </p:tgtEl>
                                        <p:attrNameLst>
                                          <p:attrName>ppt_x</p:attrName>
                                          <p:attrName>ppt_y</p:attrName>
                                        </p:attrNameLst>
                                      </p:cBhvr>
                                      <p:rCtr x="16753" y="-12809"/>
                                    </p:animMotion>
                                  </p:childTnLst>
                                </p:cTn>
                              </p:par>
                              <p:par>
                                <p:cTn id="118" presetID="0" presetClass="path" presetSubtype="0" accel="50000" decel="50000" fill="hold" grpId="0" nodeType="withEffect">
                                  <p:stCondLst>
                                    <p:cond delay="0"/>
                                  </p:stCondLst>
                                  <p:childTnLst>
                                    <p:animMotion origin="layout" path="M 0.26441 -0.11328 L 0.45208 -0.11636 L 0.60469 0.00524 " pathEditMode="relative" rAng="0" ptsTypes="AAA">
                                      <p:cBhvr>
                                        <p:cTn id="119" dur="2000" fill="hold"/>
                                        <p:tgtEl>
                                          <p:spTgt spid="108"/>
                                        </p:tgtEl>
                                        <p:attrNameLst>
                                          <p:attrName>ppt_x</p:attrName>
                                          <p:attrName>ppt_y</p:attrName>
                                        </p:attrNameLst>
                                      </p:cBhvr>
                                      <p:rCtr x="17014" y="5772"/>
                                    </p:animMotion>
                                  </p:childTnLst>
                                </p:cTn>
                              </p:par>
                              <p:par>
                                <p:cTn id="120" presetID="0" presetClass="path" presetSubtype="0" accel="50000" decel="50000" fill="hold" grpId="0" nodeType="withEffect">
                                  <p:stCondLst>
                                    <p:cond delay="0"/>
                                  </p:stCondLst>
                                  <p:childTnLst>
                                    <p:animMotion origin="layout" path="M 0.26441 -0.11327 L 0.45209 -0.11636 L 0.60469 0.00525 " pathEditMode="relative" rAng="0" ptsTypes="AAA">
                                      <p:cBhvr>
                                        <p:cTn id="121" dur="2000" fill="hold"/>
                                        <p:tgtEl>
                                          <p:spTgt spid="109"/>
                                        </p:tgtEl>
                                        <p:attrNameLst>
                                          <p:attrName>ppt_x</p:attrName>
                                          <p:attrName>ppt_y</p:attrName>
                                        </p:attrNameLst>
                                      </p:cBhvr>
                                      <p:rCtr x="17014" y="5772"/>
                                    </p:animMotion>
                                  </p:childTnLst>
                                </p:cTn>
                              </p:par>
                              <p:par>
                                <p:cTn id="122" presetID="0" presetClass="path" presetSubtype="0" accel="50000" decel="50000" fill="hold" grpId="0" nodeType="withEffect">
                                  <p:stCondLst>
                                    <p:cond delay="0"/>
                                  </p:stCondLst>
                                  <p:childTnLst>
                                    <p:animMotion origin="layout" path="M 0.26441 -0.11327 L 0.45209 -0.11636 L 0.60469 0.00524 " pathEditMode="relative" rAng="0" ptsTypes="AAA">
                                      <p:cBhvr>
                                        <p:cTn id="123" dur="2000" fill="hold"/>
                                        <p:tgtEl>
                                          <p:spTgt spid="110"/>
                                        </p:tgtEl>
                                        <p:attrNameLst>
                                          <p:attrName>ppt_x</p:attrName>
                                          <p:attrName>ppt_y</p:attrName>
                                        </p:attrNameLst>
                                      </p:cBhvr>
                                      <p:rCtr x="17014" y="5772"/>
                                    </p:animMotion>
                                  </p:childTnLst>
                                </p:cTn>
                              </p:par>
                              <p:par>
                                <p:cTn id="124" presetID="0" presetClass="path" presetSubtype="0" accel="50000" decel="50000" fill="hold" grpId="0" nodeType="withEffect">
                                  <p:stCondLst>
                                    <p:cond delay="0"/>
                                  </p:stCondLst>
                                  <p:childTnLst>
                                    <p:animMotion origin="layout" path="M 0.26441 -0.11327 L 0.45209 -0.11636 L 0.60469 0.00524 " pathEditMode="relative" rAng="0" ptsTypes="AAA">
                                      <p:cBhvr>
                                        <p:cTn id="125" dur="2000" fill="hold"/>
                                        <p:tgtEl>
                                          <p:spTgt spid="111"/>
                                        </p:tgtEl>
                                        <p:attrNameLst>
                                          <p:attrName>ppt_x</p:attrName>
                                          <p:attrName>ppt_y</p:attrName>
                                        </p:attrNameLst>
                                      </p:cBhvr>
                                      <p:rCtr x="17014" y="5772"/>
                                    </p:animMotion>
                                  </p:childTnLst>
                                </p:cTn>
                              </p:par>
                              <p:par>
                                <p:cTn id="126" presetID="0" presetClass="path" presetSubtype="0" accel="50000" decel="50000" fill="hold" grpId="0" nodeType="withEffect">
                                  <p:stCondLst>
                                    <p:cond delay="0"/>
                                  </p:stCondLst>
                                  <p:childTnLst>
                                    <p:animMotion origin="layout" path="M 0.26441 -0.11327 L 0.45208 -0.11636 L 0.60469 0.00525 " pathEditMode="relative" rAng="0" ptsTypes="AAA">
                                      <p:cBhvr>
                                        <p:cTn id="127" dur="2000" fill="hold"/>
                                        <p:tgtEl>
                                          <p:spTgt spid="112"/>
                                        </p:tgtEl>
                                        <p:attrNameLst>
                                          <p:attrName>ppt_x</p:attrName>
                                          <p:attrName>ppt_y</p:attrName>
                                        </p:attrNameLst>
                                      </p:cBhvr>
                                      <p:rCtr x="17014" y="5772"/>
                                    </p:animMotion>
                                  </p:childTnLst>
                                </p:cTn>
                              </p:par>
                            </p:childTnLst>
                          </p:cTn>
                        </p:par>
                        <p:par>
                          <p:cTn id="128" fill="hold">
                            <p:stCondLst>
                              <p:cond delay="2000"/>
                            </p:stCondLst>
                            <p:childTnLst>
                              <p:par>
                                <p:cTn id="129" presetID="9" presetClass="emph" presetSubtype="0" grpId="1" nodeType="afterEffect">
                                  <p:stCondLst>
                                    <p:cond delay="0"/>
                                  </p:stCondLst>
                                  <p:childTnLst>
                                    <p:set>
                                      <p:cBhvr rctx="PPT">
                                        <p:cTn id="130" dur="indefinite"/>
                                        <p:tgtEl>
                                          <p:spTgt spid="101"/>
                                        </p:tgtEl>
                                        <p:attrNameLst>
                                          <p:attrName>style.opacity</p:attrName>
                                        </p:attrNameLst>
                                      </p:cBhvr>
                                      <p:to>
                                        <p:strVal val="0.2"/>
                                      </p:to>
                                    </p:set>
                                    <p:animEffect filter="image" prLst="opacity: 0.2">
                                      <p:cBhvr rctx="IE">
                                        <p:cTn id="131" dur="indefinite"/>
                                        <p:tgtEl>
                                          <p:spTgt spid="101"/>
                                        </p:tgtEl>
                                      </p:cBhvr>
                                    </p:animEffect>
                                  </p:childTnLst>
                                </p:cTn>
                              </p:par>
                            </p:childTnLst>
                          </p:cTn>
                        </p:par>
                        <p:par>
                          <p:cTn id="132" fill="hold">
                            <p:stCondLst>
                              <p:cond delay="2000"/>
                            </p:stCondLst>
                            <p:childTnLst>
                              <p:par>
                                <p:cTn id="133" presetID="9" presetClass="emph" presetSubtype="0" grpId="1" nodeType="afterEffect">
                                  <p:stCondLst>
                                    <p:cond delay="0"/>
                                  </p:stCondLst>
                                  <p:childTnLst>
                                    <p:set>
                                      <p:cBhvr rctx="PPT">
                                        <p:cTn id="134" dur="indefinite"/>
                                        <p:tgtEl>
                                          <p:spTgt spid="102"/>
                                        </p:tgtEl>
                                        <p:attrNameLst>
                                          <p:attrName>style.opacity</p:attrName>
                                        </p:attrNameLst>
                                      </p:cBhvr>
                                      <p:to>
                                        <p:strVal val="0.2"/>
                                      </p:to>
                                    </p:set>
                                    <p:animEffect filter="image" prLst="opacity: 0.2">
                                      <p:cBhvr rctx="IE">
                                        <p:cTn id="135" dur="indefinite"/>
                                        <p:tgtEl>
                                          <p:spTgt spid="102"/>
                                        </p:tgtEl>
                                      </p:cBhvr>
                                    </p:animEffect>
                                  </p:childTnLst>
                                </p:cTn>
                              </p:par>
                            </p:childTnLst>
                          </p:cTn>
                        </p:par>
                        <p:par>
                          <p:cTn id="136" fill="hold">
                            <p:stCondLst>
                              <p:cond delay="2000"/>
                            </p:stCondLst>
                            <p:childTnLst>
                              <p:par>
                                <p:cTn id="137" presetID="9" presetClass="emph" presetSubtype="0" grpId="1" nodeType="afterEffect">
                                  <p:stCondLst>
                                    <p:cond delay="0"/>
                                  </p:stCondLst>
                                  <p:childTnLst>
                                    <p:set>
                                      <p:cBhvr rctx="PPT">
                                        <p:cTn id="138" dur="indefinite"/>
                                        <p:tgtEl>
                                          <p:spTgt spid="103"/>
                                        </p:tgtEl>
                                        <p:attrNameLst>
                                          <p:attrName>style.opacity</p:attrName>
                                        </p:attrNameLst>
                                      </p:cBhvr>
                                      <p:to>
                                        <p:strVal val="0.2"/>
                                      </p:to>
                                    </p:set>
                                    <p:animEffect filter="image" prLst="opacity: 0.2">
                                      <p:cBhvr rctx="IE">
                                        <p:cTn id="139" dur="indefinite"/>
                                        <p:tgtEl>
                                          <p:spTgt spid="103"/>
                                        </p:tgtEl>
                                      </p:cBhvr>
                                    </p:animEffect>
                                  </p:childTnLst>
                                </p:cTn>
                              </p:par>
                            </p:childTnLst>
                          </p:cTn>
                        </p:par>
                        <p:par>
                          <p:cTn id="140" fill="hold">
                            <p:stCondLst>
                              <p:cond delay="2000"/>
                            </p:stCondLst>
                            <p:childTnLst>
                              <p:par>
                                <p:cTn id="141" presetID="9" presetClass="emph" presetSubtype="0" grpId="1" nodeType="afterEffect">
                                  <p:stCondLst>
                                    <p:cond delay="0"/>
                                  </p:stCondLst>
                                  <p:childTnLst>
                                    <p:set>
                                      <p:cBhvr rctx="PPT">
                                        <p:cTn id="142" dur="indefinite"/>
                                        <p:tgtEl>
                                          <p:spTgt spid="104"/>
                                        </p:tgtEl>
                                        <p:attrNameLst>
                                          <p:attrName>style.opacity</p:attrName>
                                        </p:attrNameLst>
                                      </p:cBhvr>
                                      <p:to>
                                        <p:strVal val="0.2"/>
                                      </p:to>
                                    </p:set>
                                    <p:animEffect filter="image" prLst="opacity: 0.2">
                                      <p:cBhvr rctx="IE">
                                        <p:cTn id="143" dur="indefinite"/>
                                        <p:tgtEl>
                                          <p:spTgt spid="104"/>
                                        </p:tgtEl>
                                      </p:cBhvr>
                                    </p:animEffect>
                                  </p:childTnLst>
                                </p:cTn>
                              </p:par>
                            </p:childTnLst>
                          </p:cTn>
                        </p:par>
                        <p:par>
                          <p:cTn id="144" fill="hold">
                            <p:stCondLst>
                              <p:cond delay="2000"/>
                            </p:stCondLst>
                            <p:childTnLst>
                              <p:par>
                                <p:cTn id="145" presetID="9" presetClass="emph" presetSubtype="0" grpId="1" nodeType="afterEffect">
                                  <p:stCondLst>
                                    <p:cond delay="0"/>
                                  </p:stCondLst>
                                  <p:childTnLst>
                                    <p:set>
                                      <p:cBhvr rctx="PPT">
                                        <p:cTn id="146" dur="indefinite"/>
                                        <p:tgtEl>
                                          <p:spTgt spid="105"/>
                                        </p:tgtEl>
                                        <p:attrNameLst>
                                          <p:attrName>style.opacity</p:attrName>
                                        </p:attrNameLst>
                                      </p:cBhvr>
                                      <p:to>
                                        <p:strVal val="0.2"/>
                                      </p:to>
                                    </p:set>
                                    <p:animEffect filter="image" prLst="opacity: 0.2">
                                      <p:cBhvr rctx="IE">
                                        <p:cTn id="147" dur="indefinite"/>
                                        <p:tgtEl>
                                          <p:spTgt spid="105"/>
                                        </p:tgtEl>
                                      </p:cBhvr>
                                    </p:animEffect>
                                  </p:childTnLst>
                                </p:cTn>
                              </p:par>
                            </p:childTnLst>
                          </p:cTn>
                        </p:par>
                        <p:par>
                          <p:cTn id="148" fill="hold">
                            <p:stCondLst>
                              <p:cond delay="2000"/>
                            </p:stCondLst>
                            <p:childTnLst>
                              <p:par>
                                <p:cTn id="149" presetID="9" presetClass="emph" presetSubtype="0" grpId="1" nodeType="afterEffect">
                                  <p:stCondLst>
                                    <p:cond delay="0"/>
                                  </p:stCondLst>
                                  <p:childTnLst>
                                    <p:set>
                                      <p:cBhvr rctx="PPT">
                                        <p:cTn id="150" dur="indefinite"/>
                                        <p:tgtEl>
                                          <p:spTgt spid="106"/>
                                        </p:tgtEl>
                                        <p:attrNameLst>
                                          <p:attrName>style.opacity</p:attrName>
                                        </p:attrNameLst>
                                      </p:cBhvr>
                                      <p:to>
                                        <p:strVal val="0.2"/>
                                      </p:to>
                                    </p:set>
                                    <p:animEffect filter="image" prLst="opacity: 0.2">
                                      <p:cBhvr rctx="IE">
                                        <p:cTn id="151" dur="indefinite"/>
                                        <p:tgtEl>
                                          <p:spTgt spid="106"/>
                                        </p:tgtEl>
                                      </p:cBhvr>
                                    </p:animEffect>
                                  </p:childTnLst>
                                </p:cTn>
                              </p:par>
                            </p:childTnLst>
                          </p:cTn>
                        </p:par>
                        <p:par>
                          <p:cTn id="152" fill="hold">
                            <p:stCondLst>
                              <p:cond delay="2000"/>
                            </p:stCondLst>
                            <p:childTnLst>
                              <p:par>
                                <p:cTn id="153" presetID="9" presetClass="emph" presetSubtype="0" grpId="1" nodeType="afterEffect">
                                  <p:stCondLst>
                                    <p:cond delay="0"/>
                                  </p:stCondLst>
                                  <p:childTnLst>
                                    <p:set>
                                      <p:cBhvr rctx="PPT">
                                        <p:cTn id="154" dur="indefinite"/>
                                        <p:tgtEl>
                                          <p:spTgt spid="107"/>
                                        </p:tgtEl>
                                        <p:attrNameLst>
                                          <p:attrName>style.opacity</p:attrName>
                                        </p:attrNameLst>
                                      </p:cBhvr>
                                      <p:to>
                                        <p:strVal val="0.2"/>
                                      </p:to>
                                    </p:set>
                                    <p:animEffect filter="image" prLst="opacity: 0.2">
                                      <p:cBhvr rctx="IE">
                                        <p:cTn id="155" dur="indefinite"/>
                                        <p:tgtEl>
                                          <p:spTgt spid="107"/>
                                        </p:tgtEl>
                                      </p:cBhvr>
                                    </p:animEffect>
                                  </p:childTnLst>
                                </p:cTn>
                              </p:par>
                            </p:childTnLst>
                          </p:cTn>
                        </p:par>
                        <p:par>
                          <p:cTn id="156" fill="hold">
                            <p:stCondLst>
                              <p:cond delay="2000"/>
                            </p:stCondLst>
                            <p:childTnLst>
                              <p:par>
                                <p:cTn id="157" presetID="9" presetClass="emph" presetSubtype="0" grpId="1" nodeType="afterEffect">
                                  <p:stCondLst>
                                    <p:cond delay="0"/>
                                  </p:stCondLst>
                                  <p:childTnLst>
                                    <p:set>
                                      <p:cBhvr rctx="PPT">
                                        <p:cTn id="158" dur="indefinite"/>
                                        <p:tgtEl>
                                          <p:spTgt spid="108"/>
                                        </p:tgtEl>
                                        <p:attrNameLst>
                                          <p:attrName>style.opacity</p:attrName>
                                        </p:attrNameLst>
                                      </p:cBhvr>
                                      <p:to>
                                        <p:strVal val="0.2"/>
                                      </p:to>
                                    </p:set>
                                    <p:animEffect filter="image" prLst="opacity: 0.2">
                                      <p:cBhvr rctx="IE">
                                        <p:cTn id="159" dur="indefinite"/>
                                        <p:tgtEl>
                                          <p:spTgt spid="108"/>
                                        </p:tgtEl>
                                      </p:cBhvr>
                                    </p:animEffect>
                                  </p:childTnLst>
                                </p:cTn>
                              </p:par>
                            </p:childTnLst>
                          </p:cTn>
                        </p:par>
                        <p:par>
                          <p:cTn id="160" fill="hold">
                            <p:stCondLst>
                              <p:cond delay="2000"/>
                            </p:stCondLst>
                            <p:childTnLst>
                              <p:par>
                                <p:cTn id="161" presetID="9" presetClass="emph" presetSubtype="0" grpId="1" nodeType="afterEffect">
                                  <p:stCondLst>
                                    <p:cond delay="0"/>
                                  </p:stCondLst>
                                  <p:childTnLst>
                                    <p:set>
                                      <p:cBhvr rctx="PPT">
                                        <p:cTn id="162" dur="indefinite"/>
                                        <p:tgtEl>
                                          <p:spTgt spid="109"/>
                                        </p:tgtEl>
                                        <p:attrNameLst>
                                          <p:attrName>style.opacity</p:attrName>
                                        </p:attrNameLst>
                                      </p:cBhvr>
                                      <p:to>
                                        <p:strVal val="0.2"/>
                                      </p:to>
                                    </p:set>
                                    <p:animEffect filter="image" prLst="opacity: 0.2">
                                      <p:cBhvr rctx="IE">
                                        <p:cTn id="163" dur="indefinite"/>
                                        <p:tgtEl>
                                          <p:spTgt spid="109"/>
                                        </p:tgtEl>
                                      </p:cBhvr>
                                    </p:animEffect>
                                  </p:childTnLst>
                                </p:cTn>
                              </p:par>
                            </p:childTnLst>
                          </p:cTn>
                        </p:par>
                        <p:par>
                          <p:cTn id="164" fill="hold">
                            <p:stCondLst>
                              <p:cond delay="2000"/>
                            </p:stCondLst>
                            <p:childTnLst>
                              <p:par>
                                <p:cTn id="165" presetID="9" presetClass="emph" presetSubtype="0" grpId="1" nodeType="afterEffect">
                                  <p:stCondLst>
                                    <p:cond delay="0"/>
                                  </p:stCondLst>
                                  <p:childTnLst>
                                    <p:set>
                                      <p:cBhvr rctx="PPT">
                                        <p:cTn id="166" dur="indefinite"/>
                                        <p:tgtEl>
                                          <p:spTgt spid="110"/>
                                        </p:tgtEl>
                                        <p:attrNameLst>
                                          <p:attrName>style.opacity</p:attrName>
                                        </p:attrNameLst>
                                      </p:cBhvr>
                                      <p:to>
                                        <p:strVal val="0.2"/>
                                      </p:to>
                                    </p:set>
                                    <p:animEffect filter="image" prLst="opacity: 0.2">
                                      <p:cBhvr rctx="IE">
                                        <p:cTn id="167" dur="indefinite"/>
                                        <p:tgtEl>
                                          <p:spTgt spid="110"/>
                                        </p:tgtEl>
                                      </p:cBhvr>
                                    </p:animEffect>
                                  </p:childTnLst>
                                </p:cTn>
                              </p:par>
                            </p:childTnLst>
                          </p:cTn>
                        </p:par>
                        <p:par>
                          <p:cTn id="168" fill="hold">
                            <p:stCondLst>
                              <p:cond delay="2000"/>
                            </p:stCondLst>
                            <p:childTnLst>
                              <p:par>
                                <p:cTn id="169" presetID="9" presetClass="emph" presetSubtype="0" grpId="1" nodeType="afterEffect">
                                  <p:stCondLst>
                                    <p:cond delay="0"/>
                                  </p:stCondLst>
                                  <p:childTnLst>
                                    <p:set>
                                      <p:cBhvr rctx="PPT">
                                        <p:cTn id="170" dur="indefinite"/>
                                        <p:tgtEl>
                                          <p:spTgt spid="111"/>
                                        </p:tgtEl>
                                        <p:attrNameLst>
                                          <p:attrName>style.opacity</p:attrName>
                                        </p:attrNameLst>
                                      </p:cBhvr>
                                      <p:to>
                                        <p:strVal val="0.2"/>
                                      </p:to>
                                    </p:set>
                                    <p:animEffect filter="image" prLst="opacity: 0.2">
                                      <p:cBhvr rctx="IE">
                                        <p:cTn id="171" dur="indefinite"/>
                                        <p:tgtEl>
                                          <p:spTgt spid="111"/>
                                        </p:tgtEl>
                                      </p:cBhvr>
                                    </p:animEffect>
                                  </p:childTnLst>
                                </p:cTn>
                              </p:par>
                            </p:childTnLst>
                          </p:cTn>
                        </p:par>
                        <p:par>
                          <p:cTn id="172" fill="hold">
                            <p:stCondLst>
                              <p:cond delay="2000"/>
                            </p:stCondLst>
                            <p:childTnLst>
                              <p:par>
                                <p:cTn id="173" presetID="9" presetClass="emph" presetSubtype="0" grpId="1" nodeType="afterEffect">
                                  <p:stCondLst>
                                    <p:cond delay="0"/>
                                  </p:stCondLst>
                                  <p:childTnLst>
                                    <p:set>
                                      <p:cBhvr rctx="PPT">
                                        <p:cTn id="174" dur="indefinite"/>
                                        <p:tgtEl>
                                          <p:spTgt spid="112"/>
                                        </p:tgtEl>
                                        <p:attrNameLst>
                                          <p:attrName>style.opacity</p:attrName>
                                        </p:attrNameLst>
                                      </p:cBhvr>
                                      <p:to>
                                        <p:strVal val="0.2"/>
                                      </p:to>
                                    </p:set>
                                    <p:animEffect filter="image" prLst="opacity: 0.2">
                                      <p:cBhvr rctx="IE">
                                        <p:cTn id="175" dur="indefinite"/>
                                        <p:tgtEl>
                                          <p:spTgt spid="112"/>
                                        </p:tgtEl>
                                      </p:cBhvr>
                                    </p:animEffect>
                                  </p:childTnLst>
                                </p:cTn>
                              </p:par>
                            </p:childTnLst>
                          </p:cTn>
                        </p:par>
                        <p:par>
                          <p:cTn id="176" fill="hold">
                            <p:stCondLst>
                              <p:cond delay="2000"/>
                            </p:stCondLst>
                            <p:childTnLst>
                              <p:par>
                                <p:cTn id="177" presetID="9" presetClass="emph" presetSubtype="0" grpId="1" nodeType="afterEffect">
                                  <p:stCondLst>
                                    <p:cond delay="0"/>
                                  </p:stCondLst>
                                  <p:childTnLst>
                                    <p:set>
                                      <p:cBhvr rctx="PPT">
                                        <p:cTn id="178" dur="indefinite"/>
                                        <p:tgtEl>
                                          <p:spTgt spid="113"/>
                                        </p:tgtEl>
                                        <p:attrNameLst>
                                          <p:attrName>style.opacity</p:attrName>
                                        </p:attrNameLst>
                                      </p:cBhvr>
                                      <p:to>
                                        <p:strVal val="0.2"/>
                                      </p:to>
                                    </p:set>
                                    <p:animEffect filter="image" prLst="opacity: 0.2">
                                      <p:cBhvr rctx="IE">
                                        <p:cTn id="179" dur="indefinite"/>
                                        <p:tgtEl>
                                          <p:spTgt spid="113"/>
                                        </p:tgtEl>
                                      </p:cBhvr>
                                    </p:animEffect>
                                  </p:childTnLst>
                                </p:cTn>
                              </p:par>
                              <p:par>
                                <p:cTn id="180" presetID="0" presetClass="path" presetSubtype="0" accel="50000" decel="50000" fill="hold" grpId="0" nodeType="withEffect">
                                  <p:stCondLst>
                                    <p:cond delay="0"/>
                                  </p:stCondLst>
                                  <p:childTnLst>
                                    <p:animMotion origin="layout" path="M 0.13767 -0.42099 L 0.32187 -0.42099 L 0.49549 -0.29599 L 0.62899 -0.43333 " pathEditMode="relative" rAng="0" ptsTypes="AAAA">
                                      <p:cBhvr>
                                        <p:cTn id="181" dur="2000" fill="hold"/>
                                        <p:tgtEl>
                                          <p:spTgt spid="124"/>
                                        </p:tgtEl>
                                        <p:attrNameLst>
                                          <p:attrName>ppt_x</p:attrName>
                                          <p:attrName>ppt_y</p:attrName>
                                        </p:attrNameLst>
                                      </p:cBhvr>
                                      <p:rCtr x="24566" y="5617"/>
                                    </p:animMotion>
                                  </p:childTnLst>
                                </p:cTn>
                              </p:par>
                              <p:par>
                                <p:cTn id="182" presetID="0" presetClass="path" presetSubtype="0" accel="50000" decel="50000" fill="hold" grpId="0" nodeType="withEffect">
                                  <p:stCondLst>
                                    <p:cond delay="0"/>
                                  </p:stCondLst>
                                  <p:childTnLst>
                                    <p:animMotion origin="layout" path="M 0.13767 -0.42099 L 0.32187 -0.42099 L 0.49549 -0.29599 L 0.62899 -0.43333 " pathEditMode="relative" rAng="0" ptsTypes="AAAA">
                                      <p:cBhvr>
                                        <p:cTn id="183" dur="2000" fill="hold"/>
                                        <p:tgtEl>
                                          <p:spTgt spid="125"/>
                                        </p:tgtEl>
                                        <p:attrNameLst>
                                          <p:attrName>ppt_x</p:attrName>
                                          <p:attrName>ppt_y</p:attrName>
                                        </p:attrNameLst>
                                      </p:cBhvr>
                                      <p:rCtr x="24566" y="5617"/>
                                    </p:animMotion>
                                  </p:childTnLst>
                                </p:cTn>
                              </p:par>
                              <p:par>
                                <p:cTn id="184" presetID="0" presetClass="path" presetSubtype="0" accel="50000" decel="50000" fill="hold" grpId="0" nodeType="withEffect">
                                  <p:stCondLst>
                                    <p:cond delay="0"/>
                                  </p:stCondLst>
                                  <p:childTnLst>
                                    <p:animMotion origin="layout" path="M 0.13768 -0.42098 L 0.32188 -0.42098 L 0.49549 -0.29598 L 0.62899 -0.43333 " pathEditMode="relative" rAng="0" ptsTypes="AAAA">
                                      <p:cBhvr>
                                        <p:cTn id="185" dur="2000" fill="hold"/>
                                        <p:tgtEl>
                                          <p:spTgt spid="126"/>
                                        </p:tgtEl>
                                        <p:attrNameLst>
                                          <p:attrName>ppt_x</p:attrName>
                                          <p:attrName>ppt_y</p:attrName>
                                        </p:attrNameLst>
                                      </p:cBhvr>
                                      <p:rCtr x="24566" y="5617"/>
                                    </p:animMotion>
                                  </p:childTnLst>
                                </p:cTn>
                              </p:par>
                              <p:par>
                                <p:cTn id="186" presetID="0" presetClass="path" presetSubtype="0" accel="50000" decel="50000" fill="hold" grpId="0" nodeType="withEffect">
                                  <p:stCondLst>
                                    <p:cond delay="0"/>
                                  </p:stCondLst>
                                  <p:childTnLst>
                                    <p:animMotion origin="layout" path="M 0.11841 -0.52099 L 0.30226 -0.53951 L 0.46216 -0.3929 L 0.62865 -0.43056 " pathEditMode="relative" rAng="0" ptsTypes="AAAA">
                                      <p:cBhvr>
                                        <p:cTn id="187" dur="2000" fill="hold"/>
                                        <p:tgtEl>
                                          <p:spTgt spid="127"/>
                                        </p:tgtEl>
                                        <p:attrNameLst>
                                          <p:attrName>ppt_x</p:attrName>
                                          <p:attrName>ppt_y</p:attrName>
                                        </p:attrNameLst>
                                      </p:cBhvr>
                                      <p:rCtr x="25503" y="5463"/>
                                    </p:animMotion>
                                  </p:childTnLst>
                                </p:cTn>
                              </p:par>
                              <p:par>
                                <p:cTn id="188" presetID="0" presetClass="path" presetSubtype="0" accel="50000" decel="50000" fill="hold" grpId="0" nodeType="withEffect">
                                  <p:stCondLst>
                                    <p:cond delay="0"/>
                                  </p:stCondLst>
                                  <p:childTnLst>
                                    <p:animMotion origin="layout" path="M 0.11841 -0.52099 L 0.30226 -0.5395 L 0.46216 -0.3929 L 0.62865 -0.43055 " pathEditMode="relative" rAng="0" ptsTypes="AAAA">
                                      <p:cBhvr>
                                        <p:cTn id="189" dur="2000" fill="hold"/>
                                        <p:tgtEl>
                                          <p:spTgt spid="129"/>
                                        </p:tgtEl>
                                        <p:attrNameLst>
                                          <p:attrName>ppt_x</p:attrName>
                                          <p:attrName>ppt_y</p:attrName>
                                        </p:attrNameLst>
                                      </p:cBhvr>
                                      <p:rCtr x="25503" y="5463"/>
                                    </p:animMotion>
                                  </p:childTnLst>
                                </p:cTn>
                              </p:par>
                              <p:par>
                                <p:cTn id="190" presetID="0" presetClass="path" presetSubtype="0" accel="50000" decel="50000" fill="hold" grpId="0" nodeType="withEffect">
                                  <p:stCondLst>
                                    <p:cond delay="0"/>
                                  </p:stCondLst>
                                  <p:childTnLst>
                                    <p:animMotion origin="layout" path="M 0.11841 -0.52098 L 0.30226 -0.5395 L 0.46216 -0.3929 L 0.62865 -0.43055 " pathEditMode="relative" rAng="0" ptsTypes="AAAA">
                                      <p:cBhvr>
                                        <p:cTn id="191" dur="2000" fill="hold"/>
                                        <p:tgtEl>
                                          <p:spTgt spid="130"/>
                                        </p:tgtEl>
                                        <p:attrNameLst>
                                          <p:attrName>ppt_x</p:attrName>
                                          <p:attrName>ppt_y</p:attrName>
                                        </p:attrNameLst>
                                      </p:cBhvr>
                                      <p:rCtr x="25503" y="5463"/>
                                    </p:animMotion>
                                  </p:childTnLst>
                                </p:cTn>
                              </p:par>
                            </p:childTnLst>
                          </p:cTn>
                        </p:par>
                        <p:par>
                          <p:cTn id="192" fill="hold">
                            <p:stCondLst>
                              <p:cond delay="4000"/>
                            </p:stCondLst>
                            <p:childTnLst>
                              <p:par>
                                <p:cTn id="193" presetID="9" presetClass="emph" presetSubtype="0" grpId="1" nodeType="afterEffect">
                                  <p:stCondLst>
                                    <p:cond delay="0"/>
                                  </p:stCondLst>
                                  <p:childTnLst>
                                    <p:set>
                                      <p:cBhvr rctx="PPT">
                                        <p:cTn id="194" dur="indefinite"/>
                                        <p:tgtEl>
                                          <p:spTgt spid="124"/>
                                        </p:tgtEl>
                                        <p:attrNameLst>
                                          <p:attrName>style.opacity</p:attrName>
                                        </p:attrNameLst>
                                      </p:cBhvr>
                                      <p:to>
                                        <p:strVal val="0.2"/>
                                      </p:to>
                                    </p:set>
                                    <p:animEffect filter="image" prLst="opacity: 0.2">
                                      <p:cBhvr rctx="IE">
                                        <p:cTn id="195" dur="indefinite"/>
                                        <p:tgtEl>
                                          <p:spTgt spid="124"/>
                                        </p:tgtEl>
                                      </p:cBhvr>
                                    </p:animEffect>
                                  </p:childTnLst>
                                </p:cTn>
                              </p:par>
                            </p:childTnLst>
                          </p:cTn>
                        </p:par>
                        <p:par>
                          <p:cTn id="196" fill="hold">
                            <p:stCondLst>
                              <p:cond delay="4000"/>
                            </p:stCondLst>
                            <p:childTnLst>
                              <p:par>
                                <p:cTn id="197" presetID="9" presetClass="emph" presetSubtype="0" grpId="1" nodeType="afterEffect">
                                  <p:stCondLst>
                                    <p:cond delay="0"/>
                                  </p:stCondLst>
                                  <p:childTnLst>
                                    <p:set>
                                      <p:cBhvr rctx="PPT">
                                        <p:cTn id="198" dur="indefinite"/>
                                        <p:tgtEl>
                                          <p:spTgt spid="125"/>
                                        </p:tgtEl>
                                        <p:attrNameLst>
                                          <p:attrName>style.opacity</p:attrName>
                                        </p:attrNameLst>
                                      </p:cBhvr>
                                      <p:to>
                                        <p:strVal val="0.2"/>
                                      </p:to>
                                    </p:set>
                                    <p:animEffect filter="image" prLst="opacity: 0.2">
                                      <p:cBhvr rctx="IE">
                                        <p:cTn id="199" dur="indefinite"/>
                                        <p:tgtEl>
                                          <p:spTgt spid="125"/>
                                        </p:tgtEl>
                                      </p:cBhvr>
                                    </p:animEffect>
                                  </p:childTnLst>
                                </p:cTn>
                              </p:par>
                            </p:childTnLst>
                          </p:cTn>
                        </p:par>
                        <p:par>
                          <p:cTn id="200" fill="hold">
                            <p:stCondLst>
                              <p:cond delay="4000"/>
                            </p:stCondLst>
                            <p:childTnLst>
                              <p:par>
                                <p:cTn id="201" presetID="9" presetClass="emph" presetSubtype="0" grpId="1" nodeType="afterEffect">
                                  <p:stCondLst>
                                    <p:cond delay="0"/>
                                  </p:stCondLst>
                                  <p:childTnLst>
                                    <p:set>
                                      <p:cBhvr rctx="PPT">
                                        <p:cTn id="202" dur="indefinite"/>
                                        <p:tgtEl>
                                          <p:spTgt spid="126"/>
                                        </p:tgtEl>
                                        <p:attrNameLst>
                                          <p:attrName>style.opacity</p:attrName>
                                        </p:attrNameLst>
                                      </p:cBhvr>
                                      <p:to>
                                        <p:strVal val="0.2"/>
                                      </p:to>
                                    </p:set>
                                    <p:animEffect filter="image" prLst="opacity: 0.2">
                                      <p:cBhvr rctx="IE">
                                        <p:cTn id="203" dur="indefinite"/>
                                        <p:tgtEl>
                                          <p:spTgt spid="126"/>
                                        </p:tgtEl>
                                      </p:cBhvr>
                                    </p:animEffect>
                                  </p:childTnLst>
                                </p:cTn>
                              </p:par>
                            </p:childTnLst>
                          </p:cTn>
                        </p:par>
                        <p:par>
                          <p:cTn id="204" fill="hold">
                            <p:stCondLst>
                              <p:cond delay="4000"/>
                            </p:stCondLst>
                            <p:childTnLst>
                              <p:par>
                                <p:cTn id="205" presetID="9" presetClass="emph" presetSubtype="0" grpId="1" nodeType="afterEffect">
                                  <p:stCondLst>
                                    <p:cond delay="0"/>
                                  </p:stCondLst>
                                  <p:childTnLst>
                                    <p:set>
                                      <p:cBhvr rctx="PPT">
                                        <p:cTn id="206" dur="indefinite"/>
                                        <p:tgtEl>
                                          <p:spTgt spid="127"/>
                                        </p:tgtEl>
                                        <p:attrNameLst>
                                          <p:attrName>style.opacity</p:attrName>
                                        </p:attrNameLst>
                                      </p:cBhvr>
                                      <p:to>
                                        <p:strVal val="0.2"/>
                                      </p:to>
                                    </p:set>
                                    <p:animEffect filter="image" prLst="opacity: 0.2">
                                      <p:cBhvr rctx="IE">
                                        <p:cTn id="207" dur="indefinite"/>
                                        <p:tgtEl>
                                          <p:spTgt spid="127"/>
                                        </p:tgtEl>
                                      </p:cBhvr>
                                    </p:animEffect>
                                  </p:childTnLst>
                                </p:cTn>
                              </p:par>
                            </p:childTnLst>
                          </p:cTn>
                        </p:par>
                        <p:par>
                          <p:cTn id="208" fill="hold">
                            <p:stCondLst>
                              <p:cond delay="4000"/>
                            </p:stCondLst>
                            <p:childTnLst>
                              <p:par>
                                <p:cTn id="209" presetID="9" presetClass="emph" presetSubtype="0" grpId="1" nodeType="afterEffect">
                                  <p:stCondLst>
                                    <p:cond delay="0"/>
                                  </p:stCondLst>
                                  <p:childTnLst>
                                    <p:set>
                                      <p:cBhvr rctx="PPT">
                                        <p:cTn id="210" dur="indefinite"/>
                                        <p:tgtEl>
                                          <p:spTgt spid="129"/>
                                        </p:tgtEl>
                                        <p:attrNameLst>
                                          <p:attrName>style.opacity</p:attrName>
                                        </p:attrNameLst>
                                      </p:cBhvr>
                                      <p:to>
                                        <p:strVal val="0.2"/>
                                      </p:to>
                                    </p:set>
                                    <p:animEffect filter="image" prLst="opacity: 0.2">
                                      <p:cBhvr rctx="IE">
                                        <p:cTn id="211" dur="indefinite"/>
                                        <p:tgtEl>
                                          <p:spTgt spid="129"/>
                                        </p:tgtEl>
                                      </p:cBhvr>
                                    </p:animEffect>
                                  </p:childTnLst>
                                </p:cTn>
                              </p:par>
                            </p:childTnLst>
                          </p:cTn>
                        </p:par>
                        <p:par>
                          <p:cTn id="212" fill="hold">
                            <p:stCondLst>
                              <p:cond delay="4000"/>
                            </p:stCondLst>
                            <p:childTnLst>
                              <p:par>
                                <p:cTn id="213" presetID="9" presetClass="emph" presetSubtype="0" grpId="1" nodeType="afterEffect">
                                  <p:stCondLst>
                                    <p:cond delay="0"/>
                                  </p:stCondLst>
                                  <p:childTnLst>
                                    <p:set>
                                      <p:cBhvr rctx="PPT">
                                        <p:cTn id="214" dur="indefinite"/>
                                        <p:tgtEl>
                                          <p:spTgt spid="130"/>
                                        </p:tgtEl>
                                        <p:attrNameLst>
                                          <p:attrName>style.opacity</p:attrName>
                                        </p:attrNameLst>
                                      </p:cBhvr>
                                      <p:to>
                                        <p:strVal val="0.2"/>
                                      </p:to>
                                    </p:set>
                                    <p:animEffect filter="image" prLst="opacity: 0.2">
                                      <p:cBhvr rctx="IE">
                                        <p:cTn id="215" dur="indefinite"/>
                                        <p:tgtEl>
                                          <p:spTgt spid="130"/>
                                        </p:tgtEl>
                                      </p:cBhvr>
                                    </p:animEffect>
                                  </p:childTnLst>
                                </p:cTn>
                              </p:par>
                            </p:childTnLst>
                          </p:cTn>
                        </p:par>
                      </p:childTnLst>
                    </p:cTn>
                  </p:par>
                  <p:par>
                    <p:cTn id="216" fill="hold">
                      <p:stCondLst>
                        <p:cond delay="indefinite"/>
                      </p:stCondLst>
                      <p:childTnLst>
                        <p:par>
                          <p:cTn id="217" fill="hold">
                            <p:stCondLst>
                              <p:cond delay="0"/>
                            </p:stCondLst>
                            <p:childTnLst>
                              <p:par>
                                <p:cTn id="218" presetID="1" presetClass="emph" presetSubtype="2" fill="hold" nodeType="clickEffect">
                                  <p:stCondLst>
                                    <p:cond delay="0"/>
                                  </p:stCondLst>
                                  <p:childTnLst>
                                    <p:animClr clrSpc="rgb" dir="cw">
                                      <p:cBhvr>
                                        <p:cTn id="219" dur="2000" fill="hold"/>
                                        <p:tgtEl>
                                          <p:spTgt spid="55"/>
                                        </p:tgtEl>
                                        <p:attrNameLst>
                                          <p:attrName>fillcolor</p:attrName>
                                        </p:attrNameLst>
                                      </p:cBhvr>
                                      <p:to>
                                        <a:srgbClr val="00FA00"/>
                                      </p:to>
                                    </p:animClr>
                                    <p:set>
                                      <p:cBhvr>
                                        <p:cTn id="220" dur="2000" fill="hold"/>
                                        <p:tgtEl>
                                          <p:spTgt spid="55"/>
                                        </p:tgtEl>
                                        <p:attrNameLst>
                                          <p:attrName>fill.type</p:attrName>
                                        </p:attrNameLst>
                                      </p:cBhvr>
                                      <p:to>
                                        <p:strVal val="solid"/>
                                      </p:to>
                                    </p:set>
                                    <p:set>
                                      <p:cBhvr>
                                        <p:cTn id="221" dur="2000" fill="hold"/>
                                        <p:tgtEl>
                                          <p:spTgt spid="5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77" grpId="0"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1" animBg="1"/>
      <p:bldP spid="113" grpId="2" animBg="1"/>
      <p:bldP spid="113" grpId="3" animBg="1"/>
      <p:bldP spid="114" grpId="1" animBg="1"/>
      <p:bldP spid="114" grpId="2" animBg="1"/>
      <p:bldP spid="115" grpId="1" animBg="1"/>
      <p:bldP spid="115" grpId="2" animBg="1"/>
      <p:bldP spid="116" grpId="1" animBg="1"/>
      <p:bldP spid="116" grpId="2" animBg="1"/>
      <p:bldP spid="117" grpId="1" animBg="1"/>
      <p:bldP spid="117" grpId="2" animBg="1"/>
      <p:bldP spid="118" grpId="1" animBg="1"/>
      <p:bldP spid="118" grpId="2"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9" grpId="0" animBg="1"/>
      <p:bldP spid="129" grpId="1" animBg="1"/>
      <p:bldP spid="130" grpId="0" animBg="1"/>
      <p:bldP spid="13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33</a:t>
            </a:fld>
            <a:endParaRPr lang="uk-UA"/>
          </a:p>
        </p:txBody>
      </p:sp>
      <p:sp>
        <p:nvSpPr>
          <p:cNvPr id="84"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85"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86"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87"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88"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89"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55"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57"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59"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C</a:t>
            </a:r>
            <a:endParaRPr sz="2400">
              <a:solidFill>
                <a:schemeClr val="tx1"/>
              </a:solidFill>
            </a:endParaRPr>
          </a:p>
        </p:txBody>
      </p:sp>
      <p:sp>
        <p:nvSpPr>
          <p:cNvPr id="61"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F</a:t>
            </a:r>
            <a:endParaRPr sz="2400">
              <a:solidFill>
                <a:schemeClr val="tx1"/>
              </a:solidFill>
            </a:endParaRPr>
          </a:p>
        </p:txBody>
      </p:sp>
      <p:sp>
        <p:nvSpPr>
          <p:cNvPr id="63"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D</a:t>
            </a:r>
            <a:endParaRPr sz="1200">
              <a:solidFill>
                <a:schemeClr val="bg2"/>
              </a:solidFill>
            </a:endParaRPr>
          </a:p>
        </p:txBody>
      </p:sp>
      <p:sp>
        <p:nvSpPr>
          <p:cNvPr id="65"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7"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9"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71"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73"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75"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77"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G</a:t>
            </a:r>
            <a:endParaRPr sz="2400">
              <a:solidFill>
                <a:schemeClr val="tx1"/>
              </a:solidFill>
            </a:endParaRPr>
          </a:p>
        </p:txBody>
      </p:sp>
      <p:sp>
        <p:nvSpPr>
          <p:cNvPr id="78"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80"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92"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52"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sp>
        <p:nvSpPr>
          <p:cNvPr id="53"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58" name="Ellipse 57"/>
          <p:cNvSpPr>
            <a:spLocks noChangeAspect="1"/>
          </p:cNvSpPr>
          <p:nvPr/>
        </p:nvSpPr>
        <p:spPr>
          <a:xfrm>
            <a:off x="3195741"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0" name="Ellipse 59"/>
          <p:cNvSpPr>
            <a:spLocks noChangeAspect="1"/>
          </p:cNvSpPr>
          <p:nvPr/>
        </p:nvSpPr>
        <p:spPr>
          <a:xfrm>
            <a:off x="3300015" y="990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2" name="Ellipse 61"/>
          <p:cNvSpPr>
            <a:spLocks noChangeAspect="1"/>
          </p:cNvSpPr>
          <p:nvPr/>
        </p:nvSpPr>
        <p:spPr>
          <a:xfrm>
            <a:off x="3325847"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4" name="Ellipse 63"/>
          <p:cNvSpPr>
            <a:spLocks noChangeAspect="1"/>
          </p:cNvSpPr>
          <p:nvPr/>
        </p:nvSpPr>
        <p:spPr>
          <a:xfrm>
            <a:off x="3083193" y="13129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6" name="Ellipse 65"/>
          <p:cNvSpPr>
            <a:spLocks noChangeAspect="1"/>
          </p:cNvSpPr>
          <p:nvPr/>
        </p:nvSpPr>
        <p:spPr>
          <a:xfrm>
            <a:off x="3480015" y="9794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8" name="Ellipse 67"/>
          <p:cNvSpPr>
            <a:spLocks noChangeAspect="1"/>
          </p:cNvSpPr>
          <p:nvPr/>
        </p:nvSpPr>
        <p:spPr>
          <a:xfrm>
            <a:off x="3480015" y="120816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0" name="Ellipse 69"/>
          <p:cNvSpPr>
            <a:spLocks noChangeAspect="1"/>
          </p:cNvSpPr>
          <p:nvPr/>
        </p:nvSpPr>
        <p:spPr>
          <a:xfrm>
            <a:off x="3267928" y="33165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2" name="Ellipse 71"/>
          <p:cNvSpPr>
            <a:spLocks noChangeAspect="1"/>
          </p:cNvSpPr>
          <p:nvPr/>
        </p:nvSpPr>
        <p:spPr>
          <a:xfrm>
            <a:off x="3212398" y="348553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4" name="Ellipse 73"/>
          <p:cNvSpPr>
            <a:spLocks noChangeAspect="1"/>
          </p:cNvSpPr>
          <p:nvPr/>
        </p:nvSpPr>
        <p:spPr>
          <a:xfrm>
            <a:off x="3443270" y="34172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6" name="Ellipse 75"/>
          <p:cNvSpPr>
            <a:spLocks noChangeAspect="1"/>
          </p:cNvSpPr>
          <p:nvPr/>
        </p:nvSpPr>
        <p:spPr>
          <a:xfrm>
            <a:off x="3386871" y="326187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9" name="Ellipse 78"/>
          <p:cNvSpPr>
            <a:spLocks noChangeAspect="1"/>
          </p:cNvSpPr>
          <p:nvPr/>
        </p:nvSpPr>
        <p:spPr>
          <a:xfrm>
            <a:off x="3394893" y="349448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1" name="Ellipse 80"/>
          <p:cNvSpPr>
            <a:spLocks noChangeAspect="1"/>
          </p:cNvSpPr>
          <p:nvPr/>
        </p:nvSpPr>
        <p:spPr>
          <a:xfrm>
            <a:off x="3147614" y="330853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3" name="Ellipse 82"/>
          <p:cNvSpPr>
            <a:spLocks noChangeAspect="1"/>
          </p:cNvSpPr>
          <p:nvPr/>
        </p:nvSpPr>
        <p:spPr>
          <a:xfrm>
            <a:off x="3092084" y="347751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0" name="Ellipse 89"/>
          <p:cNvSpPr>
            <a:spLocks noChangeAspect="1"/>
          </p:cNvSpPr>
          <p:nvPr/>
        </p:nvSpPr>
        <p:spPr>
          <a:xfrm>
            <a:off x="3322956" y="340923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1" name="Ellipse 90"/>
          <p:cNvSpPr>
            <a:spLocks noChangeAspect="1"/>
          </p:cNvSpPr>
          <p:nvPr/>
        </p:nvSpPr>
        <p:spPr>
          <a:xfrm>
            <a:off x="3266557" y="32538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3" name="Ellipse 92"/>
          <p:cNvSpPr>
            <a:spLocks noChangeAspect="1"/>
          </p:cNvSpPr>
          <p:nvPr/>
        </p:nvSpPr>
        <p:spPr>
          <a:xfrm>
            <a:off x="3274579" y="348646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5" name="Ellipse 94"/>
          <p:cNvSpPr>
            <a:spLocks noChangeAspect="1"/>
          </p:cNvSpPr>
          <p:nvPr/>
        </p:nvSpPr>
        <p:spPr>
          <a:xfrm>
            <a:off x="3459061" y="360678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6" name="Ellipse 95"/>
          <p:cNvSpPr>
            <a:spLocks noChangeAspect="1"/>
          </p:cNvSpPr>
          <p:nvPr/>
        </p:nvSpPr>
        <p:spPr>
          <a:xfrm>
            <a:off x="4715898" y="102376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7" name="Ellipse 96"/>
          <p:cNvSpPr>
            <a:spLocks noChangeAspect="1"/>
          </p:cNvSpPr>
          <p:nvPr/>
        </p:nvSpPr>
        <p:spPr>
          <a:xfrm>
            <a:off x="4868298" y="117616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8" name="Ellipse 97"/>
          <p:cNvSpPr>
            <a:spLocks noChangeAspect="1"/>
          </p:cNvSpPr>
          <p:nvPr/>
        </p:nvSpPr>
        <p:spPr>
          <a:xfrm>
            <a:off x="4812152" y="97564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9" name="Ellipse 98"/>
          <p:cNvSpPr>
            <a:spLocks noChangeAspect="1"/>
          </p:cNvSpPr>
          <p:nvPr/>
        </p:nvSpPr>
        <p:spPr>
          <a:xfrm>
            <a:off x="4758420" y="90551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0" name="Ellipse 99"/>
          <p:cNvSpPr>
            <a:spLocks noChangeAspect="1"/>
          </p:cNvSpPr>
          <p:nvPr/>
        </p:nvSpPr>
        <p:spPr>
          <a:xfrm>
            <a:off x="4699672" y="119957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1" name="Ellipse 100"/>
          <p:cNvSpPr>
            <a:spLocks noChangeAspect="1"/>
          </p:cNvSpPr>
          <p:nvPr/>
        </p:nvSpPr>
        <p:spPr>
          <a:xfrm>
            <a:off x="4950266" y="107717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2" name="Ellipse 101"/>
          <p:cNvSpPr>
            <a:spLocks noChangeAspect="1"/>
          </p:cNvSpPr>
          <p:nvPr/>
        </p:nvSpPr>
        <p:spPr>
          <a:xfrm>
            <a:off x="4815339" y="242255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3" name="Ellipse 102"/>
          <p:cNvSpPr>
            <a:spLocks noChangeAspect="1"/>
          </p:cNvSpPr>
          <p:nvPr/>
        </p:nvSpPr>
        <p:spPr>
          <a:xfrm>
            <a:off x="4757237" y="22551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4" name="Ellipse 103"/>
          <p:cNvSpPr>
            <a:spLocks noChangeAspect="1"/>
          </p:cNvSpPr>
          <p:nvPr/>
        </p:nvSpPr>
        <p:spPr>
          <a:xfrm>
            <a:off x="4942622" y="230015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5" name="Ellipse 104"/>
          <p:cNvSpPr>
            <a:spLocks noChangeAspect="1"/>
          </p:cNvSpPr>
          <p:nvPr/>
        </p:nvSpPr>
        <p:spPr>
          <a:xfrm>
            <a:off x="4791277" y="25428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6" name="Ellipse 105"/>
          <p:cNvSpPr>
            <a:spLocks noChangeAspect="1"/>
          </p:cNvSpPr>
          <p:nvPr/>
        </p:nvSpPr>
        <p:spPr>
          <a:xfrm>
            <a:off x="4733175" y="237543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7" name="Ellipse 106"/>
          <p:cNvSpPr>
            <a:spLocks noChangeAspect="1"/>
          </p:cNvSpPr>
          <p:nvPr/>
        </p:nvSpPr>
        <p:spPr>
          <a:xfrm>
            <a:off x="4918560" y="242047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8" name="Ellipse 107"/>
          <p:cNvSpPr>
            <a:spLocks noChangeAspect="1"/>
          </p:cNvSpPr>
          <p:nvPr/>
        </p:nvSpPr>
        <p:spPr>
          <a:xfrm>
            <a:off x="4697439" y="338041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9" name="Ellipse 108"/>
          <p:cNvSpPr>
            <a:spLocks noChangeAspect="1"/>
          </p:cNvSpPr>
          <p:nvPr/>
        </p:nvSpPr>
        <p:spPr>
          <a:xfrm>
            <a:off x="4864940" y="345786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0" name="Ellipse 109"/>
          <p:cNvSpPr>
            <a:spLocks noChangeAspect="1"/>
          </p:cNvSpPr>
          <p:nvPr/>
        </p:nvSpPr>
        <p:spPr>
          <a:xfrm>
            <a:off x="4762967" y="331600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1" name="Ellipse 110"/>
          <p:cNvSpPr>
            <a:spLocks noChangeAspect="1"/>
          </p:cNvSpPr>
          <p:nvPr/>
        </p:nvSpPr>
        <p:spPr>
          <a:xfrm>
            <a:off x="4921088" y="333754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2" name="Ellipse 111"/>
          <p:cNvSpPr>
            <a:spLocks noChangeAspect="1"/>
          </p:cNvSpPr>
          <p:nvPr/>
        </p:nvSpPr>
        <p:spPr>
          <a:xfrm>
            <a:off x="4784732" y="353807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3" name="Ellipse 112"/>
          <p:cNvSpPr>
            <a:spLocks noChangeAspect="1"/>
          </p:cNvSpPr>
          <p:nvPr/>
        </p:nvSpPr>
        <p:spPr>
          <a:xfrm>
            <a:off x="-1871801" y="292080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4" name="Ellipse 113"/>
          <p:cNvSpPr>
            <a:spLocks noChangeAspect="1"/>
          </p:cNvSpPr>
          <p:nvPr/>
        </p:nvSpPr>
        <p:spPr>
          <a:xfrm>
            <a:off x="-1719401" y="307320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5" name="Ellipse 114"/>
          <p:cNvSpPr>
            <a:spLocks noChangeAspect="1"/>
          </p:cNvSpPr>
          <p:nvPr/>
        </p:nvSpPr>
        <p:spPr>
          <a:xfrm>
            <a:off x="-1951936" y="3126353"/>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6" name="Ellipse 115"/>
          <p:cNvSpPr>
            <a:spLocks noChangeAspect="1"/>
          </p:cNvSpPr>
          <p:nvPr/>
        </p:nvSpPr>
        <p:spPr>
          <a:xfrm>
            <a:off x="-1798733" y="297733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7" name="Ellipse 116"/>
          <p:cNvSpPr>
            <a:spLocks noChangeAspect="1"/>
          </p:cNvSpPr>
          <p:nvPr/>
        </p:nvSpPr>
        <p:spPr>
          <a:xfrm>
            <a:off x="-1712834" y="312996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8" name="Ellipse 117"/>
          <p:cNvSpPr>
            <a:spLocks noChangeAspect="1"/>
          </p:cNvSpPr>
          <p:nvPr/>
        </p:nvSpPr>
        <p:spPr>
          <a:xfrm>
            <a:off x="-1719401" y="290785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9" name="Ellipse 118"/>
          <p:cNvSpPr>
            <a:spLocks noChangeAspect="1"/>
          </p:cNvSpPr>
          <p:nvPr/>
        </p:nvSpPr>
        <p:spPr>
          <a:xfrm>
            <a:off x="-1874209" y="426738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2" name="Ellipse 121"/>
          <p:cNvSpPr>
            <a:spLocks noChangeAspect="1"/>
          </p:cNvSpPr>
          <p:nvPr/>
        </p:nvSpPr>
        <p:spPr>
          <a:xfrm>
            <a:off x="-1899401" y="531481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3" name="Ellipse 122"/>
          <p:cNvSpPr>
            <a:spLocks noChangeAspect="1"/>
          </p:cNvSpPr>
          <p:nvPr/>
        </p:nvSpPr>
        <p:spPr>
          <a:xfrm>
            <a:off x="-1721809" y="441978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4" name="Ellipse 123"/>
          <p:cNvSpPr>
            <a:spLocks noChangeAspect="1"/>
          </p:cNvSpPr>
          <p:nvPr/>
        </p:nvSpPr>
        <p:spPr>
          <a:xfrm>
            <a:off x="-1777324" y="4542056"/>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5" name="Ellipse 124"/>
          <p:cNvSpPr>
            <a:spLocks noChangeAspect="1"/>
          </p:cNvSpPr>
          <p:nvPr/>
        </p:nvSpPr>
        <p:spPr>
          <a:xfrm>
            <a:off x="-1899401" y="4563658"/>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6" name="Ellipse 125"/>
          <p:cNvSpPr>
            <a:spLocks noChangeAspect="1"/>
          </p:cNvSpPr>
          <p:nvPr/>
        </p:nvSpPr>
        <p:spPr>
          <a:xfrm>
            <a:off x="-1908069" y="442455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7" name="Ellipse 126"/>
          <p:cNvSpPr>
            <a:spLocks noChangeAspect="1"/>
          </p:cNvSpPr>
          <p:nvPr/>
        </p:nvSpPr>
        <p:spPr>
          <a:xfrm>
            <a:off x="-1736888" y="427692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8" name="Ellipse 127"/>
          <p:cNvSpPr>
            <a:spLocks noChangeAspect="1"/>
          </p:cNvSpPr>
          <p:nvPr/>
        </p:nvSpPr>
        <p:spPr>
          <a:xfrm>
            <a:off x="-1747001" y="546721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9" name="Ellipse 128"/>
          <p:cNvSpPr>
            <a:spLocks noChangeAspect="1"/>
          </p:cNvSpPr>
          <p:nvPr/>
        </p:nvSpPr>
        <p:spPr>
          <a:xfrm>
            <a:off x="-1722304" y="5329873"/>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0" name="Ellipse 129"/>
          <p:cNvSpPr>
            <a:spLocks noChangeAspect="1"/>
          </p:cNvSpPr>
          <p:nvPr/>
        </p:nvSpPr>
        <p:spPr>
          <a:xfrm>
            <a:off x="-1874209" y="54554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1" name="Ellipse 130"/>
          <p:cNvSpPr>
            <a:spLocks noChangeAspect="1"/>
          </p:cNvSpPr>
          <p:nvPr/>
        </p:nvSpPr>
        <p:spPr>
          <a:xfrm>
            <a:off x="-1787112" y="5347291"/>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2" name="Ellipse 131"/>
          <p:cNvSpPr>
            <a:spLocks noChangeAspect="1"/>
          </p:cNvSpPr>
          <p:nvPr/>
        </p:nvSpPr>
        <p:spPr>
          <a:xfrm>
            <a:off x="-829069" y="303310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3" name="Ellipse 132"/>
          <p:cNvSpPr>
            <a:spLocks noChangeAspect="1"/>
          </p:cNvSpPr>
          <p:nvPr/>
        </p:nvSpPr>
        <p:spPr>
          <a:xfrm>
            <a:off x="-821047" y="4292403"/>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4" name="Ellipse 133"/>
          <p:cNvSpPr>
            <a:spLocks noChangeAspect="1"/>
          </p:cNvSpPr>
          <p:nvPr/>
        </p:nvSpPr>
        <p:spPr>
          <a:xfrm>
            <a:off x="-861151" y="537523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6" name="Ellipse 135"/>
          <p:cNvSpPr>
            <a:spLocks noChangeAspect="1"/>
          </p:cNvSpPr>
          <p:nvPr/>
        </p:nvSpPr>
        <p:spPr>
          <a:xfrm>
            <a:off x="-403955" y="2944875"/>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aphicFrame>
        <p:nvGraphicFramePr>
          <p:cNvPr id="135" name="Tableau 134"/>
          <p:cNvGraphicFramePr>
            <a:graphicFrameLocks noGrp="1"/>
          </p:cNvGraphicFramePr>
          <p:nvPr>
            <p:extLst>
              <p:ext uri="{D42A27DB-BD31-4B8C-83A1-F6EECF244321}">
                <p14:modId xmlns:p14="http://schemas.microsoft.com/office/powerpoint/2010/main" val="7025594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137" name="ZoneTexte 136"/>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
        <p:nvSpPr>
          <p:cNvPr id="138" name="Titre 3"/>
          <p:cNvSpPr>
            <a:spLocks noGrp="1"/>
          </p:cNvSpPr>
          <p:nvPr>
            <p:ph type="title"/>
          </p:nvPr>
        </p:nvSpPr>
        <p:spPr>
          <a:xfrm>
            <a:off x="311700" y="71097"/>
            <a:ext cx="6088561" cy="572700"/>
          </a:xfrm>
        </p:spPr>
        <p:txBody>
          <a:bodyPr/>
          <a:lstStyle/>
          <a:p>
            <a:pPr>
              <a:buClrTx/>
              <a:buFontTx/>
            </a:pPr>
            <a:r>
              <a:rPr lang="fr-FR" sz="2300" err="1"/>
              <a:t>Multipath</a:t>
            </a:r>
            <a:r>
              <a:rPr lang="fr-FR" sz="2300"/>
              <a:t> </a:t>
            </a:r>
            <a:r>
              <a:rPr lang="fr-FR" sz="2300" err="1"/>
              <a:t>probing</a:t>
            </a:r>
            <a:r>
              <a:rPr lang="fr-FR" sz="2300"/>
              <a:t>: MDA Paris </a:t>
            </a:r>
            <a:r>
              <a:rPr lang="fr-FR" sz="2300" err="1"/>
              <a:t>traceroute</a:t>
            </a:r>
            <a:r>
              <a:rPr lang="fr-FR" sz="2300"/>
              <a:t>, a hop by hop </a:t>
            </a:r>
            <a:r>
              <a:rPr lang="fr-FR" sz="2300" err="1"/>
              <a:t>resolving</a:t>
            </a:r>
            <a:r>
              <a:rPr lang="fr-FR" sz="2300"/>
              <a:t> technique</a:t>
            </a:r>
            <a:br>
              <a:rPr lang="fr-FR" sz="2800"/>
            </a:br>
            <a:endParaRPr lang="fr-FR" sz="2800"/>
          </a:p>
        </p:txBody>
      </p:sp>
    </p:spTree>
    <p:extLst>
      <p:ext uri="{BB962C8B-B14F-4D97-AF65-F5344CB8AC3E}">
        <p14:creationId xmlns:p14="http://schemas.microsoft.com/office/powerpoint/2010/main" val="38115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21632 -0.04352 L 0.4092 -0.04013 L 0.56719 -0.29908 L 0.73732 -0.29908 L 0.97604 -0.08704 " pathEditMode="relative" rAng="0" ptsTypes="AAAAA">
                                      <p:cBhvr>
                                        <p:cTn id="6" dur="2000" fill="hold"/>
                                        <p:tgtEl>
                                          <p:spTgt spid="113"/>
                                        </p:tgtEl>
                                        <p:attrNameLst>
                                          <p:attrName>ppt_x</p:attrName>
                                          <p:attrName>ppt_y</p:attrName>
                                        </p:attrNameLst>
                                      </p:cBhvr>
                                      <p:rCtr x="37986" y="-12623"/>
                                    </p:animMotion>
                                  </p:childTnLst>
                                </p:cTn>
                              </p:par>
                              <p:par>
                                <p:cTn id="7" presetID="0" presetClass="path" presetSubtype="0" accel="50000" decel="50000" fill="hold" grpId="0" nodeType="withEffect">
                                  <p:stCondLst>
                                    <p:cond delay="0"/>
                                  </p:stCondLst>
                                  <p:childTnLst>
                                    <p:animMotion origin="layout" path="M 0.21632 -0.04352 L 0.4092 -0.04013 L 0.56719 -0.29908 L 0.73732 -0.29908 L 0.97604 -0.08704 " pathEditMode="relative" rAng="0" ptsTypes="AAAAA">
                                      <p:cBhvr>
                                        <p:cTn id="8" dur="2000" fill="hold"/>
                                        <p:tgtEl>
                                          <p:spTgt spid="114"/>
                                        </p:tgtEl>
                                        <p:attrNameLst>
                                          <p:attrName>ppt_x</p:attrName>
                                          <p:attrName>ppt_y</p:attrName>
                                        </p:attrNameLst>
                                      </p:cBhvr>
                                      <p:rCtr x="37986" y="-12623"/>
                                    </p:animMotion>
                                  </p:childTnLst>
                                </p:cTn>
                              </p:par>
                              <p:par>
                                <p:cTn id="9" presetID="0" presetClass="path" presetSubtype="0" accel="50000" decel="50000" fill="hold" grpId="0" nodeType="withEffect">
                                  <p:stCondLst>
                                    <p:cond delay="0"/>
                                  </p:stCondLst>
                                  <p:childTnLst>
                                    <p:animMotion origin="layout" path="M 0.21632 -0.04352 L 0.40921 -0.04012 L 0.56719 -0.29908 L 0.73733 -0.29908 L 0.97605 -0.08704 " pathEditMode="relative" rAng="0" ptsTypes="AAAAA">
                                      <p:cBhvr>
                                        <p:cTn id="10" dur="2000" fill="hold"/>
                                        <p:tgtEl>
                                          <p:spTgt spid="115"/>
                                        </p:tgtEl>
                                        <p:attrNameLst>
                                          <p:attrName>ppt_x</p:attrName>
                                          <p:attrName>ppt_y</p:attrName>
                                        </p:attrNameLst>
                                      </p:cBhvr>
                                      <p:rCtr x="37986" y="-12623"/>
                                    </p:animMotion>
                                  </p:childTnLst>
                                </p:cTn>
                              </p:par>
                              <p:par>
                                <p:cTn id="11" presetID="0" presetClass="path" presetSubtype="0" accel="50000" decel="50000" fill="hold" grpId="0" nodeType="withEffect">
                                  <p:stCondLst>
                                    <p:cond delay="0"/>
                                  </p:stCondLst>
                                  <p:childTnLst>
                                    <p:animMotion origin="layout" path="M 0.21632 -0.04352 L 0.40921 -0.04013 L 0.56719 -0.29908 L 0.73733 -0.29908 L 0.97605 -0.08704 " pathEditMode="relative" rAng="0" ptsTypes="AAAAA">
                                      <p:cBhvr>
                                        <p:cTn id="12" dur="2000" fill="hold"/>
                                        <p:tgtEl>
                                          <p:spTgt spid="116"/>
                                        </p:tgtEl>
                                        <p:attrNameLst>
                                          <p:attrName>ppt_x</p:attrName>
                                          <p:attrName>ppt_y</p:attrName>
                                        </p:attrNameLst>
                                      </p:cBhvr>
                                      <p:rCtr x="37986" y="-12623"/>
                                    </p:animMotion>
                                  </p:childTnLst>
                                </p:cTn>
                              </p:par>
                              <p:par>
                                <p:cTn id="13" presetID="0" presetClass="path" presetSubtype="0" accel="50000" decel="50000" fill="hold" grpId="0" nodeType="withEffect">
                                  <p:stCondLst>
                                    <p:cond delay="0"/>
                                  </p:stCondLst>
                                  <p:childTnLst>
                                    <p:animMotion origin="layout" path="M 0.21632 -0.04352 L 0.4092 -0.04013 L 0.56719 -0.29908 L 0.73733 -0.29908 L 0.97604 -0.08704 " pathEditMode="relative" rAng="0" ptsTypes="AAAAA">
                                      <p:cBhvr>
                                        <p:cTn id="14" dur="2000" fill="hold"/>
                                        <p:tgtEl>
                                          <p:spTgt spid="117"/>
                                        </p:tgtEl>
                                        <p:attrNameLst>
                                          <p:attrName>ppt_x</p:attrName>
                                          <p:attrName>ppt_y</p:attrName>
                                        </p:attrNameLst>
                                      </p:cBhvr>
                                      <p:rCtr x="37986" y="-12623"/>
                                    </p:animMotion>
                                  </p:childTnLst>
                                </p:cTn>
                              </p:par>
                              <p:par>
                                <p:cTn id="15" presetID="0" presetClass="path" presetSubtype="0" accel="50000" decel="50000" fill="hold" grpId="0" nodeType="withEffect">
                                  <p:stCondLst>
                                    <p:cond delay="0"/>
                                  </p:stCondLst>
                                  <p:childTnLst>
                                    <p:animMotion origin="layout" path="M 0.21632 -0.04352 L 0.40921 -0.04013 L 0.56719 -0.29908 L 0.73733 -0.29908 L 0.97605 -0.08704 " pathEditMode="relative" rAng="0" ptsTypes="AAAAA">
                                      <p:cBhvr>
                                        <p:cTn id="16" dur="2000" fill="hold"/>
                                        <p:tgtEl>
                                          <p:spTgt spid="118"/>
                                        </p:tgtEl>
                                        <p:attrNameLst>
                                          <p:attrName>ppt_x</p:attrName>
                                          <p:attrName>ppt_y</p:attrName>
                                        </p:attrNameLst>
                                      </p:cBhvr>
                                      <p:rCtr x="37986" y="-12623"/>
                                    </p:animMotion>
                                  </p:childTnLst>
                                </p:cTn>
                              </p:par>
                              <p:par>
                                <p:cTn id="17" presetID="0" presetClass="path" presetSubtype="0" accel="50000" decel="50000" fill="hold" grpId="0" nodeType="withEffect">
                                  <p:stCondLst>
                                    <p:cond delay="0"/>
                                  </p:stCondLst>
                                  <p:childTnLst>
                                    <p:animMotion origin="layout" path="M 0.21754 -0.31173 L 0.42101 -0.32129 L 0.56649 -0.20864 L 0.72587 -0.33981 L 0.97535 -0.33673 " pathEditMode="relative" rAng="0" ptsTypes="AAAAA">
                                      <p:cBhvr>
                                        <p:cTn id="18" dur="2000" fill="hold"/>
                                        <p:tgtEl>
                                          <p:spTgt spid="119"/>
                                        </p:tgtEl>
                                        <p:attrNameLst>
                                          <p:attrName>ppt_x</p:attrName>
                                          <p:attrName>ppt_y</p:attrName>
                                        </p:attrNameLst>
                                      </p:cBhvr>
                                      <p:rCtr x="37882" y="3735"/>
                                    </p:animMotion>
                                  </p:childTnLst>
                                </p:cTn>
                              </p:par>
                              <p:par>
                                <p:cTn id="19" presetID="0" presetClass="path" presetSubtype="0" accel="50000" decel="50000" fill="hold" grpId="0" nodeType="withEffect">
                                  <p:stCondLst>
                                    <p:cond delay="0"/>
                                  </p:stCondLst>
                                  <p:childTnLst>
                                    <p:animMotion origin="layout" path="M 0.22413 -0.52037 L 0.42048 -0.52346 L 0.57656 -0.3676 L 0.73975 -0.3676 L 0.98021 -0.51729 " pathEditMode="relative" ptsTypes="AAAAA">
                                      <p:cBhvr>
                                        <p:cTn id="20" dur="2000" fill="hold"/>
                                        <p:tgtEl>
                                          <p:spTgt spid="12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21754 -0.31173 L 0.42101 -0.32129 L 0.56649 -0.20864 L 0.72587 -0.33981 L 0.97535 -0.33673 " pathEditMode="relative" rAng="0" ptsTypes="AAAAA">
                                      <p:cBhvr>
                                        <p:cTn id="22" dur="2000" fill="hold"/>
                                        <p:tgtEl>
                                          <p:spTgt spid="123"/>
                                        </p:tgtEl>
                                        <p:attrNameLst>
                                          <p:attrName>ppt_x</p:attrName>
                                          <p:attrName>ppt_y</p:attrName>
                                        </p:attrNameLst>
                                      </p:cBhvr>
                                      <p:rCtr x="37882" y="3735"/>
                                    </p:animMotion>
                                  </p:childTnLst>
                                </p:cTn>
                              </p:par>
                              <p:par>
                                <p:cTn id="23" presetID="0" presetClass="path" presetSubtype="0" accel="50000" decel="50000" fill="hold" grpId="0" nodeType="withEffect">
                                  <p:stCondLst>
                                    <p:cond delay="0"/>
                                  </p:stCondLst>
                                  <p:childTnLst>
                                    <p:animMotion origin="layout" path="M 0.21754 -0.31173 L 0.42101 -0.3213 L 0.56649 -0.20864 L 0.72587 -0.33982 L 0.97535 -0.33673 " pathEditMode="relative" rAng="0" ptsTypes="AAAAA">
                                      <p:cBhvr>
                                        <p:cTn id="24" dur="2000" fill="hold"/>
                                        <p:tgtEl>
                                          <p:spTgt spid="124"/>
                                        </p:tgtEl>
                                        <p:attrNameLst>
                                          <p:attrName>ppt_x</p:attrName>
                                          <p:attrName>ppt_y</p:attrName>
                                        </p:attrNameLst>
                                      </p:cBhvr>
                                      <p:rCtr x="37882" y="3735"/>
                                    </p:animMotion>
                                  </p:childTnLst>
                                </p:cTn>
                              </p:par>
                              <p:par>
                                <p:cTn id="25" presetID="0" presetClass="path" presetSubtype="0" accel="50000" decel="50000" fill="hold" grpId="0" nodeType="withEffect">
                                  <p:stCondLst>
                                    <p:cond delay="0"/>
                                  </p:stCondLst>
                                  <p:childTnLst>
                                    <p:animMotion origin="layout" path="M 0.21753 -0.31173 L 0.421 -0.3213 L 0.56649 -0.20864 L 0.72587 -0.33982 L 0.97534 -0.33673 " pathEditMode="relative" rAng="0" ptsTypes="AAAAA">
                                      <p:cBhvr>
                                        <p:cTn id="26" dur="2000" fill="hold"/>
                                        <p:tgtEl>
                                          <p:spTgt spid="125"/>
                                        </p:tgtEl>
                                        <p:attrNameLst>
                                          <p:attrName>ppt_x</p:attrName>
                                          <p:attrName>ppt_y</p:attrName>
                                        </p:attrNameLst>
                                      </p:cBhvr>
                                      <p:rCtr x="37882" y="3735"/>
                                    </p:animMotion>
                                  </p:childTnLst>
                                </p:cTn>
                              </p:par>
                              <p:par>
                                <p:cTn id="27" presetID="0" presetClass="path" presetSubtype="0" accel="50000" decel="50000" fill="hold" grpId="0" nodeType="withEffect">
                                  <p:stCondLst>
                                    <p:cond delay="0"/>
                                  </p:stCondLst>
                                  <p:childTnLst>
                                    <p:animMotion origin="layout" path="M 0.21753 -0.31173 L 0.421 -0.3213 L 0.56649 -0.20864 L 0.72586 -0.33982 L 0.97534 -0.33673 " pathEditMode="relative" rAng="0" ptsTypes="AAAAA">
                                      <p:cBhvr>
                                        <p:cTn id="28" dur="2000" fill="hold"/>
                                        <p:tgtEl>
                                          <p:spTgt spid="126"/>
                                        </p:tgtEl>
                                        <p:attrNameLst>
                                          <p:attrName>ppt_x</p:attrName>
                                          <p:attrName>ppt_y</p:attrName>
                                        </p:attrNameLst>
                                      </p:cBhvr>
                                      <p:rCtr x="37882" y="3735"/>
                                    </p:animMotion>
                                  </p:childTnLst>
                                </p:cTn>
                              </p:par>
                              <p:par>
                                <p:cTn id="29" presetID="0" presetClass="path" presetSubtype="0" accel="50000" decel="50000" fill="hold" grpId="0" nodeType="withEffect">
                                  <p:stCondLst>
                                    <p:cond delay="0"/>
                                  </p:stCondLst>
                                  <p:childTnLst>
                                    <p:animMotion origin="layout" path="M 0.21753 -0.31172 L 0.421 -0.32129 L 0.56649 -0.20864 L 0.72586 -0.33981 L 0.97534 -0.33672 " pathEditMode="relative" rAng="0" ptsTypes="AAAAA">
                                      <p:cBhvr>
                                        <p:cTn id="30" dur="2000" fill="hold"/>
                                        <p:tgtEl>
                                          <p:spTgt spid="127"/>
                                        </p:tgtEl>
                                        <p:attrNameLst>
                                          <p:attrName>ppt_x</p:attrName>
                                          <p:attrName>ppt_y</p:attrName>
                                        </p:attrNameLst>
                                      </p:cBhvr>
                                      <p:rCtr x="37882" y="3735"/>
                                    </p:animMotion>
                                  </p:childTnLst>
                                </p:cTn>
                              </p:par>
                              <p:par>
                                <p:cTn id="31" presetID="0" presetClass="path" presetSubtype="0" accel="50000" decel="50000" fill="hold" grpId="0" nodeType="withEffect">
                                  <p:stCondLst>
                                    <p:cond delay="0"/>
                                  </p:stCondLst>
                                  <p:childTnLst>
                                    <p:animMotion origin="layout" path="M 0.22413 -0.52037 L 0.42048 -0.52346 L 0.57656 -0.3676 L 0.73975 -0.3676 L 0.98021 -0.51729 " pathEditMode="relative" ptsTypes="AAAAA">
                                      <p:cBhvr>
                                        <p:cTn id="32" dur="2000" fill="hold"/>
                                        <p:tgtEl>
                                          <p:spTgt spid="12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22413 -0.52037 L 0.42048 -0.52345 L 0.57656 -0.36759 L 0.73975 -0.36759 L 0.98021 -0.51728 " pathEditMode="relative" rAng="0" ptsTypes="AAAAA">
                                      <p:cBhvr>
                                        <p:cTn id="34" dur="2000" fill="hold"/>
                                        <p:tgtEl>
                                          <p:spTgt spid="129"/>
                                        </p:tgtEl>
                                        <p:attrNameLst>
                                          <p:attrName>ppt_x</p:attrName>
                                          <p:attrName>ppt_y</p:attrName>
                                        </p:attrNameLst>
                                      </p:cBhvr>
                                      <p:rCtr x="37795" y="7469"/>
                                    </p:animMotion>
                                  </p:childTnLst>
                                </p:cTn>
                              </p:par>
                              <p:par>
                                <p:cTn id="35" presetID="0" presetClass="path" presetSubtype="0" accel="50000" decel="50000" fill="hold" grpId="0" nodeType="withEffect">
                                  <p:stCondLst>
                                    <p:cond delay="0"/>
                                  </p:stCondLst>
                                  <p:childTnLst>
                                    <p:animMotion origin="layout" path="M 0.22413 -0.52037 L 0.42049 -0.52346 L 0.57656 -0.3676 L 0.73976 -0.3676 L 0.98021 -0.51729 " pathEditMode="relative" rAng="0" ptsTypes="AAAAA">
                                      <p:cBhvr>
                                        <p:cTn id="36" dur="2000" fill="hold"/>
                                        <p:tgtEl>
                                          <p:spTgt spid="130"/>
                                        </p:tgtEl>
                                        <p:attrNameLst>
                                          <p:attrName>ppt_x</p:attrName>
                                          <p:attrName>ppt_y</p:attrName>
                                        </p:attrNameLst>
                                      </p:cBhvr>
                                      <p:rCtr x="37795" y="7469"/>
                                    </p:animMotion>
                                  </p:childTnLst>
                                </p:cTn>
                              </p:par>
                              <p:par>
                                <p:cTn id="37" presetID="0" presetClass="path" presetSubtype="0" accel="50000" decel="50000" fill="hold" grpId="0" nodeType="withEffect">
                                  <p:stCondLst>
                                    <p:cond delay="0"/>
                                  </p:stCondLst>
                                  <p:childTnLst>
                                    <p:animMotion origin="layout" path="M 0.22413 -0.52037 L 0.42049 -0.52346 L 0.57656 -0.36759 L 0.73976 -0.36759 L 0.98021 -0.51729 " pathEditMode="relative" rAng="0" ptsTypes="AAAAA">
                                      <p:cBhvr>
                                        <p:cTn id="38" dur="2000" fill="hold"/>
                                        <p:tgtEl>
                                          <p:spTgt spid="131"/>
                                        </p:tgtEl>
                                        <p:attrNameLst>
                                          <p:attrName>ppt_x</p:attrName>
                                          <p:attrName>ppt_y</p:attrName>
                                        </p:attrNameLst>
                                      </p:cBhvr>
                                      <p:rCtr x="37795" y="7469"/>
                                    </p:animMotion>
                                  </p:childTnLst>
                                </p:cTn>
                              </p:par>
                            </p:childTnLst>
                          </p:cTn>
                        </p:par>
                        <p:par>
                          <p:cTn id="39" fill="hold">
                            <p:stCondLst>
                              <p:cond delay="2000"/>
                            </p:stCondLst>
                            <p:childTnLst>
                              <p:par>
                                <p:cTn id="40" presetID="7" presetClass="emph" presetSubtype="2" fill="hold" nodeType="afterEffect">
                                  <p:stCondLst>
                                    <p:cond delay="0"/>
                                  </p:stCondLst>
                                  <p:childTnLst>
                                    <p:animClr clrSpc="rgb" dir="cw">
                                      <p:cBhvr>
                                        <p:cTn id="41" dur="2000" fill="hold"/>
                                        <p:tgtEl>
                                          <p:spTgt spid="75"/>
                                        </p:tgtEl>
                                        <p:attrNameLst>
                                          <p:attrName>stroke.color</p:attrName>
                                        </p:attrNameLst>
                                      </p:cBhvr>
                                      <p:to>
                                        <a:schemeClr val="tx1"/>
                                      </p:to>
                                    </p:animClr>
                                    <p:set>
                                      <p:cBhvr>
                                        <p:cTn id="42" dur="2000" fill="hold"/>
                                        <p:tgtEl>
                                          <p:spTgt spid="75"/>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2000" fill="hold"/>
                                        <p:tgtEl>
                                          <p:spTgt spid="73"/>
                                        </p:tgtEl>
                                        <p:attrNameLst>
                                          <p:attrName>stroke.color</p:attrName>
                                        </p:attrNameLst>
                                      </p:cBhvr>
                                      <p:to>
                                        <a:schemeClr val="tx1"/>
                                      </p:to>
                                    </p:animClr>
                                    <p:set>
                                      <p:cBhvr>
                                        <p:cTn id="45" dur="2000" fill="hold"/>
                                        <p:tgtEl>
                                          <p:spTgt spid="73"/>
                                        </p:tgtEl>
                                        <p:attrNameLst>
                                          <p:attrName>stroke.on</p:attrName>
                                        </p:attrNameLst>
                                      </p:cBhvr>
                                      <p:to>
                                        <p:strVal val="true"/>
                                      </p:to>
                                    </p:set>
                                  </p:childTnLst>
                                </p:cTn>
                              </p:par>
                              <p:par>
                                <p:cTn id="46" presetID="7" presetClass="emph" presetSubtype="2" fill="hold" nodeType="withEffect">
                                  <p:stCondLst>
                                    <p:cond delay="0"/>
                                  </p:stCondLst>
                                  <p:childTnLst>
                                    <p:animClr clrSpc="rgb" dir="cw">
                                      <p:cBhvr>
                                        <p:cTn id="47" dur="2000" fill="hold"/>
                                        <p:tgtEl>
                                          <p:spTgt spid="80"/>
                                        </p:tgtEl>
                                        <p:attrNameLst>
                                          <p:attrName>stroke.color</p:attrName>
                                        </p:attrNameLst>
                                      </p:cBhvr>
                                      <p:to>
                                        <a:schemeClr val="tx1"/>
                                      </p:to>
                                    </p:animClr>
                                    <p:set>
                                      <p:cBhvr>
                                        <p:cTn id="48" dur="2000" fill="hold"/>
                                        <p:tgtEl>
                                          <p:spTgt spid="80"/>
                                        </p:tgtEl>
                                        <p:attrNameLst>
                                          <p:attrName>stroke.on</p:attrName>
                                        </p:attrNameLst>
                                      </p:cBhvr>
                                      <p:to>
                                        <p:strVal val="true"/>
                                      </p:to>
                                    </p:set>
                                  </p:childTnLst>
                                </p:cTn>
                              </p:par>
                              <p:par>
                                <p:cTn id="49" presetID="7" presetClass="emph" presetSubtype="2" fill="hold" nodeType="withEffect">
                                  <p:stCondLst>
                                    <p:cond delay="0"/>
                                  </p:stCondLst>
                                  <p:childTnLst>
                                    <p:animClr clrSpc="rgb" dir="cw">
                                      <p:cBhvr>
                                        <p:cTn id="50" dur="2000" fill="hold"/>
                                        <p:tgtEl>
                                          <p:spTgt spid="63"/>
                                        </p:tgtEl>
                                        <p:attrNameLst>
                                          <p:attrName>stroke.color</p:attrName>
                                        </p:attrNameLst>
                                      </p:cBhvr>
                                      <p:to>
                                        <a:schemeClr val="tx1"/>
                                      </p:to>
                                    </p:animClr>
                                    <p:set>
                                      <p:cBhvr>
                                        <p:cTn id="51" dur="2000" fill="hold"/>
                                        <p:tgtEl>
                                          <p:spTgt spid="63"/>
                                        </p:tgtEl>
                                        <p:attrNameLst>
                                          <p:attrName>stroke.on</p:attrName>
                                        </p:attrNameLst>
                                      </p:cBhvr>
                                      <p:to>
                                        <p:strVal val="true"/>
                                      </p:to>
                                    </p:set>
                                  </p:childTnLst>
                                </p:cTn>
                              </p:par>
                              <p:par>
                                <p:cTn id="52" presetID="3" presetClass="emph" presetSubtype="2" fill="hold" grpId="0" nodeType="withEffect">
                                  <p:stCondLst>
                                    <p:cond delay="0"/>
                                  </p:stCondLst>
                                  <p:childTnLst>
                                    <p:animClr clrSpc="rgb" dir="cw">
                                      <p:cBhvr override="childStyle">
                                        <p:cTn id="53" dur="2000" fill="hold"/>
                                        <p:tgtEl>
                                          <p:spTgt spid="63"/>
                                        </p:tgtEl>
                                        <p:attrNameLst>
                                          <p:attrName>style.color</p:attrName>
                                        </p:attrNameLst>
                                      </p:cBhvr>
                                      <p:to>
                                        <a:schemeClr val="tx1"/>
                                      </p:to>
                                    </p:animClr>
                                  </p:childTnLst>
                                </p:cTn>
                              </p:par>
                            </p:childTnLst>
                          </p:cTn>
                        </p:par>
                        <p:par>
                          <p:cTn id="54" fill="hold">
                            <p:stCondLst>
                              <p:cond delay="4000"/>
                            </p:stCondLst>
                            <p:childTnLst>
                              <p:par>
                                <p:cTn id="55" presetID="9" presetClass="emph" presetSubtype="0" grpId="1" nodeType="afterEffect">
                                  <p:stCondLst>
                                    <p:cond delay="0"/>
                                  </p:stCondLst>
                                  <p:childTnLst>
                                    <p:set>
                                      <p:cBhvr rctx="PPT">
                                        <p:cTn id="56" dur="indefinite"/>
                                        <p:tgtEl>
                                          <p:spTgt spid="113"/>
                                        </p:tgtEl>
                                        <p:attrNameLst>
                                          <p:attrName>style.opacity</p:attrName>
                                        </p:attrNameLst>
                                      </p:cBhvr>
                                      <p:to>
                                        <p:strVal val="0.2"/>
                                      </p:to>
                                    </p:set>
                                    <p:animEffect filter="image" prLst="opacity: 0.2">
                                      <p:cBhvr rctx="IE">
                                        <p:cTn id="57" dur="indefinite"/>
                                        <p:tgtEl>
                                          <p:spTgt spid="113"/>
                                        </p:tgtEl>
                                      </p:cBhvr>
                                    </p:animEffect>
                                  </p:childTnLst>
                                </p:cTn>
                              </p:par>
                            </p:childTnLst>
                          </p:cTn>
                        </p:par>
                        <p:par>
                          <p:cTn id="58" fill="hold">
                            <p:stCondLst>
                              <p:cond delay="4000"/>
                            </p:stCondLst>
                            <p:childTnLst>
                              <p:par>
                                <p:cTn id="59" presetID="9" presetClass="emph" presetSubtype="0" grpId="1" nodeType="afterEffect">
                                  <p:stCondLst>
                                    <p:cond delay="0"/>
                                  </p:stCondLst>
                                  <p:childTnLst>
                                    <p:set>
                                      <p:cBhvr rctx="PPT">
                                        <p:cTn id="60" dur="indefinite"/>
                                        <p:tgtEl>
                                          <p:spTgt spid="114"/>
                                        </p:tgtEl>
                                        <p:attrNameLst>
                                          <p:attrName>style.opacity</p:attrName>
                                        </p:attrNameLst>
                                      </p:cBhvr>
                                      <p:to>
                                        <p:strVal val="0.2"/>
                                      </p:to>
                                    </p:set>
                                    <p:animEffect filter="image" prLst="opacity: 0.2">
                                      <p:cBhvr rctx="IE">
                                        <p:cTn id="61" dur="indefinite"/>
                                        <p:tgtEl>
                                          <p:spTgt spid="114"/>
                                        </p:tgtEl>
                                      </p:cBhvr>
                                    </p:animEffect>
                                  </p:childTnLst>
                                </p:cTn>
                              </p:par>
                            </p:childTnLst>
                          </p:cTn>
                        </p:par>
                        <p:par>
                          <p:cTn id="62" fill="hold">
                            <p:stCondLst>
                              <p:cond delay="4000"/>
                            </p:stCondLst>
                            <p:childTnLst>
                              <p:par>
                                <p:cTn id="63" presetID="9" presetClass="emph" presetSubtype="0" grpId="1" nodeType="afterEffect">
                                  <p:stCondLst>
                                    <p:cond delay="0"/>
                                  </p:stCondLst>
                                  <p:childTnLst>
                                    <p:set>
                                      <p:cBhvr rctx="PPT">
                                        <p:cTn id="64" dur="indefinite"/>
                                        <p:tgtEl>
                                          <p:spTgt spid="115"/>
                                        </p:tgtEl>
                                        <p:attrNameLst>
                                          <p:attrName>style.opacity</p:attrName>
                                        </p:attrNameLst>
                                      </p:cBhvr>
                                      <p:to>
                                        <p:strVal val="0.2"/>
                                      </p:to>
                                    </p:set>
                                    <p:animEffect filter="image" prLst="opacity: 0.2">
                                      <p:cBhvr rctx="IE">
                                        <p:cTn id="65" dur="indefinite"/>
                                        <p:tgtEl>
                                          <p:spTgt spid="115"/>
                                        </p:tgtEl>
                                      </p:cBhvr>
                                    </p:animEffect>
                                  </p:childTnLst>
                                </p:cTn>
                              </p:par>
                            </p:childTnLst>
                          </p:cTn>
                        </p:par>
                        <p:par>
                          <p:cTn id="66" fill="hold">
                            <p:stCondLst>
                              <p:cond delay="4000"/>
                            </p:stCondLst>
                            <p:childTnLst>
                              <p:par>
                                <p:cTn id="67" presetID="9" presetClass="emph" presetSubtype="0" grpId="1" nodeType="afterEffect">
                                  <p:stCondLst>
                                    <p:cond delay="0"/>
                                  </p:stCondLst>
                                  <p:childTnLst>
                                    <p:set>
                                      <p:cBhvr rctx="PPT">
                                        <p:cTn id="68" dur="indefinite"/>
                                        <p:tgtEl>
                                          <p:spTgt spid="116"/>
                                        </p:tgtEl>
                                        <p:attrNameLst>
                                          <p:attrName>style.opacity</p:attrName>
                                        </p:attrNameLst>
                                      </p:cBhvr>
                                      <p:to>
                                        <p:strVal val="0.2"/>
                                      </p:to>
                                    </p:set>
                                    <p:animEffect filter="image" prLst="opacity: 0.2">
                                      <p:cBhvr rctx="IE">
                                        <p:cTn id="69" dur="indefinite"/>
                                        <p:tgtEl>
                                          <p:spTgt spid="116"/>
                                        </p:tgtEl>
                                      </p:cBhvr>
                                    </p:animEffect>
                                  </p:childTnLst>
                                </p:cTn>
                              </p:par>
                            </p:childTnLst>
                          </p:cTn>
                        </p:par>
                        <p:par>
                          <p:cTn id="70" fill="hold">
                            <p:stCondLst>
                              <p:cond delay="4000"/>
                            </p:stCondLst>
                            <p:childTnLst>
                              <p:par>
                                <p:cTn id="71" presetID="9" presetClass="emph" presetSubtype="0" grpId="1" nodeType="afterEffect">
                                  <p:stCondLst>
                                    <p:cond delay="0"/>
                                  </p:stCondLst>
                                  <p:childTnLst>
                                    <p:set>
                                      <p:cBhvr rctx="PPT">
                                        <p:cTn id="72" dur="indefinite"/>
                                        <p:tgtEl>
                                          <p:spTgt spid="117"/>
                                        </p:tgtEl>
                                        <p:attrNameLst>
                                          <p:attrName>style.opacity</p:attrName>
                                        </p:attrNameLst>
                                      </p:cBhvr>
                                      <p:to>
                                        <p:strVal val="0.2"/>
                                      </p:to>
                                    </p:set>
                                    <p:animEffect filter="image" prLst="opacity: 0.2">
                                      <p:cBhvr rctx="IE">
                                        <p:cTn id="73" dur="indefinite"/>
                                        <p:tgtEl>
                                          <p:spTgt spid="117"/>
                                        </p:tgtEl>
                                      </p:cBhvr>
                                    </p:animEffect>
                                  </p:childTnLst>
                                </p:cTn>
                              </p:par>
                            </p:childTnLst>
                          </p:cTn>
                        </p:par>
                        <p:par>
                          <p:cTn id="74" fill="hold">
                            <p:stCondLst>
                              <p:cond delay="4000"/>
                            </p:stCondLst>
                            <p:childTnLst>
                              <p:par>
                                <p:cTn id="75" presetID="9" presetClass="emph" presetSubtype="0" grpId="1" nodeType="afterEffect">
                                  <p:stCondLst>
                                    <p:cond delay="0"/>
                                  </p:stCondLst>
                                  <p:childTnLst>
                                    <p:set>
                                      <p:cBhvr rctx="PPT">
                                        <p:cTn id="76" dur="indefinite"/>
                                        <p:tgtEl>
                                          <p:spTgt spid="118"/>
                                        </p:tgtEl>
                                        <p:attrNameLst>
                                          <p:attrName>style.opacity</p:attrName>
                                        </p:attrNameLst>
                                      </p:cBhvr>
                                      <p:to>
                                        <p:strVal val="0.2"/>
                                      </p:to>
                                    </p:set>
                                    <p:animEffect filter="image" prLst="opacity: 0.2">
                                      <p:cBhvr rctx="IE">
                                        <p:cTn id="77" dur="indefinite"/>
                                        <p:tgtEl>
                                          <p:spTgt spid="118"/>
                                        </p:tgtEl>
                                      </p:cBhvr>
                                    </p:animEffect>
                                  </p:childTnLst>
                                </p:cTn>
                              </p:par>
                            </p:childTnLst>
                          </p:cTn>
                        </p:par>
                        <p:par>
                          <p:cTn id="78" fill="hold">
                            <p:stCondLst>
                              <p:cond delay="4000"/>
                            </p:stCondLst>
                            <p:childTnLst>
                              <p:par>
                                <p:cTn id="79" presetID="9" presetClass="emph" presetSubtype="0" grpId="1" nodeType="afterEffect">
                                  <p:stCondLst>
                                    <p:cond delay="0"/>
                                  </p:stCondLst>
                                  <p:childTnLst>
                                    <p:set>
                                      <p:cBhvr rctx="PPT">
                                        <p:cTn id="80" dur="indefinite"/>
                                        <p:tgtEl>
                                          <p:spTgt spid="119"/>
                                        </p:tgtEl>
                                        <p:attrNameLst>
                                          <p:attrName>style.opacity</p:attrName>
                                        </p:attrNameLst>
                                      </p:cBhvr>
                                      <p:to>
                                        <p:strVal val="0.2"/>
                                      </p:to>
                                    </p:set>
                                    <p:animEffect filter="image" prLst="opacity: 0.2">
                                      <p:cBhvr rctx="IE">
                                        <p:cTn id="81" dur="indefinite"/>
                                        <p:tgtEl>
                                          <p:spTgt spid="119"/>
                                        </p:tgtEl>
                                      </p:cBhvr>
                                    </p:animEffect>
                                  </p:childTnLst>
                                </p:cTn>
                              </p:par>
                            </p:childTnLst>
                          </p:cTn>
                        </p:par>
                        <p:par>
                          <p:cTn id="82" fill="hold">
                            <p:stCondLst>
                              <p:cond delay="4000"/>
                            </p:stCondLst>
                            <p:childTnLst>
                              <p:par>
                                <p:cTn id="83" presetID="9" presetClass="emph" presetSubtype="0" grpId="1" nodeType="afterEffect">
                                  <p:stCondLst>
                                    <p:cond delay="0"/>
                                  </p:stCondLst>
                                  <p:childTnLst>
                                    <p:set>
                                      <p:cBhvr rctx="PPT">
                                        <p:cTn id="84" dur="indefinite"/>
                                        <p:tgtEl>
                                          <p:spTgt spid="122"/>
                                        </p:tgtEl>
                                        <p:attrNameLst>
                                          <p:attrName>style.opacity</p:attrName>
                                        </p:attrNameLst>
                                      </p:cBhvr>
                                      <p:to>
                                        <p:strVal val="0.2"/>
                                      </p:to>
                                    </p:set>
                                    <p:animEffect filter="image" prLst="opacity: 0.2">
                                      <p:cBhvr rctx="IE">
                                        <p:cTn id="85" dur="indefinite"/>
                                        <p:tgtEl>
                                          <p:spTgt spid="122"/>
                                        </p:tgtEl>
                                      </p:cBhvr>
                                    </p:animEffect>
                                  </p:childTnLst>
                                </p:cTn>
                              </p:par>
                            </p:childTnLst>
                          </p:cTn>
                        </p:par>
                        <p:par>
                          <p:cTn id="86" fill="hold">
                            <p:stCondLst>
                              <p:cond delay="4000"/>
                            </p:stCondLst>
                            <p:childTnLst>
                              <p:par>
                                <p:cTn id="87" presetID="9" presetClass="emph" presetSubtype="0" grpId="1" nodeType="afterEffect">
                                  <p:stCondLst>
                                    <p:cond delay="0"/>
                                  </p:stCondLst>
                                  <p:childTnLst>
                                    <p:set>
                                      <p:cBhvr rctx="PPT">
                                        <p:cTn id="88" dur="indefinite"/>
                                        <p:tgtEl>
                                          <p:spTgt spid="123"/>
                                        </p:tgtEl>
                                        <p:attrNameLst>
                                          <p:attrName>style.opacity</p:attrName>
                                        </p:attrNameLst>
                                      </p:cBhvr>
                                      <p:to>
                                        <p:strVal val="0.2"/>
                                      </p:to>
                                    </p:set>
                                    <p:animEffect filter="image" prLst="opacity: 0.2">
                                      <p:cBhvr rctx="IE">
                                        <p:cTn id="89" dur="indefinite"/>
                                        <p:tgtEl>
                                          <p:spTgt spid="123"/>
                                        </p:tgtEl>
                                      </p:cBhvr>
                                    </p:animEffect>
                                  </p:childTnLst>
                                </p:cTn>
                              </p:par>
                            </p:childTnLst>
                          </p:cTn>
                        </p:par>
                        <p:par>
                          <p:cTn id="90" fill="hold">
                            <p:stCondLst>
                              <p:cond delay="4000"/>
                            </p:stCondLst>
                            <p:childTnLst>
                              <p:par>
                                <p:cTn id="91" presetID="9" presetClass="emph" presetSubtype="0" grpId="1" nodeType="afterEffect">
                                  <p:stCondLst>
                                    <p:cond delay="0"/>
                                  </p:stCondLst>
                                  <p:childTnLst>
                                    <p:set>
                                      <p:cBhvr rctx="PPT">
                                        <p:cTn id="92" dur="indefinite"/>
                                        <p:tgtEl>
                                          <p:spTgt spid="124"/>
                                        </p:tgtEl>
                                        <p:attrNameLst>
                                          <p:attrName>style.opacity</p:attrName>
                                        </p:attrNameLst>
                                      </p:cBhvr>
                                      <p:to>
                                        <p:strVal val="0.2"/>
                                      </p:to>
                                    </p:set>
                                    <p:animEffect filter="image" prLst="opacity: 0.2">
                                      <p:cBhvr rctx="IE">
                                        <p:cTn id="93" dur="indefinite"/>
                                        <p:tgtEl>
                                          <p:spTgt spid="124"/>
                                        </p:tgtEl>
                                      </p:cBhvr>
                                    </p:animEffect>
                                  </p:childTnLst>
                                </p:cTn>
                              </p:par>
                            </p:childTnLst>
                          </p:cTn>
                        </p:par>
                        <p:par>
                          <p:cTn id="94" fill="hold">
                            <p:stCondLst>
                              <p:cond delay="4000"/>
                            </p:stCondLst>
                            <p:childTnLst>
                              <p:par>
                                <p:cTn id="95" presetID="9" presetClass="emph" presetSubtype="0" grpId="1" nodeType="afterEffect">
                                  <p:stCondLst>
                                    <p:cond delay="0"/>
                                  </p:stCondLst>
                                  <p:childTnLst>
                                    <p:set>
                                      <p:cBhvr rctx="PPT">
                                        <p:cTn id="96" dur="indefinite"/>
                                        <p:tgtEl>
                                          <p:spTgt spid="125"/>
                                        </p:tgtEl>
                                        <p:attrNameLst>
                                          <p:attrName>style.opacity</p:attrName>
                                        </p:attrNameLst>
                                      </p:cBhvr>
                                      <p:to>
                                        <p:strVal val="0.2"/>
                                      </p:to>
                                    </p:set>
                                    <p:animEffect filter="image" prLst="opacity: 0.2">
                                      <p:cBhvr rctx="IE">
                                        <p:cTn id="97" dur="indefinite"/>
                                        <p:tgtEl>
                                          <p:spTgt spid="125"/>
                                        </p:tgtEl>
                                      </p:cBhvr>
                                    </p:animEffect>
                                  </p:childTnLst>
                                </p:cTn>
                              </p:par>
                            </p:childTnLst>
                          </p:cTn>
                        </p:par>
                        <p:par>
                          <p:cTn id="98" fill="hold">
                            <p:stCondLst>
                              <p:cond delay="4000"/>
                            </p:stCondLst>
                            <p:childTnLst>
                              <p:par>
                                <p:cTn id="99" presetID="9" presetClass="emph" presetSubtype="0" grpId="1" nodeType="afterEffect">
                                  <p:stCondLst>
                                    <p:cond delay="0"/>
                                  </p:stCondLst>
                                  <p:childTnLst>
                                    <p:set>
                                      <p:cBhvr rctx="PPT">
                                        <p:cTn id="100" dur="indefinite"/>
                                        <p:tgtEl>
                                          <p:spTgt spid="126"/>
                                        </p:tgtEl>
                                        <p:attrNameLst>
                                          <p:attrName>style.opacity</p:attrName>
                                        </p:attrNameLst>
                                      </p:cBhvr>
                                      <p:to>
                                        <p:strVal val="0.2"/>
                                      </p:to>
                                    </p:set>
                                    <p:animEffect filter="image" prLst="opacity: 0.2">
                                      <p:cBhvr rctx="IE">
                                        <p:cTn id="101" dur="indefinite"/>
                                        <p:tgtEl>
                                          <p:spTgt spid="126"/>
                                        </p:tgtEl>
                                      </p:cBhvr>
                                    </p:animEffect>
                                  </p:childTnLst>
                                </p:cTn>
                              </p:par>
                            </p:childTnLst>
                          </p:cTn>
                        </p:par>
                        <p:par>
                          <p:cTn id="102" fill="hold">
                            <p:stCondLst>
                              <p:cond delay="4000"/>
                            </p:stCondLst>
                            <p:childTnLst>
                              <p:par>
                                <p:cTn id="103" presetID="9" presetClass="emph" presetSubtype="0" grpId="1" nodeType="afterEffect">
                                  <p:stCondLst>
                                    <p:cond delay="0"/>
                                  </p:stCondLst>
                                  <p:childTnLst>
                                    <p:set>
                                      <p:cBhvr rctx="PPT">
                                        <p:cTn id="104" dur="indefinite"/>
                                        <p:tgtEl>
                                          <p:spTgt spid="127"/>
                                        </p:tgtEl>
                                        <p:attrNameLst>
                                          <p:attrName>style.opacity</p:attrName>
                                        </p:attrNameLst>
                                      </p:cBhvr>
                                      <p:to>
                                        <p:strVal val="0.2"/>
                                      </p:to>
                                    </p:set>
                                    <p:animEffect filter="image" prLst="opacity: 0.2">
                                      <p:cBhvr rctx="IE">
                                        <p:cTn id="105" dur="indefinite"/>
                                        <p:tgtEl>
                                          <p:spTgt spid="127"/>
                                        </p:tgtEl>
                                      </p:cBhvr>
                                    </p:animEffect>
                                  </p:childTnLst>
                                </p:cTn>
                              </p:par>
                            </p:childTnLst>
                          </p:cTn>
                        </p:par>
                        <p:par>
                          <p:cTn id="106" fill="hold">
                            <p:stCondLst>
                              <p:cond delay="4000"/>
                            </p:stCondLst>
                            <p:childTnLst>
                              <p:par>
                                <p:cTn id="107" presetID="9" presetClass="emph" presetSubtype="0" grpId="1" nodeType="afterEffect">
                                  <p:stCondLst>
                                    <p:cond delay="0"/>
                                  </p:stCondLst>
                                  <p:childTnLst>
                                    <p:set>
                                      <p:cBhvr rctx="PPT">
                                        <p:cTn id="108" dur="indefinite"/>
                                        <p:tgtEl>
                                          <p:spTgt spid="128"/>
                                        </p:tgtEl>
                                        <p:attrNameLst>
                                          <p:attrName>style.opacity</p:attrName>
                                        </p:attrNameLst>
                                      </p:cBhvr>
                                      <p:to>
                                        <p:strVal val="0.2"/>
                                      </p:to>
                                    </p:set>
                                    <p:animEffect filter="image" prLst="opacity: 0.2">
                                      <p:cBhvr rctx="IE">
                                        <p:cTn id="109" dur="indefinite"/>
                                        <p:tgtEl>
                                          <p:spTgt spid="128"/>
                                        </p:tgtEl>
                                      </p:cBhvr>
                                    </p:animEffect>
                                  </p:childTnLst>
                                </p:cTn>
                              </p:par>
                            </p:childTnLst>
                          </p:cTn>
                        </p:par>
                        <p:par>
                          <p:cTn id="110" fill="hold">
                            <p:stCondLst>
                              <p:cond delay="4000"/>
                            </p:stCondLst>
                            <p:childTnLst>
                              <p:par>
                                <p:cTn id="111" presetID="9" presetClass="emph" presetSubtype="0" grpId="1" nodeType="afterEffect">
                                  <p:stCondLst>
                                    <p:cond delay="0"/>
                                  </p:stCondLst>
                                  <p:childTnLst>
                                    <p:set>
                                      <p:cBhvr rctx="PPT">
                                        <p:cTn id="112" dur="indefinite"/>
                                        <p:tgtEl>
                                          <p:spTgt spid="129"/>
                                        </p:tgtEl>
                                        <p:attrNameLst>
                                          <p:attrName>style.opacity</p:attrName>
                                        </p:attrNameLst>
                                      </p:cBhvr>
                                      <p:to>
                                        <p:strVal val="0.2"/>
                                      </p:to>
                                    </p:set>
                                    <p:animEffect filter="image" prLst="opacity: 0.2">
                                      <p:cBhvr rctx="IE">
                                        <p:cTn id="113" dur="indefinite"/>
                                        <p:tgtEl>
                                          <p:spTgt spid="129"/>
                                        </p:tgtEl>
                                      </p:cBhvr>
                                    </p:animEffect>
                                  </p:childTnLst>
                                </p:cTn>
                              </p:par>
                            </p:childTnLst>
                          </p:cTn>
                        </p:par>
                        <p:par>
                          <p:cTn id="114" fill="hold">
                            <p:stCondLst>
                              <p:cond delay="4000"/>
                            </p:stCondLst>
                            <p:childTnLst>
                              <p:par>
                                <p:cTn id="115" presetID="9" presetClass="emph" presetSubtype="0" grpId="1" nodeType="afterEffect">
                                  <p:stCondLst>
                                    <p:cond delay="0"/>
                                  </p:stCondLst>
                                  <p:childTnLst>
                                    <p:set>
                                      <p:cBhvr rctx="PPT">
                                        <p:cTn id="116" dur="indefinite"/>
                                        <p:tgtEl>
                                          <p:spTgt spid="130"/>
                                        </p:tgtEl>
                                        <p:attrNameLst>
                                          <p:attrName>style.opacity</p:attrName>
                                        </p:attrNameLst>
                                      </p:cBhvr>
                                      <p:to>
                                        <p:strVal val="0.2"/>
                                      </p:to>
                                    </p:set>
                                    <p:animEffect filter="image" prLst="opacity: 0.2">
                                      <p:cBhvr rctx="IE">
                                        <p:cTn id="117" dur="indefinite"/>
                                        <p:tgtEl>
                                          <p:spTgt spid="130"/>
                                        </p:tgtEl>
                                      </p:cBhvr>
                                    </p:animEffect>
                                  </p:childTnLst>
                                </p:cTn>
                              </p:par>
                            </p:childTnLst>
                          </p:cTn>
                        </p:par>
                        <p:par>
                          <p:cTn id="118" fill="hold">
                            <p:stCondLst>
                              <p:cond delay="4000"/>
                            </p:stCondLst>
                            <p:childTnLst>
                              <p:par>
                                <p:cTn id="119" presetID="9" presetClass="emph" presetSubtype="0" grpId="1" nodeType="afterEffect">
                                  <p:stCondLst>
                                    <p:cond delay="0"/>
                                  </p:stCondLst>
                                  <p:childTnLst>
                                    <p:set>
                                      <p:cBhvr rctx="PPT">
                                        <p:cTn id="120" dur="indefinite"/>
                                        <p:tgtEl>
                                          <p:spTgt spid="131"/>
                                        </p:tgtEl>
                                        <p:attrNameLst>
                                          <p:attrName>style.opacity</p:attrName>
                                        </p:attrNameLst>
                                      </p:cBhvr>
                                      <p:to>
                                        <p:strVal val="0.2"/>
                                      </p:to>
                                    </p:set>
                                    <p:animEffect filter="image" prLst="opacity: 0.2">
                                      <p:cBhvr rctx="IE">
                                        <p:cTn id="121" dur="indefinite"/>
                                        <p:tgtEl>
                                          <p:spTgt spid="131"/>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mph" presetSubtype="2" fill="hold" nodeType="clickEffect">
                                  <p:stCondLst>
                                    <p:cond delay="0"/>
                                  </p:stCondLst>
                                  <p:childTnLst>
                                    <p:animClr clrSpc="rgb" dir="cw">
                                      <p:cBhvr>
                                        <p:cTn id="125" dur="2000" fill="hold"/>
                                        <p:tgtEl>
                                          <p:spTgt spid="61"/>
                                        </p:tgtEl>
                                        <p:attrNameLst>
                                          <p:attrName>fillcolor</p:attrName>
                                        </p:attrNameLst>
                                      </p:cBhvr>
                                      <p:to>
                                        <a:srgbClr val="00FA00"/>
                                      </p:to>
                                    </p:animClr>
                                    <p:set>
                                      <p:cBhvr>
                                        <p:cTn id="126" dur="2000" fill="hold"/>
                                        <p:tgtEl>
                                          <p:spTgt spid="61"/>
                                        </p:tgtEl>
                                        <p:attrNameLst>
                                          <p:attrName>fill.type</p:attrName>
                                        </p:attrNameLst>
                                      </p:cBhvr>
                                      <p:to>
                                        <p:strVal val="solid"/>
                                      </p:to>
                                    </p:set>
                                    <p:set>
                                      <p:cBhvr>
                                        <p:cTn id="127" dur="2000" fill="hold"/>
                                        <p:tgtEl>
                                          <p:spTgt spid="6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2000" fill="hold"/>
                                        <p:tgtEl>
                                          <p:spTgt spid="59"/>
                                        </p:tgtEl>
                                        <p:attrNameLst>
                                          <p:attrName>fillcolor</p:attrName>
                                        </p:attrNameLst>
                                      </p:cBhvr>
                                      <p:to>
                                        <a:srgbClr val="00FA00"/>
                                      </p:to>
                                    </p:animClr>
                                    <p:set>
                                      <p:cBhvr>
                                        <p:cTn id="130" dur="2000" fill="hold"/>
                                        <p:tgtEl>
                                          <p:spTgt spid="59"/>
                                        </p:tgtEl>
                                        <p:attrNameLst>
                                          <p:attrName>fill.type</p:attrName>
                                        </p:attrNameLst>
                                      </p:cBhvr>
                                      <p:to>
                                        <p:strVal val="solid"/>
                                      </p:to>
                                    </p:set>
                                    <p:set>
                                      <p:cBhvr>
                                        <p:cTn id="131" dur="2000" fill="hold"/>
                                        <p:tgtEl>
                                          <p:spTgt spid="59"/>
                                        </p:tgtEl>
                                        <p:attrNameLst>
                                          <p:attrName>fill.on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0" presetClass="path" presetSubtype="0" accel="50000" decel="50000" fill="hold" grpId="0" nodeType="clickEffect">
                                  <p:stCondLst>
                                    <p:cond delay="0"/>
                                  </p:stCondLst>
                                  <p:childTnLst>
                                    <p:animMotion origin="layout" path="M 0.10538 -0.07469 L 0.29288 -0.08117 L 0.45434 -0.33333 L 0.61927 -0.32716 " pathEditMode="relative" rAng="0" ptsTypes="AAAA">
                                      <p:cBhvr>
                                        <p:cTn id="135" dur="2000" fill="hold"/>
                                        <p:tgtEl>
                                          <p:spTgt spid="132"/>
                                        </p:tgtEl>
                                        <p:attrNameLst>
                                          <p:attrName>ppt_x</p:attrName>
                                          <p:attrName>ppt_y</p:attrName>
                                        </p:attrNameLst>
                                      </p:cBhvr>
                                      <p:rCtr x="25694" y="-12932"/>
                                    </p:animMotion>
                                  </p:childTnLst>
                                </p:cTn>
                              </p:par>
                              <p:par>
                                <p:cTn id="136" presetID="0" presetClass="path" presetSubtype="0" accel="50000" decel="50000" fill="hold" grpId="0" nodeType="withEffect">
                                  <p:stCondLst>
                                    <p:cond delay="0"/>
                                  </p:stCondLst>
                                  <p:childTnLst>
                                    <p:animMotion origin="layout" path="M 0.10434 -0.30617 L 0.29549 -0.31234 L 0.44809 -0.20308 L 0.61493 -0.33086 " pathEditMode="relative" ptsTypes="AAAA">
                                      <p:cBhvr>
                                        <p:cTn id="137" dur="2000" fill="hold"/>
                                        <p:tgtEl>
                                          <p:spTgt spid="133"/>
                                        </p:tgtEl>
                                        <p:attrNameLst>
                                          <p:attrName>ppt_x</p:attrName>
                                          <p:attrName>ppt_y</p:attrName>
                                        </p:attrNameLst>
                                      </p:cBhvr>
                                    </p:animMotion>
                                  </p:childTnLst>
                                </p:cTn>
                              </p:par>
                              <p:par>
                                <p:cTn id="138" presetID="0" presetClass="path" presetSubtype="0" accel="50000" decel="50000" fill="hold" grpId="0" nodeType="withEffect">
                                  <p:stCondLst>
                                    <p:cond delay="0"/>
                                  </p:stCondLst>
                                  <p:childTnLst>
                                    <p:animMotion origin="layout" path="M 0.10868 -0.53519 L 0.29983 -0.52593 L 0.45781 -0.39815 L 0.62812 -0.39476 " pathEditMode="relative" ptsTypes="AAAA">
                                      <p:cBhvr>
                                        <p:cTn id="139" dur="2000" fill="hold"/>
                                        <p:tgtEl>
                                          <p:spTgt spid="134"/>
                                        </p:tgtEl>
                                        <p:attrNameLst>
                                          <p:attrName>ppt_x</p:attrName>
                                          <p:attrName>ppt_y</p:attrName>
                                        </p:attrNameLst>
                                      </p:cBhvr>
                                    </p:animMotion>
                                  </p:childTnLst>
                                </p:cTn>
                              </p:par>
                            </p:childTnLst>
                          </p:cTn>
                        </p:par>
                        <p:par>
                          <p:cTn id="140" fill="hold">
                            <p:stCondLst>
                              <p:cond delay="2000"/>
                            </p:stCondLst>
                            <p:childTnLst>
                              <p:par>
                                <p:cTn id="141" presetID="9" presetClass="emph" presetSubtype="0" grpId="1" nodeType="afterEffect">
                                  <p:stCondLst>
                                    <p:cond delay="0"/>
                                  </p:stCondLst>
                                  <p:childTnLst>
                                    <p:set>
                                      <p:cBhvr rctx="PPT">
                                        <p:cTn id="142" dur="indefinite"/>
                                        <p:tgtEl>
                                          <p:spTgt spid="132"/>
                                        </p:tgtEl>
                                        <p:attrNameLst>
                                          <p:attrName>style.opacity</p:attrName>
                                        </p:attrNameLst>
                                      </p:cBhvr>
                                      <p:to>
                                        <p:strVal val="0.5"/>
                                      </p:to>
                                    </p:set>
                                    <p:animEffect filter="image" prLst="opacity: 0.5">
                                      <p:cBhvr rctx="IE">
                                        <p:cTn id="143" dur="indefinite"/>
                                        <p:tgtEl>
                                          <p:spTgt spid="132"/>
                                        </p:tgtEl>
                                      </p:cBhvr>
                                    </p:animEffect>
                                  </p:childTnLst>
                                </p:cTn>
                              </p:par>
                            </p:childTnLst>
                          </p:cTn>
                        </p:par>
                        <p:par>
                          <p:cTn id="144" fill="hold">
                            <p:stCondLst>
                              <p:cond delay="2000"/>
                            </p:stCondLst>
                            <p:childTnLst>
                              <p:par>
                                <p:cTn id="145" presetID="9" presetClass="emph" presetSubtype="0" grpId="1" nodeType="afterEffect">
                                  <p:stCondLst>
                                    <p:cond delay="0"/>
                                  </p:stCondLst>
                                  <p:childTnLst>
                                    <p:set>
                                      <p:cBhvr rctx="PPT">
                                        <p:cTn id="146" dur="indefinite"/>
                                        <p:tgtEl>
                                          <p:spTgt spid="133"/>
                                        </p:tgtEl>
                                        <p:attrNameLst>
                                          <p:attrName>style.opacity</p:attrName>
                                        </p:attrNameLst>
                                      </p:cBhvr>
                                      <p:to>
                                        <p:strVal val="0.5"/>
                                      </p:to>
                                    </p:set>
                                    <p:animEffect filter="image" prLst="opacity: 0.5">
                                      <p:cBhvr rctx="IE">
                                        <p:cTn id="147" dur="indefinite"/>
                                        <p:tgtEl>
                                          <p:spTgt spid="133"/>
                                        </p:tgtEl>
                                      </p:cBhvr>
                                    </p:animEffect>
                                  </p:childTnLst>
                                </p:cTn>
                              </p:par>
                            </p:childTnLst>
                          </p:cTn>
                        </p:par>
                        <p:par>
                          <p:cTn id="148" fill="hold">
                            <p:stCondLst>
                              <p:cond delay="2000"/>
                            </p:stCondLst>
                            <p:childTnLst>
                              <p:par>
                                <p:cTn id="149" presetID="9" presetClass="emph" presetSubtype="0" grpId="1" nodeType="afterEffect">
                                  <p:stCondLst>
                                    <p:cond delay="0"/>
                                  </p:stCondLst>
                                  <p:childTnLst>
                                    <p:set>
                                      <p:cBhvr rctx="PPT">
                                        <p:cTn id="150" dur="indefinite"/>
                                        <p:tgtEl>
                                          <p:spTgt spid="134"/>
                                        </p:tgtEl>
                                        <p:attrNameLst>
                                          <p:attrName>style.opacity</p:attrName>
                                        </p:attrNameLst>
                                      </p:cBhvr>
                                      <p:to>
                                        <p:strVal val="0.5"/>
                                      </p:to>
                                    </p:set>
                                    <p:animEffect filter="image" prLst="opacity: 0.5">
                                      <p:cBhvr rctx="IE">
                                        <p:cTn id="151" dur="indefinite"/>
                                        <p:tgtEl>
                                          <p:spTgt spid="134"/>
                                        </p:tgtEl>
                                      </p:cBhvr>
                                    </p:animEffect>
                                  </p:childTnLst>
                                </p:cTn>
                              </p:par>
                            </p:childTnLst>
                          </p:cTn>
                        </p:par>
                      </p:childTnLst>
                    </p:cTn>
                  </p:par>
                  <p:par>
                    <p:cTn id="152" fill="hold">
                      <p:stCondLst>
                        <p:cond delay="indefinite"/>
                      </p:stCondLst>
                      <p:childTnLst>
                        <p:par>
                          <p:cTn id="153" fill="hold">
                            <p:stCondLst>
                              <p:cond delay="0"/>
                            </p:stCondLst>
                            <p:childTnLst>
                              <p:par>
                                <p:cTn id="154" presetID="0" presetClass="path" presetSubtype="0" accel="50000" decel="50000" fill="hold" grpId="0" nodeType="clickEffect">
                                  <p:stCondLst>
                                    <p:cond delay="0"/>
                                  </p:stCondLst>
                                  <p:childTnLst>
                                    <p:animMotion origin="layout" path="M 0.06476 -0.06234 L 0.24878 -0.05617 L 0.40851 0.08087 L 0.58385 0.08735 L 0.8191 -0.06234 " pathEditMode="relative" rAng="0" ptsTypes="AAAAA">
                                      <p:cBhvr>
                                        <p:cTn id="155" dur="2000" fill="hold"/>
                                        <p:tgtEl>
                                          <p:spTgt spid="136"/>
                                        </p:tgtEl>
                                        <p:attrNameLst>
                                          <p:attrName>ppt_x</p:attrName>
                                          <p:attrName>ppt_y</p:attrName>
                                        </p:attrNameLst>
                                      </p:cBhvr>
                                      <p:rCtr x="37708" y="7469"/>
                                    </p:animMotion>
                                  </p:childTnLst>
                                </p:cTn>
                              </p:par>
                            </p:childTnLst>
                          </p:cTn>
                        </p:par>
                        <p:par>
                          <p:cTn id="156" fill="hold">
                            <p:stCondLst>
                              <p:cond delay="2000"/>
                            </p:stCondLst>
                            <p:childTnLst>
                              <p:par>
                                <p:cTn id="157" presetID="9" presetClass="emph" presetSubtype="0" grpId="1" nodeType="afterEffect">
                                  <p:stCondLst>
                                    <p:cond delay="0"/>
                                  </p:stCondLst>
                                  <p:childTnLst>
                                    <p:set>
                                      <p:cBhvr rctx="PPT">
                                        <p:cTn id="158" dur="indefinite"/>
                                        <p:tgtEl>
                                          <p:spTgt spid="136"/>
                                        </p:tgtEl>
                                        <p:attrNameLst>
                                          <p:attrName>style.opacity</p:attrName>
                                        </p:attrNameLst>
                                      </p:cBhvr>
                                      <p:to>
                                        <p:strVal val="0.2"/>
                                      </p:to>
                                    </p:set>
                                    <p:animEffect filter="image" prLst="opacity: 0.2">
                                      <p:cBhvr rctx="IE">
                                        <p:cTn id="159" dur="indefinite"/>
                                        <p:tgtEl>
                                          <p:spTgt spid="136"/>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mph" presetSubtype="2" fill="hold" nodeType="clickEffect">
                                  <p:stCondLst>
                                    <p:cond delay="0"/>
                                  </p:stCondLst>
                                  <p:childTnLst>
                                    <p:animClr clrSpc="rgb" dir="cw">
                                      <p:cBhvr>
                                        <p:cTn id="163" dur="2000" fill="hold"/>
                                        <p:tgtEl>
                                          <p:spTgt spid="77"/>
                                        </p:tgtEl>
                                        <p:attrNameLst>
                                          <p:attrName>fillcolor</p:attrName>
                                        </p:attrNameLst>
                                      </p:cBhvr>
                                      <p:to>
                                        <a:srgbClr val="00FA00"/>
                                      </p:to>
                                    </p:animClr>
                                    <p:set>
                                      <p:cBhvr>
                                        <p:cTn id="164" dur="2000" fill="hold"/>
                                        <p:tgtEl>
                                          <p:spTgt spid="77"/>
                                        </p:tgtEl>
                                        <p:attrNameLst>
                                          <p:attrName>fill.type</p:attrName>
                                        </p:attrNameLst>
                                      </p:cBhvr>
                                      <p:to>
                                        <p:strVal val="solid"/>
                                      </p:to>
                                    </p:set>
                                    <p:set>
                                      <p:cBhvr>
                                        <p:cTn id="165" dur="2000" fill="hold"/>
                                        <p:tgtEl>
                                          <p:spTgt spid="7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6" grpId="0" animBg="1"/>
      <p:bldP spid="13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34</a:t>
            </a:fld>
            <a:endParaRPr lang="uk-UA"/>
          </a:p>
        </p:txBody>
      </p:sp>
      <p:sp>
        <p:nvSpPr>
          <p:cNvPr id="84"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85"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86"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87"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88"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89" name="object 37"/>
          <p:cNvSpPr txBox="1"/>
          <p:nvPr/>
        </p:nvSpPr>
        <p:spPr>
          <a:xfrm>
            <a:off x="8646303" y="2118392"/>
            <a:ext cx="487941" cy="468000"/>
          </a:xfrm>
          <a:prstGeom prst="rect">
            <a:avLst/>
          </a:prstGeom>
          <a:ln w="12700">
            <a:solidFill>
              <a:schemeClr val="bg2"/>
            </a:solidFill>
          </a:ln>
        </p:spPr>
        <p:txBody>
          <a:bodyPr vert="horz" wrap="square" lIns="0" tIns="74167" rIns="0" bIns="0" rtlCol="0">
            <a:spAutoFit/>
          </a:bodyPr>
          <a:lstStyle/>
          <a:p>
            <a:pPr marL="53186">
              <a:spcBef>
                <a:spcPts val="584"/>
              </a:spcBef>
            </a:pPr>
            <a:r>
              <a:rPr sz="2000" spc="35">
                <a:solidFill>
                  <a:schemeClr val="bg2"/>
                </a:solidFill>
                <a:latin typeface="Arial"/>
                <a:cs typeface="Arial"/>
              </a:rPr>
              <a:t>/24</a:t>
            </a:r>
            <a:endParaRPr sz="2000">
              <a:solidFill>
                <a:schemeClr val="bg2"/>
              </a:solidFill>
              <a:latin typeface="Arial"/>
              <a:cs typeface="Arial"/>
            </a:endParaRPr>
          </a:p>
        </p:txBody>
      </p:sp>
      <p:sp>
        <p:nvSpPr>
          <p:cNvPr id="55"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57"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59"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C</a:t>
            </a:r>
            <a:endParaRPr sz="2400">
              <a:solidFill>
                <a:schemeClr val="tx1"/>
              </a:solidFill>
            </a:endParaRPr>
          </a:p>
        </p:txBody>
      </p:sp>
      <p:sp>
        <p:nvSpPr>
          <p:cNvPr id="61"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F</a:t>
            </a:r>
            <a:endParaRPr sz="2400">
              <a:solidFill>
                <a:schemeClr val="tx1"/>
              </a:solidFill>
            </a:endParaRPr>
          </a:p>
        </p:txBody>
      </p:sp>
      <p:sp>
        <p:nvSpPr>
          <p:cNvPr id="63"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D</a:t>
            </a:r>
            <a:endParaRPr sz="1200">
              <a:solidFill>
                <a:schemeClr val="tx1"/>
              </a:solidFill>
            </a:endParaRPr>
          </a:p>
        </p:txBody>
      </p:sp>
      <p:sp>
        <p:nvSpPr>
          <p:cNvPr id="65"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7"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9"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71"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73"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75"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77"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G</a:t>
            </a:r>
            <a:endParaRPr sz="2400">
              <a:solidFill>
                <a:schemeClr val="tx1"/>
              </a:solidFill>
            </a:endParaRPr>
          </a:p>
        </p:txBody>
      </p:sp>
      <p:sp>
        <p:nvSpPr>
          <p:cNvPr id="78"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80"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92"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94"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27"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sp>
        <p:nvSpPr>
          <p:cNvPr id="30" name="Ellipse 29"/>
          <p:cNvSpPr>
            <a:spLocks noChangeAspect="1"/>
          </p:cNvSpPr>
          <p:nvPr/>
        </p:nvSpPr>
        <p:spPr>
          <a:xfrm>
            <a:off x="3195741"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31" name="Ellipse 30"/>
          <p:cNvSpPr>
            <a:spLocks noChangeAspect="1"/>
          </p:cNvSpPr>
          <p:nvPr/>
        </p:nvSpPr>
        <p:spPr>
          <a:xfrm>
            <a:off x="3300015" y="990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32" name="Ellipse 31"/>
          <p:cNvSpPr>
            <a:spLocks noChangeAspect="1"/>
          </p:cNvSpPr>
          <p:nvPr/>
        </p:nvSpPr>
        <p:spPr>
          <a:xfrm>
            <a:off x="3325847"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33" name="Ellipse 32"/>
          <p:cNvSpPr>
            <a:spLocks noChangeAspect="1"/>
          </p:cNvSpPr>
          <p:nvPr/>
        </p:nvSpPr>
        <p:spPr>
          <a:xfrm>
            <a:off x="3083193" y="13129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34" name="Ellipse 33"/>
          <p:cNvSpPr>
            <a:spLocks noChangeAspect="1"/>
          </p:cNvSpPr>
          <p:nvPr/>
        </p:nvSpPr>
        <p:spPr>
          <a:xfrm>
            <a:off x="3480015" y="9794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35" name="Ellipse 34"/>
          <p:cNvSpPr>
            <a:spLocks noChangeAspect="1"/>
          </p:cNvSpPr>
          <p:nvPr/>
        </p:nvSpPr>
        <p:spPr>
          <a:xfrm>
            <a:off x="3480015" y="120816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36"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37" name="Ellipse 36"/>
          <p:cNvSpPr>
            <a:spLocks noChangeAspect="1"/>
          </p:cNvSpPr>
          <p:nvPr/>
        </p:nvSpPr>
        <p:spPr>
          <a:xfrm>
            <a:off x="3267928" y="33165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38" name="Ellipse 37"/>
          <p:cNvSpPr>
            <a:spLocks noChangeAspect="1"/>
          </p:cNvSpPr>
          <p:nvPr/>
        </p:nvSpPr>
        <p:spPr>
          <a:xfrm>
            <a:off x="3212398" y="348553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39" name="Ellipse 38"/>
          <p:cNvSpPr>
            <a:spLocks noChangeAspect="1"/>
          </p:cNvSpPr>
          <p:nvPr/>
        </p:nvSpPr>
        <p:spPr>
          <a:xfrm>
            <a:off x="3443270" y="34172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0" name="Ellipse 39"/>
          <p:cNvSpPr>
            <a:spLocks noChangeAspect="1"/>
          </p:cNvSpPr>
          <p:nvPr/>
        </p:nvSpPr>
        <p:spPr>
          <a:xfrm>
            <a:off x="3386871" y="326187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1" name="Ellipse 40"/>
          <p:cNvSpPr>
            <a:spLocks noChangeAspect="1"/>
          </p:cNvSpPr>
          <p:nvPr/>
        </p:nvSpPr>
        <p:spPr>
          <a:xfrm>
            <a:off x="3394893" y="349448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2" name="Ellipse 41"/>
          <p:cNvSpPr>
            <a:spLocks noChangeAspect="1"/>
          </p:cNvSpPr>
          <p:nvPr/>
        </p:nvSpPr>
        <p:spPr>
          <a:xfrm>
            <a:off x="3147614" y="330853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3" name="Ellipse 42"/>
          <p:cNvSpPr>
            <a:spLocks noChangeAspect="1"/>
          </p:cNvSpPr>
          <p:nvPr/>
        </p:nvSpPr>
        <p:spPr>
          <a:xfrm>
            <a:off x="3092084" y="347751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4" name="Ellipse 43"/>
          <p:cNvSpPr>
            <a:spLocks noChangeAspect="1"/>
          </p:cNvSpPr>
          <p:nvPr/>
        </p:nvSpPr>
        <p:spPr>
          <a:xfrm>
            <a:off x="3322956" y="340923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5" name="Ellipse 44"/>
          <p:cNvSpPr>
            <a:spLocks noChangeAspect="1"/>
          </p:cNvSpPr>
          <p:nvPr/>
        </p:nvSpPr>
        <p:spPr>
          <a:xfrm>
            <a:off x="3266557" y="32538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6" name="Ellipse 45"/>
          <p:cNvSpPr>
            <a:spLocks noChangeAspect="1"/>
          </p:cNvSpPr>
          <p:nvPr/>
        </p:nvSpPr>
        <p:spPr>
          <a:xfrm>
            <a:off x="3274579" y="348646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7" name="Ellipse 46"/>
          <p:cNvSpPr>
            <a:spLocks noChangeAspect="1"/>
          </p:cNvSpPr>
          <p:nvPr/>
        </p:nvSpPr>
        <p:spPr>
          <a:xfrm>
            <a:off x="3459061" y="360678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8" name="Ellipse 47"/>
          <p:cNvSpPr>
            <a:spLocks noChangeAspect="1"/>
          </p:cNvSpPr>
          <p:nvPr/>
        </p:nvSpPr>
        <p:spPr>
          <a:xfrm>
            <a:off x="4697439" y="338041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49" name="Ellipse 48"/>
          <p:cNvSpPr>
            <a:spLocks noChangeAspect="1"/>
          </p:cNvSpPr>
          <p:nvPr/>
        </p:nvSpPr>
        <p:spPr>
          <a:xfrm>
            <a:off x="4864940" y="345786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50" name="Ellipse 49"/>
          <p:cNvSpPr>
            <a:spLocks noChangeAspect="1"/>
          </p:cNvSpPr>
          <p:nvPr/>
        </p:nvSpPr>
        <p:spPr>
          <a:xfrm>
            <a:off x="4762967" y="331600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51" name="Ellipse 50"/>
          <p:cNvSpPr>
            <a:spLocks noChangeAspect="1"/>
          </p:cNvSpPr>
          <p:nvPr/>
        </p:nvSpPr>
        <p:spPr>
          <a:xfrm>
            <a:off x="4921088" y="333754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52" name="Ellipse 51"/>
          <p:cNvSpPr>
            <a:spLocks noChangeAspect="1"/>
          </p:cNvSpPr>
          <p:nvPr/>
        </p:nvSpPr>
        <p:spPr>
          <a:xfrm>
            <a:off x="4784732" y="353807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53" name="Ellipse 52"/>
          <p:cNvSpPr>
            <a:spLocks noChangeAspect="1"/>
          </p:cNvSpPr>
          <p:nvPr/>
        </p:nvSpPr>
        <p:spPr>
          <a:xfrm>
            <a:off x="5041404" y="352203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54" name="Ellipse 53"/>
          <p:cNvSpPr>
            <a:spLocks noChangeAspect="1"/>
          </p:cNvSpPr>
          <p:nvPr/>
        </p:nvSpPr>
        <p:spPr>
          <a:xfrm>
            <a:off x="4727761" y="11508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56" name="Ellipse 55"/>
          <p:cNvSpPr>
            <a:spLocks noChangeAspect="1"/>
          </p:cNvSpPr>
          <p:nvPr/>
        </p:nvSpPr>
        <p:spPr>
          <a:xfrm>
            <a:off x="4832035" y="95034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58" name="Ellipse 57"/>
          <p:cNvSpPr>
            <a:spLocks noChangeAspect="1"/>
          </p:cNvSpPr>
          <p:nvPr/>
        </p:nvSpPr>
        <p:spPr>
          <a:xfrm>
            <a:off x="4857867" y="11508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0" name="Ellipse 59"/>
          <p:cNvSpPr>
            <a:spLocks noChangeAspect="1"/>
          </p:cNvSpPr>
          <p:nvPr/>
        </p:nvSpPr>
        <p:spPr>
          <a:xfrm>
            <a:off x="4615213" y="12728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2" name="Ellipse 61"/>
          <p:cNvSpPr>
            <a:spLocks noChangeAspect="1"/>
          </p:cNvSpPr>
          <p:nvPr/>
        </p:nvSpPr>
        <p:spPr>
          <a:xfrm>
            <a:off x="5012035" y="9393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4" name="Ellipse 63"/>
          <p:cNvSpPr>
            <a:spLocks noChangeAspect="1"/>
          </p:cNvSpPr>
          <p:nvPr/>
        </p:nvSpPr>
        <p:spPr>
          <a:xfrm>
            <a:off x="5012035" y="11680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6" name="Ellipse 65"/>
          <p:cNvSpPr>
            <a:spLocks noChangeAspect="1"/>
          </p:cNvSpPr>
          <p:nvPr/>
        </p:nvSpPr>
        <p:spPr>
          <a:xfrm>
            <a:off x="4751824" y="237809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68" name="Ellipse 67"/>
          <p:cNvSpPr>
            <a:spLocks noChangeAspect="1"/>
          </p:cNvSpPr>
          <p:nvPr/>
        </p:nvSpPr>
        <p:spPr>
          <a:xfrm>
            <a:off x="4856098" y="217756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0" name="Ellipse 69"/>
          <p:cNvSpPr>
            <a:spLocks noChangeAspect="1"/>
          </p:cNvSpPr>
          <p:nvPr/>
        </p:nvSpPr>
        <p:spPr>
          <a:xfrm>
            <a:off x="4881930" y="237809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2" name="Ellipse 71"/>
          <p:cNvSpPr>
            <a:spLocks noChangeAspect="1"/>
          </p:cNvSpPr>
          <p:nvPr/>
        </p:nvSpPr>
        <p:spPr>
          <a:xfrm>
            <a:off x="4639276" y="250002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4" name="Ellipse 73"/>
          <p:cNvSpPr>
            <a:spLocks noChangeAspect="1"/>
          </p:cNvSpPr>
          <p:nvPr/>
        </p:nvSpPr>
        <p:spPr>
          <a:xfrm>
            <a:off x="5036098" y="216652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6" name="Ellipse 75"/>
          <p:cNvSpPr>
            <a:spLocks noChangeAspect="1"/>
          </p:cNvSpPr>
          <p:nvPr/>
        </p:nvSpPr>
        <p:spPr>
          <a:xfrm>
            <a:off x="5036098" y="239527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9" name="Ellipse 78"/>
          <p:cNvSpPr>
            <a:spLocks noChangeAspect="1"/>
          </p:cNvSpPr>
          <p:nvPr/>
        </p:nvSpPr>
        <p:spPr>
          <a:xfrm>
            <a:off x="6941572" y="237006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1" name="Ellipse 80"/>
          <p:cNvSpPr>
            <a:spLocks noChangeAspect="1"/>
          </p:cNvSpPr>
          <p:nvPr/>
        </p:nvSpPr>
        <p:spPr>
          <a:xfrm>
            <a:off x="7045846" y="216954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3" name="Ellipse 82"/>
          <p:cNvSpPr>
            <a:spLocks noChangeAspect="1"/>
          </p:cNvSpPr>
          <p:nvPr/>
        </p:nvSpPr>
        <p:spPr>
          <a:xfrm>
            <a:off x="7071678" y="237006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0" name="Ellipse 89"/>
          <p:cNvSpPr>
            <a:spLocks noChangeAspect="1"/>
          </p:cNvSpPr>
          <p:nvPr/>
        </p:nvSpPr>
        <p:spPr>
          <a:xfrm>
            <a:off x="6829024" y="249200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1" name="Ellipse 90"/>
          <p:cNvSpPr>
            <a:spLocks noChangeAspect="1"/>
          </p:cNvSpPr>
          <p:nvPr/>
        </p:nvSpPr>
        <p:spPr>
          <a:xfrm>
            <a:off x="7225846" y="215850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3" name="Ellipse 92"/>
          <p:cNvSpPr>
            <a:spLocks noChangeAspect="1"/>
          </p:cNvSpPr>
          <p:nvPr/>
        </p:nvSpPr>
        <p:spPr>
          <a:xfrm>
            <a:off x="7225846" y="238725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5" name="Ellipse 94"/>
          <p:cNvSpPr>
            <a:spLocks noChangeAspect="1"/>
          </p:cNvSpPr>
          <p:nvPr/>
        </p:nvSpPr>
        <p:spPr>
          <a:xfrm>
            <a:off x="7093972" y="252246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6" name="Ellipse 95"/>
          <p:cNvSpPr>
            <a:spLocks noChangeAspect="1"/>
          </p:cNvSpPr>
          <p:nvPr/>
        </p:nvSpPr>
        <p:spPr>
          <a:xfrm>
            <a:off x="7198246" y="232194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7" name="Ellipse 96"/>
          <p:cNvSpPr>
            <a:spLocks noChangeAspect="1"/>
          </p:cNvSpPr>
          <p:nvPr/>
        </p:nvSpPr>
        <p:spPr>
          <a:xfrm>
            <a:off x="7224078" y="252246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8" name="Ellipse 97"/>
          <p:cNvSpPr>
            <a:spLocks noChangeAspect="1"/>
          </p:cNvSpPr>
          <p:nvPr/>
        </p:nvSpPr>
        <p:spPr>
          <a:xfrm>
            <a:off x="6981424" y="264440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9" name="Ellipse 98"/>
          <p:cNvSpPr>
            <a:spLocks noChangeAspect="1"/>
          </p:cNvSpPr>
          <p:nvPr/>
        </p:nvSpPr>
        <p:spPr>
          <a:xfrm>
            <a:off x="7378246" y="231090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0" name="Ellipse 99"/>
          <p:cNvSpPr>
            <a:spLocks noChangeAspect="1"/>
          </p:cNvSpPr>
          <p:nvPr/>
        </p:nvSpPr>
        <p:spPr>
          <a:xfrm>
            <a:off x="7378246" y="253965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1" name="Ellipse 100"/>
          <p:cNvSpPr>
            <a:spLocks noChangeAspect="1"/>
          </p:cNvSpPr>
          <p:nvPr/>
        </p:nvSpPr>
        <p:spPr>
          <a:xfrm>
            <a:off x="6893448" y="240215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2" name="Ellipse 101"/>
          <p:cNvSpPr>
            <a:spLocks noChangeAspect="1"/>
          </p:cNvSpPr>
          <p:nvPr/>
        </p:nvSpPr>
        <p:spPr>
          <a:xfrm>
            <a:off x="6997722" y="220163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3" name="Ellipse 102"/>
          <p:cNvSpPr>
            <a:spLocks noChangeAspect="1"/>
          </p:cNvSpPr>
          <p:nvPr/>
        </p:nvSpPr>
        <p:spPr>
          <a:xfrm>
            <a:off x="7023554" y="240215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4" name="Ellipse 103"/>
          <p:cNvSpPr>
            <a:spLocks noChangeAspect="1"/>
          </p:cNvSpPr>
          <p:nvPr/>
        </p:nvSpPr>
        <p:spPr>
          <a:xfrm>
            <a:off x="6780900" y="252409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5" name="Ellipse 104"/>
          <p:cNvSpPr>
            <a:spLocks noChangeAspect="1"/>
          </p:cNvSpPr>
          <p:nvPr/>
        </p:nvSpPr>
        <p:spPr>
          <a:xfrm>
            <a:off x="7177722" y="219059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6" name="Ellipse 105"/>
          <p:cNvSpPr>
            <a:spLocks noChangeAspect="1"/>
          </p:cNvSpPr>
          <p:nvPr/>
        </p:nvSpPr>
        <p:spPr>
          <a:xfrm>
            <a:off x="7177722" y="241934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7" name="Ellipse 106"/>
          <p:cNvSpPr>
            <a:spLocks noChangeAspect="1"/>
          </p:cNvSpPr>
          <p:nvPr/>
        </p:nvSpPr>
        <p:spPr>
          <a:xfrm>
            <a:off x="-2168586" y="2606920"/>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8" name="Ellipse 107"/>
          <p:cNvSpPr>
            <a:spLocks noChangeAspect="1"/>
          </p:cNvSpPr>
          <p:nvPr/>
        </p:nvSpPr>
        <p:spPr>
          <a:xfrm>
            <a:off x="-2080354" y="2727236"/>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9" name="Ellipse 108"/>
          <p:cNvSpPr>
            <a:spLocks noChangeAspect="1"/>
          </p:cNvSpPr>
          <p:nvPr/>
        </p:nvSpPr>
        <p:spPr>
          <a:xfrm>
            <a:off x="-2377130" y="3810078"/>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1" name="Ellipse 110"/>
          <p:cNvSpPr>
            <a:spLocks noChangeAspect="1"/>
          </p:cNvSpPr>
          <p:nvPr/>
        </p:nvSpPr>
        <p:spPr>
          <a:xfrm>
            <a:off x="-2433276" y="5101467"/>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2" name="Ellipse 111"/>
          <p:cNvSpPr>
            <a:spLocks noChangeAspect="1"/>
          </p:cNvSpPr>
          <p:nvPr/>
        </p:nvSpPr>
        <p:spPr>
          <a:xfrm>
            <a:off x="-2224730" y="3962478"/>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3" name="Ellipse 112"/>
          <p:cNvSpPr>
            <a:spLocks noChangeAspect="1"/>
          </p:cNvSpPr>
          <p:nvPr/>
        </p:nvSpPr>
        <p:spPr>
          <a:xfrm>
            <a:off x="-2280876" y="5061363"/>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aphicFrame>
        <p:nvGraphicFramePr>
          <p:cNvPr id="116" name="Tableau 115"/>
          <p:cNvGraphicFramePr>
            <a:graphicFrameLocks noGrp="1"/>
          </p:cNvGraphicFramePr>
          <p:nvPr>
            <p:extLst>
              <p:ext uri="{D42A27DB-BD31-4B8C-83A1-F6EECF244321}">
                <p14:modId xmlns:p14="http://schemas.microsoft.com/office/powerpoint/2010/main" val="7025594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117" name="ZoneTexte 116"/>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
        <p:nvSpPr>
          <p:cNvPr id="118" name="Titre 3"/>
          <p:cNvSpPr>
            <a:spLocks noGrp="1"/>
          </p:cNvSpPr>
          <p:nvPr>
            <p:ph type="title"/>
          </p:nvPr>
        </p:nvSpPr>
        <p:spPr>
          <a:xfrm>
            <a:off x="311700" y="71097"/>
            <a:ext cx="6088561" cy="572700"/>
          </a:xfrm>
        </p:spPr>
        <p:txBody>
          <a:bodyPr/>
          <a:lstStyle/>
          <a:p>
            <a:pPr>
              <a:buClrTx/>
              <a:buFontTx/>
            </a:pPr>
            <a:r>
              <a:rPr lang="fr-FR" sz="2300" err="1"/>
              <a:t>Multipath</a:t>
            </a:r>
            <a:r>
              <a:rPr lang="fr-FR" sz="2300"/>
              <a:t> </a:t>
            </a:r>
            <a:r>
              <a:rPr lang="fr-FR" sz="2300" err="1"/>
              <a:t>probing</a:t>
            </a:r>
            <a:r>
              <a:rPr lang="fr-FR" sz="2300"/>
              <a:t>: MDA Paris </a:t>
            </a:r>
            <a:r>
              <a:rPr lang="fr-FR" sz="2300" err="1"/>
              <a:t>traceroute</a:t>
            </a:r>
            <a:r>
              <a:rPr lang="fr-FR" sz="2300"/>
              <a:t>, a hop by hop </a:t>
            </a:r>
            <a:r>
              <a:rPr lang="fr-FR" sz="2300" err="1"/>
              <a:t>resolving</a:t>
            </a:r>
            <a:r>
              <a:rPr lang="fr-FR" sz="2300"/>
              <a:t> technique</a:t>
            </a:r>
            <a:br>
              <a:rPr lang="fr-FR" sz="2800"/>
            </a:br>
            <a:endParaRPr lang="fr-FR" sz="2800"/>
          </a:p>
        </p:txBody>
      </p:sp>
    </p:spTree>
    <p:extLst>
      <p:ext uri="{BB962C8B-B14F-4D97-AF65-F5344CB8AC3E}">
        <p14:creationId xmlns:p14="http://schemas.microsoft.com/office/powerpoint/2010/main" val="121813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25122 -0.00617 L 0.43351 -0.00617 L 0.59497 -0.26203 L 0.77205 -0.26203 L 1.01771 -0.00617 L 1.19323 -0.00957 " pathEditMode="relative" rAng="0" ptsTypes="AAAAAA">
                                      <p:cBhvr>
                                        <p:cTn id="6" dur="2000" fill="hold"/>
                                        <p:tgtEl>
                                          <p:spTgt spid="107"/>
                                        </p:tgtEl>
                                        <p:attrNameLst>
                                          <p:attrName>ppt_x</p:attrName>
                                          <p:attrName>ppt_y</p:attrName>
                                        </p:attrNameLst>
                                      </p:cBhvr>
                                      <p:rCtr x="47101" y="-12809"/>
                                    </p:animMotion>
                                  </p:childTnLst>
                                </p:cTn>
                              </p:par>
                              <p:par>
                                <p:cTn id="7" presetID="0" presetClass="path" presetSubtype="0" accel="50000" decel="50000" fill="hold" grpId="0" nodeType="withEffect">
                                  <p:stCondLst>
                                    <p:cond delay="0"/>
                                  </p:stCondLst>
                                  <p:childTnLst>
                                    <p:animMotion origin="layout" path="M 0.25121 -0.00617 L 0.4335 -0.00617 L 0.59496 -0.26204 L 0.77204 -0.26204 L 1.0177 -0.00617 L 1.19322 -0.00957 " pathEditMode="relative" rAng="0" ptsTypes="AAAAAA">
                                      <p:cBhvr>
                                        <p:cTn id="8" dur="2000" fill="hold"/>
                                        <p:tgtEl>
                                          <p:spTgt spid="108"/>
                                        </p:tgtEl>
                                        <p:attrNameLst>
                                          <p:attrName>ppt_x</p:attrName>
                                          <p:attrName>ppt_y</p:attrName>
                                        </p:attrNameLst>
                                      </p:cBhvr>
                                      <p:rCtr x="47101" y="-12809"/>
                                    </p:animMotion>
                                  </p:childTnLst>
                                </p:cTn>
                              </p:par>
                              <p:par>
                                <p:cTn id="9" presetID="0" presetClass="path" presetSubtype="0" accel="50000" decel="50000" fill="hold" grpId="0" nodeType="withEffect">
                                  <p:stCondLst>
                                    <p:cond delay="0"/>
                                  </p:stCondLst>
                                  <p:childTnLst>
                                    <p:animMotion origin="layout" path="M 0.27205 -0.2216 L 0.46997 -0.23395 L 0.62292 -0.05617 L 0.78767 -0.06265 L 1.02795 -0.23395 L 1.2158 -0.23086 " pathEditMode="relative" rAng="0" ptsTypes="AAAAAA">
                                      <p:cBhvr>
                                        <p:cTn id="10" dur="2000" fill="hold"/>
                                        <p:tgtEl>
                                          <p:spTgt spid="109"/>
                                        </p:tgtEl>
                                        <p:attrNameLst>
                                          <p:attrName>ppt_x</p:attrName>
                                          <p:attrName>ppt_y</p:attrName>
                                        </p:attrNameLst>
                                      </p:cBhvr>
                                      <p:rCtr x="47188" y="7654"/>
                                    </p:animMotion>
                                  </p:childTnLst>
                                </p:cTn>
                              </p:par>
                              <p:par>
                                <p:cTn id="11" presetID="0" presetClass="path" presetSubtype="0" accel="50000" decel="50000" fill="hold" grpId="0" nodeType="withEffect">
                                  <p:stCondLst>
                                    <p:cond delay="0"/>
                                  </p:stCondLst>
                                  <p:childTnLst>
                                    <p:animMotion origin="layout" path="M 0.28438 -0.48519 L 0.47205 -0.46975 L 0.62986 -0.32932 L 0.8 -0.51019 L 1.03854 -0.51945 L 1.22639 -0.51636 " pathEditMode="relative" ptsTypes="AAAAAA">
                                      <p:cBhvr>
                                        <p:cTn id="12" dur="2000" fill="hold"/>
                                        <p:tgtEl>
                                          <p:spTgt spid="111"/>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27205 -0.2216 L 0.46997 -0.23395 L 0.62292 -0.05617 L 0.78767 -0.06265 L 1.02795 -0.23395 L 1.2158 -0.23086 " pathEditMode="relative" rAng="0" ptsTypes="AAAAAA">
                                      <p:cBhvr>
                                        <p:cTn id="14" dur="2000" fill="hold"/>
                                        <p:tgtEl>
                                          <p:spTgt spid="112"/>
                                        </p:tgtEl>
                                        <p:attrNameLst>
                                          <p:attrName>ppt_x</p:attrName>
                                          <p:attrName>ppt_y</p:attrName>
                                        </p:attrNameLst>
                                      </p:cBhvr>
                                      <p:rCtr x="47188" y="7654"/>
                                    </p:animMotion>
                                  </p:childTnLst>
                                </p:cTn>
                              </p:par>
                              <p:par>
                                <p:cTn id="15" presetID="0" presetClass="path" presetSubtype="0" accel="50000" decel="50000" fill="hold" grpId="0" nodeType="withEffect">
                                  <p:stCondLst>
                                    <p:cond delay="0"/>
                                  </p:stCondLst>
                                  <p:childTnLst>
                                    <p:animMotion origin="layout" path="M 0.28437 -0.48518 L 0.47205 -0.46975 L 0.62986 -0.32932 L 0.8 -0.51018 L 1.03854 -0.51944 L 1.22639 -0.51635 " pathEditMode="relative" rAng="0" ptsTypes="AAAAAA">
                                      <p:cBhvr>
                                        <p:cTn id="16" dur="2000" fill="hold"/>
                                        <p:tgtEl>
                                          <p:spTgt spid="113"/>
                                        </p:tgtEl>
                                        <p:attrNameLst>
                                          <p:attrName>ppt_x</p:attrName>
                                          <p:attrName>ppt_y</p:attrName>
                                        </p:attrNameLst>
                                      </p:cBhvr>
                                      <p:rCtr x="47101" y="6080"/>
                                    </p:animMotion>
                                  </p:childTnLst>
                                </p:cTn>
                              </p:par>
                            </p:childTnLst>
                          </p:cTn>
                        </p:par>
                        <p:par>
                          <p:cTn id="17" fill="hold">
                            <p:stCondLst>
                              <p:cond delay="2000"/>
                            </p:stCondLst>
                            <p:childTnLst>
                              <p:par>
                                <p:cTn id="18" presetID="7" presetClass="emph" presetSubtype="2" fill="hold" nodeType="afterEffect">
                                  <p:stCondLst>
                                    <p:cond delay="0"/>
                                  </p:stCondLst>
                                  <p:childTnLst>
                                    <p:animClr clrSpc="rgb" dir="cw">
                                      <p:cBhvr>
                                        <p:cTn id="19" dur="2000" fill="hold"/>
                                        <p:tgtEl>
                                          <p:spTgt spid="94"/>
                                        </p:tgtEl>
                                        <p:attrNameLst>
                                          <p:attrName>stroke.color</p:attrName>
                                        </p:attrNameLst>
                                      </p:cBhvr>
                                      <p:to>
                                        <a:schemeClr val="tx1"/>
                                      </p:to>
                                    </p:animClr>
                                    <p:set>
                                      <p:cBhvr>
                                        <p:cTn id="20" dur="2000" fill="hold"/>
                                        <p:tgtEl>
                                          <p:spTgt spid="9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2000" fill="hold"/>
                                        <p:tgtEl>
                                          <p:spTgt spid="89"/>
                                        </p:tgtEl>
                                        <p:attrNameLst>
                                          <p:attrName>stroke.color</p:attrName>
                                        </p:attrNameLst>
                                      </p:cBhvr>
                                      <p:to>
                                        <a:schemeClr val="tx1"/>
                                      </p:to>
                                    </p:animClr>
                                    <p:set>
                                      <p:cBhvr>
                                        <p:cTn id="23" dur="2000" fill="hold"/>
                                        <p:tgtEl>
                                          <p:spTgt spid="89"/>
                                        </p:tgtEl>
                                        <p:attrNameLst>
                                          <p:attrName>stroke.on</p:attrName>
                                        </p:attrNameLst>
                                      </p:cBhvr>
                                      <p:to>
                                        <p:strVal val="true"/>
                                      </p:to>
                                    </p:set>
                                  </p:childTnLst>
                                </p:cTn>
                              </p:par>
                              <p:par>
                                <p:cTn id="24" presetID="3" presetClass="emph" presetSubtype="2" fill="hold" nodeType="withEffect">
                                  <p:stCondLst>
                                    <p:cond delay="0"/>
                                  </p:stCondLst>
                                  <p:childTnLst>
                                    <p:animClr clrSpc="rgb" dir="cw">
                                      <p:cBhvr override="childStyle">
                                        <p:cTn id="25" dur="2000" fill="hold"/>
                                        <p:tgtEl>
                                          <p:spTgt spid="89"/>
                                        </p:tgtEl>
                                        <p:attrNameLst>
                                          <p:attrName>style.color</p:attrName>
                                        </p:attrNameLst>
                                      </p:cBhvr>
                                      <p:to>
                                        <a:schemeClr val="tx1"/>
                                      </p:to>
                                    </p:animClr>
                                  </p:childTnLst>
                                </p:cTn>
                              </p:par>
                            </p:childTnLst>
                          </p:cTn>
                        </p:par>
                        <p:par>
                          <p:cTn id="26" fill="hold">
                            <p:stCondLst>
                              <p:cond delay="4000"/>
                            </p:stCondLst>
                            <p:childTnLst>
                              <p:par>
                                <p:cTn id="27" presetID="9" presetClass="emph" presetSubtype="0" grpId="1" nodeType="afterEffect">
                                  <p:stCondLst>
                                    <p:cond delay="0"/>
                                  </p:stCondLst>
                                  <p:childTnLst>
                                    <p:set>
                                      <p:cBhvr rctx="PPT">
                                        <p:cTn id="28" dur="indefinite"/>
                                        <p:tgtEl>
                                          <p:spTgt spid="107"/>
                                        </p:tgtEl>
                                        <p:attrNameLst>
                                          <p:attrName>style.opacity</p:attrName>
                                        </p:attrNameLst>
                                      </p:cBhvr>
                                      <p:to>
                                        <p:strVal val="0.2"/>
                                      </p:to>
                                    </p:set>
                                    <p:animEffect filter="image" prLst="opacity: 0.2">
                                      <p:cBhvr rctx="IE">
                                        <p:cTn id="29" dur="indefinite"/>
                                        <p:tgtEl>
                                          <p:spTgt spid="107"/>
                                        </p:tgtEl>
                                      </p:cBhvr>
                                    </p:animEffect>
                                  </p:childTnLst>
                                </p:cTn>
                              </p:par>
                            </p:childTnLst>
                          </p:cTn>
                        </p:par>
                        <p:par>
                          <p:cTn id="30" fill="hold">
                            <p:stCondLst>
                              <p:cond delay="4000"/>
                            </p:stCondLst>
                            <p:childTnLst>
                              <p:par>
                                <p:cTn id="31" presetID="9" presetClass="emph" presetSubtype="0" grpId="1" nodeType="afterEffect">
                                  <p:stCondLst>
                                    <p:cond delay="0"/>
                                  </p:stCondLst>
                                  <p:childTnLst>
                                    <p:set>
                                      <p:cBhvr rctx="PPT">
                                        <p:cTn id="32" dur="indefinite"/>
                                        <p:tgtEl>
                                          <p:spTgt spid="108"/>
                                        </p:tgtEl>
                                        <p:attrNameLst>
                                          <p:attrName>style.opacity</p:attrName>
                                        </p:attrNameLst>
                                      </p:cBhvr>
                                      <p:to>
                                        <p:strVal val="0.2"/>
                                      </p:to>
                                    </p:set>
                                    <p:animEffect filter="image" prLst="opacity: 0.2">
                                      <p:cBhvr rctx="IE">
                                        <p:cTn id="33" dur="indefinite"/>
                                        <p:tgtEl>
                                          <p:spTgt spid="108"/>
                                        </p:tgtEl>
                                      </p:cBhvr>
                                    </p:animEffect>
                                  </p:childTnLst>
                                </p:cTn>
                              </p:par>
                            </p:childTnLst>
                          </p:cTn>
                        </p:par>
                        <p:par>
                          <p:cTn id="34" fill="hold">
                            <p:stCondLst>
                              <p:cond delay="4000"/>
                            </p:stCondLst>
                            <p:childTnLst>
                              <p:par>
                                <p:cTn id="35" presetID="9" presetClass="emph" presetSubtype="0" grpId="1" nodeType="afterEffect">
                                  <p:stCondLst>
                                    <p:cond delay="0"/>
                                  </p:stCondLst>
                                  <p:childTnLst>
                                    <p:set>
                                      <p:cBhvr rctx="PPT">
                                        <p:cTn id="36" dur="indefinite"/>
                                        <p:tgtEl>
                                          <p:spTgt spid="109"/>
                                        </p:tgtEl>
                                        <p:attrNameLst>
                                          <p:attrName>style.opacity</p:attrName>
                                        </p:attrNameLst>
                                      </p:cBhvr>
                                      <p:to>
                                        <p:strVal val="0.2"/>
                                      </p:to>
                                    </p:set>
                                    <p:animEffect filter="image" prLst="opacity: 0.2">
                                      <p:cBhvr rctx="IE">
                                        <p:cTn id="37" dur="indefinite"/>
                                        <p:tgtEl>
                                          <p:spTgt spid="109"/>
                                        </p:tgtEl>
                                      </p:cBhvr>
                                    </p:animEffect>
                                  </p:childTnLst>
                                </p:cTn>
                              </p:par>
                            </p:childTnLst>
                          </p:cTn>
                        </p:par>
                        <p:par>
                          <p:cTn id="38" fill="hold">
                            <p:stCondLst>
                              <p:cond delay="4000"/>
                            </p:stCondLst>
                            <p:childTnLst>
                              <p:par>
                                <p:cTn id="39" presetID="9" presetClass="emph" presetSubtype="0" grpId="1" nodeType="afterEffect">
                                  <p:stCondLst>
                                    <p:cond delay="0"/>
                                  </p:stCondLst>
                                  <p:childTnLst>
                                    <p:set>
                                      <p:cBhvr rctx="PPT">
                                        <p:cTn id="40" dur="indefinite"/>
                                        <p:tgtEl>
                                          <p:spTgt spid="111"/>
                                        </p:tgtEl>
                                        <p:attrNameLst>
                                          <p:attrName>style.opacity</p:attrName>
                                        </p:attrNameLst>
                                      </p:cBhvr>
                                      <p:to>
                                        <p:strVal val="0.2"/>
                                      </p:to>
                                    </p:set>
                                    <p:animEffect filter="image" prLst="opacity: 0.2">
                                      <p:cBhvr rctx="IE">
                                        <p:cTn id="41" dur="indefinite"/>
                                        <p:tgtEl>
                                          <p:spTgt spid="111"/>
                                        </p:tgtEl>
                                      </p:cBhvr>
                                    </p:animEffect>
                                  </p:childTnLst>
                                </p:cTn>
                              </p:par>
                            </p:childTnLst>
                          </p:cTn>
                        </p:par>
                        <p:par>
                          <p:cTn id="42" fill="hold">
                            <p:stCondLst>
                              <p:cond delay="4000"/>
                            </p:stCondLst>
                            <p:childTnLst>
                              <p:par>
                                <p:cTn id="43" presetID="9" presetClass="emph" presetSubtype="0" grpId="1" nodeType="afterEffect">
                                  <p:stCondLst>
                                    <p:cond delay="0"/>
                                  </p:stCondLst>
                                  <p:childTnLst>
                                    <p:set>
                                      <p:cBhvr rctx="PPT">
                                        <p:cTn id="44" dur="indefinite"/>
                                        <p:tgtEl>
                                          <p:spTgt spid="112"/>
                                        </p:tgtEl>
                                        <p:attrNameLst>
                                          <p:attrName>style.opacity</p:attrName>
                                        </p:attrNameLst>
                                      </p:cBhvr>
                                      <p:to>
                                        <p:strVal val="0.2"/>
                                      </p:to>
                                    </p:set>
                                    <p:animEffect filter="image" prLst="opacity: 0.2">
                                      <p:cBhvr rctx="IE">
                                        <p:cTn id="45" dur="indefinite"/>
                                        <p:tgtEl>
                                          <p:spTgt spid="112"/>
                                        </p:tgtEl>
                                      </p:cBhvr>
                                    </p:animEffect>
                                  </p:childTnLst>
                                </p:cTn>
                              </p:par>
                            </p:childTnLst>
                          </p:cTn>
                        </p:par>
                        <p:par>
                          <p:cTn id="46" fill="hold">
                            <p:stCondLst>
                              <p:cond delay="4000"/>
                            </p:stCondLst>
                            <p:childTnLst>
                              <p:par>
                                <p:cTn id="47" presetID="9" presetClass="emph" presetSubtype="0" grpId="1" nodeType="afterEffect">
                                  <p:stCondLst>
                                    <p:cond delay="0"/>
                                  </p:stCondLst>
                                  <p:childTnLst>
                                    <p:set>
                                      <p:cBhvr rctx="PPT">
                                        <p:cTn id="48" dur="indefinite"/>
                                        <p:tgtEl>
                                          <p:spTgt spid="113"/>
                                        </p:tgtEl>
                                        <p:attrNameLst>
                                          <p:attrName>style.opacity</p:attrName>
                                        </p:attrNameLst>
                                      </p:cBhvr>
                                      <p:to>
                                        <p:strVal val="0.2"/>
                                      </p:to>
                                    </p:set>
                                    <p:animEffect filter="image" prLst="opacity: 0.2">
                                      <p:cBhvr rctx="IE">
                                        <p:cTn id="49" dur="indefinite"/>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2000" fill="hold"/>
                                        <p:tgtEl>
                                          <p:spTgt spid="63"/>
                                        </p:tgtEl>
                                        <p:attrNameLst>
                                          <p:attrName>fillcolor</p:attrName>
                                        </p:attrNameLst>
                                      </p:cBhvr>
                                      <p:to>
                                        <a:srgbClr val="00FA00"/>
                                      </p:to>
                                    </p:animClr>
                                    <p:set>
                                      <p:cBhvr>
                                        <p:cTn id="54" dur="2000" fill="hold"/>
                                        <p:tgtEl>
                                          <p:spTgt spid="63"/>
                                        </p:tgtEl>
                                        <p:attrNameLst>
                                          <p:attrName>fill.type</p:attrName>
                                        </p:attrNameLst>
                                      </p:cBhvr>
                                      <p:to>
                                        <p:strVal val="solid"/>
                                      </p:to>
                                    </p:set>
                                    <p:set>
                                      <p:cBhvr>
                                        <p:cTn id="55" dur="2000" fill="hold"/>
                                        <p:tgtEl>
                                          <p:spTgt spid="63"/>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 presetClass="emph" presetSubtype="2" fill="hold" nodeType="clickEffect">
                                  <p:stCondLst>
                                    <p:cond delay="0"/>
                                  </p:stCondLst>
                                  <p:childTnLst>
                                    <p:animClr clrSpc="rgb" dir="cw">
                                      <p:cBhvr>
                                        <p:cTn id="59" dur="2000" fill="hold"/>
                                        <p:tgtEl>
                                          <p:spTgt spid="89"/>
                                        </p:tgtEl>
                                        <p:attrNameLst>
                                          <p:attrName>fillcolor</p:attrName>
                                        </p:attrNameLst>
                                      </p:cBhvr>
                                      <p:to>
                                        <a:srgbClr val="00FA00"/>
                                      </p:to>
                                    </p:animClr>
                                    <p:set>
                                      <p:cBhvr>
                                        <p:cTn id="60" dur="2000" fill="hold"/>
                                        <p:tgtEl>
                                          <p:spTgt spid="89"/>
                                        </p:tgtEl>
                                        <p:attrNameLst>
                                          <p:attrName>fill.type</p:attrName>
                                        </p:attrNameLst>
                                      </p:cBhvr>
                                      <p:to>
                                        <p:strVal val="solid"/>
                                      </p:to>
                                    </p:set>
                                    <p:set>
                                      <p:cBhvr>
                                        <p:cTn id="61" dur="2000" fill="hold"/>
                                        <p:tgtEl>
                                          <p:spTgt spid="8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err="1"/>
              <a:t>Mapping</a:t>
            </a:r>
            <a:r>
              <a:rPr lang="fr-FR"/>
              <a:t> </a:t>
            </a:r>
            <a:r>
              <a:rPr lang="fr-FR" err="1"/>
              <a:t>diamonds</a:t>
            </a:r>
            <a:r>
              <a:rPr lang="fr-FR"/>
              <a:t> </a:t>
            </a:r>
            <a:r>
              <a:rPr lang="fr-FR" err="1"/>
              <a:t>today</a:t>
            </a:r>
            <a:endParaRPr lang="fr-FR"/>
          </a:p>
        </p:txBody>
      </p:sp>
      <p:sp>
        <p:nvSpPr>
          <p:cNvPr id="5" name="Espace réservé du texte 4"/>
          <p:cNvSpPr>
            <a:spLocks noGrp="1"/>
          </p:cNvSpPr>
          <p:nvPr>
            <p:ph type="body" idx="1"/>
          </p:nvPr>
        </p:nvSpPr>
        <p:spPr/>
        <p:txBody>
          <a:bodyPr/>
          <a:lstStyle/>
          <a:p>
            <a:r>
              <a:rPr lang="fr-FR"/>
              <a:t>Single </a:t>
            </a:r>
            <a:r>
              <a:rPr lang="fr-FR" err="1"/>
              <a:t>path</a:t>
            </a:r>
            <a:r>
              <a:rPr lang="fr-FR"/>
              <a:t> </a:t>
            </a:r>
            <a:r>
              <a:rPr lang="fr-FR" err="1"/>
              <a:t>probing</a:t>
            </a:r>
            <a:r>
              <a:rPr lang="fr-FR"/>
              <a:t>: </a:t>
            </a:r>
            <a:r>
              <a:rPr lang="fr-FR" err="1"/>
              <a:t>traceroute</a:t>
            </a:r>
            <a:r>
              <a:rPr lang="fr-FR"/>
              <a:t>, Paris </a:t>
            </a:r>
            <a:r>
              <a:rPr lang="fr-FR" err="1"/>
              <a:t>traceroute</a:t>
            </a:r>
            <a:endParaRPr lang="fr-FR" b="1">
              <a:sym typeface="Wingdings"/>
            </a:endParaRPr>
          </a:p>
          <a:p>
            <a:pPr marL="114300" indent="0">
              <a:buNone/>
            </a:pPr>
            <a:r>
              <a:rPr lang="fr-FR" b="1">
                <a:sym typeface="Wingdings"/>
              </a:rPr>
              <a:t> </a:t>
            </a:r>
            <a:r>
              <a:rPr lang="fr-FR" b="1"/>
              <a:t>No </a:t>
            </a:r>
            <a:r>
              <a:rPr lang="fr-FR" b="1" err="1"/>
              <a:t>statistical</a:t>
            </a:r>
            <a:r>
              <a:rPr lang="fr-FR" b="1"/>
              <a:t> </a:t>
            </a:r>
            <a:r>
              <a:rPr lang="fr-FR" b="1" err="1"/>
              <a:t>guarantees</a:t>
            </a:r>
            <a:endParaRPr lang="fr-FR" b="1"/>
          </a:p>
          <a:p>
            <a:endParaRPr lang="fr-FR"/>
          </a:p>
          <a:p>
            <a:r>
              <a:rPr lang="fr-FR" sz="3200" err="1"/>
              <a:t>Multipath</a:t>
            </a:r>
            <a:r>
              <a:rPr lang="fr-FR" sz="3200"/>
              <a:t> </a:t>
            </a:r>
            <a:r>
              <a:rPr lang="fr-FR" sz="3200" err="1"/>
              <a:t>probing</a:t>
            </a:r>
            <a:r>
              <a:rPr lang="fr-FR" sz="3200"/>
              <a:t>: MDA Paris </a:t>
            </a:r>
            <a:r>
              <a:rPr lang="fr-FR" sz="3200" err="1"/>
              <a:t>traceroute</a:t>
            </a:r>
            <a:endParaRPr lang="fr-FR"/>
          </a:p>
          <a:p>
            <a:pPr marL="114300" indent="0">
              <a:buNone/>
            </a:pPr>
            <a:r>
              <a:rPr lang="fr-FR">
                <a:sym typeface="Wingdings"/>
              </a:rPr>
              <a:t> </a:t>
            </a:r>
            <a:r>
              <a:rPr lang="fr-FR" b="1">
                <a:sym typeface="Wingdings"/>
              </a:rPr>
              <a:t>No Internet </a:t>
            </a:r>
            <a:r>
              <a:rPr lang="fr-FR" b="1" err="1">
                <a:sym typeface="Wingdings"/>
              </a:rPr>
              <a:t>scale</a:t>
            </a:r>
            <a:endParaRPr lang="fr-FR" b="1">
              <a:sym typeface="Wingdings"/>
            </a:endParaRPr>
          </a:p>
          <a:p>
            <a:pPr marL="114300" indent="0">
              <a:buNone/>
            </a:pPr>
            <a:endParaRPr lang="fr-FR"/>
          </a:p>
          <a:p>
            <a:r>
              <a:rPr lang="fr-FR"/>
              <a:t>How to </a:t>
            </a:r>
            <a:r>
              <a:rPr lang="fr-FR" err="1"/>
              <a:t>build</a:t>
            </a:r>
            <a:r>
              <a:rPr lang="fr-FR"/>
              <a:t> a system </a:t>
            </a:r>
            <a:r>
              <a:rPr lang="fr-FR" err="1"/>
              <a:t>that</a:t>
            </a:r>
            <a:r>
              <a:rPr lang="fr-FR"/>
              <a:t> </a:t>
            </a:r>
            <a:r>
              <a:rPr lang="fr-FR" err="1"/>
              <a:t>provides</a:t>
            </a:r>
            <a:r>
              <a:rPr lang="fr-FR"/>
              <a:t> </a:t>
            </a:r>
            <a:r>
              <a:rPr lang="fr-FR" err="1"/>
              <a:t>statistical</a:t>
            </a:r>
            <a:r>
              <a:rPr lang="fr-FR"/>
              <a:t> </a:t>
            </a:r>
            <a:r>
              <a:rPr lang="fr-FR" err="1"/>
              <a:t>guarantees</a:t>
            </a:r>
            <a:r>
              <a:rPr lang="fr-FR"/>
              <a:t> at Internet </a:t>
            </a:r>
            <a:r>
              <a:rPr lang="fr-FR" err="1"/>
              <a:t>Scale</a:t>
            </a:r>
            <a:r>
              <a:rPr lang="fr-FR"/>
              <a:t>?</a:t>
            </a:r>
          </a:p>
          <a:p>
            <a:pPr lvl="1"/>
            <a:endParaRPr lang="fr-FR"/>
          </a:p>
          <a:p>
            <a:endParaRPr lang="fr-F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35</a:t>
            </a:fld>
            <a:endParaRPr lang="uk-UA"/>
          </a:p>
        </p:txBody>
      </p:sp>
    </p:spTree>
    <p:extLst>
      <p:ext uri="{BB962C8B-B14F-4D97-AF65-F5344CB8AC3E}">
        <p14:creationId xmlns:p14="http://schemas.microsoft.com/office/powerpoint/2010/main" val="175876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Contributions</a:t>
            </a:r>
          </a:p>
        </p:txBody>
      </p:sp>
      <p:sp>
        <p:nvSpPr>
          <p:cNvPr id="5" name="Espace réservé du texte 4"/>
          <p:cNvSpPr>
            <a:spLocks noGrp="1"/>
          </p:cNvSpPr>
          <p:nvPr>
            <p:ph type="body" idx="1"/>
          </p:nvPr>
        </p:nvSpPr>
        <p:spPr/>
        <p:txBody>
          <a:bodyPr/>
          <a:lstStyle/>
          <a:p>
            <a:r>
              <a:rPr lang="fr-FR" b="1" err="1"/>
              <a:t>Diamond</a:t>
            </a:r>
            <a:r>
              <a:rPr lang="fr-FR" b="1"/>
              <a:t>-Miner</a:t>
            </a:r>
            <a:r>
              <a:rPr lang="fr-FR"/>
              <a:t>: </a:t>
            </a:r>
            <a:r>
              <a:rPr lang="fr-FR" sz="3200"/>
              <a:t>a </a:t>
            </a:r>
            <a:r>
              <a:rPr lang="fr-FR" sz="3200" err="1"/>
              <a:t>massively</a:t>
            </a:r>
            <a:r>
              <a:rPr lang="fr-FR" sz="3200"/>
              <a:t> </a:t>
            </a:r>
            <a:r>
              <a:rPr lang="fr-FR" sz="3200" err="1"/>
              <a:t>parallelized</a:t>
            </a:r>
            <a:r>
              <a:rPr lang="fr-FR" sz="3200"/>
              <a:t> </a:t>
            </a:r>
            <a:r>
              <a:rPr lang="fr-FR" sz="3200" err="1"/>
              <a:t>probing</a:t>
            </a:r>
            <a:r>
              <a:rPr lang="fr-FR" sz="3200"/>
              <a:t> system to </a:t>
            </a:r>
            <a:r>
              <a:rPr lang="fr-FR" sz="3200" err="1"/>
              <a:t>map</a:t>
            </a:r>
            <a:r>
              <a:rPr lang="fr-FR" sz="3200"/>
              <a:t> </a:t>
            </a:r>
            <a:r>
              <a:rPr lang="fr-FR" sz="3200" err="1"/>
              <a:t>diamonds</a:t>
            </a:r>
            <a:r>
              <a:rPr lang="fr-FR" sz="3200"/>
              <a:t> at </a:t>
            </a:r>
            <a:r>
              <a:rPr lang="fr-FR" sz="3200" b="1"/>
              <a:t>Internet </a:t>
            </a:r>
            <a:r>
              <a:rPr lang="fr-FR" sz="3200" b="1" err="1"/>
              <a:t>scale</a:t>
            </a:r>
            <a:r>
              <a:rPr lang="fr-FR" sz="3200" b="1"/>
              <a:t> </a:t>
            </a:r>
            <a:r>
              <a:rPr lang="fr-FR" sz="3200" err="1"/>
              <a:t>providing</a:t>
            </a:r>
            <a:r>
              <a:rPr lang="fr-FR" sz="3200"/>
              <a:t> </a:t>
            </a:r>
            <a:r>
              <a:rPr lang="fr-FR" sz="3200" b="1" err="1"/>
              <a:t>statistical</a:t>
            </a:r>
            <a:r>
              <a:rPr lang="fr-FR" sz="3200" b="1"/>
              <a:t> </a:t>
            </a:r>
            <a:r>
              <a:rPr lang="fr-FR" sz="3200" b="1" err="1"/>
              <a:t>guarantees</a:t>
            </a:r>
            <a:endParaRPr lang="fr-FR" sz="3200" b="1"/>
          </a:p>
          <a:p>
            <a:endParaRPr lang="fr-FR"/>
          </a:p>
          <a:p>
            <a:endParaRPr lang="fr-FR"/>
          </a:p>
          <a:p>
            <a:endParaRPr lang="fr-FR"/>
          </a:p>
          <a:p>
            <a:endParaRPr lang="fr-FR"/>
          </a:p>
          <a:p>
            <a:pPr lvl="1"/>
            <a:endParaRPr lang="fr-FR"/>
          </a:p>
          <a:p>
            <a:endParaRPr lang="fr-F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36</a:t>
            </a:fld>
            <a:endParaRPr lang="uk-UA"/>
          </a:p>
        </p:txBody>
      </p:sp>
    </p:spTree>
    <p:extLst>
      <p:ext uri="{BB962C8B-B14F-4D97-AF65-F5344CB8AC3E}">
        <p14:creationId xmlns:p14="http://schemas.microsoft.com/office/powerpoint/2010/main" val="1485838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Key </a:t>
            </a:r>
            <a:r>
              <a:rPr lang="fr-FR" err="1"/>
              <a:t>Ideas</a:t>
            </a:r>
            <a:endParaRPr lang="fr-FR"/>
          </a:p>
        </p:txBody>
      </p:sp>
      <p:sp>
        <p:nvSpPr>
          <p:cNvPr id="5" name="Espace réservé du texte 4"/>
          <p:cNvSpPr>
            <a:spLocks noGrp="1"/>
          </p:cNvSpPr>
          <p:nvPr>
            <p:ph type="body" idx="1"/>
          </p:nvPr>
        </p:nvSpPr>
        <p:spPr/>
        <p:txBody>
          <a:bodyPr/>
          <a:lstStyle/>
          <a:p>
            <a:r>
              <a:rPr lang="fr-FR" dirty="0"/>
              <a:t>No more </a:t>
            </a:r>
            <a:r>
              <a:rPr lang="fr-FR" dirty="0" err="1"/>
              <a:t>resolving</a:t>
            </a:r>
            <a:r>
              <a:rPr lang="fr-FR" dirty="0"/>
              <a:t> </a:t>
            </a:r>
            <a:r>
              <a:rPr lang="fr-FR" dirty="0" err="1"/>
              <a:t>nodes</a:t>
            </a:r>
            <a:r>
              <a:rPr lang="fr-FR" dirty="0"/>
              <a:t> TTL per TTL, </a:t>
            </a:r>
            <a:r>
              <a:rPr lang="fr-FR" dirty="0" err="1"/>
              <a:t>resolves</a:t>
            </a:r>
            <a:r>
              <a:rPr lang="fr-FR" dirty="0"/>
              <a:t> all of the </a:t>
            </a:r>
            <a:r>
              <a:rPr lang="fr-FR" dirty="0" err="1"/>
              <a:t>nodes</a:t>
            </a:r>
            <a:r>
              <a:rPr lang="fr-FR" dirty="0"/>
              <a:t> of the </a:t>
            </a:r>
            <a:r>
              <a:rPr lang="fr-FR" dirty="0" err="1"/>
              <a:t>topology</a:t>
            </a:r>
            <a:r>
              <a:rPr lang="fr-FR" b="1" dirty="0"/>
              <a:t> </a:t>
            </a:r>
            <a:r>
              <a:rPr lang="fr-FR" b="1" dirty="0" err="1"/>
              <a:t>concurrently</a:t>
            </a:r>
            <a:r>
              <a:rPr lang="fr-FR" b="1" dirty="0"/>
              <a:t> </a:t>
            </a:r>
          </a:p>
          <a:p>
            <a:endParaRPr lang="fr-FR" dirty="0"/>
          </a:p>
          <a:p>
            <a:r>
              <a:rPr lang="fr-FR" dirty="0"/>
              <a:t>Round </a:t>
            </a:r>
            <a:r>
              <a:rPr lang="fr-FR" dirty="0" err="1"/>
              <a:t>based</a:t>
            </a:r>
            <a:r>
              <a:rPr lang="fr-FR" dirty="0"/>
              <a:t> </a:t>
            </a:r>
            <a:r>
              <a:rPr lang="fr-FR" dirty="0" err="1"/>
              <a:t>algorithm</a:t>
            </a:r>
            <a:r>
              <a:rPr lang="fr-FR" dirty="0"/>
              <a:t>: </a:t>
            </a:r>
          </a:p>
          <a:p>
            <a:pPr lvl="1"/>
            <a:r>
              <a:rPr lang="fr-FR" sz="2800" dirty="0"/>
              <a:t>Input: </a:t>
            </a:r>
            <a:r>
              <a:rPr lang="fr-FR" sz="2800" dirty="0" err="1"/>
              <a:t>topology</a:t>
            </a:r>
            <a:r>
              <a:rPr lang="fr-FR" sz="2800" dirty="0"/>
              <a:t> </a:t>
            </a:r>
            <a:r>
              <a:rPr lang="fr-FR" sz="2800" dirty="0" err="1"/>
              <a:t>discovered</a:t>
            </a:r>
            <a:r>
              <a:rPr lang="fr-FR" sz="2800" dirty="0"/>
              <a:t> by the </a:t>
            </a:r>
            <a:r>
              <a:rPr lang="fr-FR" sz="2800" dirty="0" err="1"/>
              <a:t>previous</a:t>
            </a:r>
            <a:r>
              <a:rPr lang="fr-FR" sz="2800" dirty="0"/>
              <a:t> round</a:t>
            </a:r>
          </a:p>
          <a:p>
            <a:pPr lvl="1"/>
            <a:r>
              <a:rPr lang="fr-FR" sz="2800" dirty="0"/>
              <a:t>Output: </a:t>
            </a:r>
            <a:r>
              <a:rPr lang="fr-FR" sz="2800" dirty="0" err="1"/>
              <a:t>number</a:t>
            </a:r>
            <a:r>
              <a:rPr lang="fr-FR" sz="2800" dirty="0"/>
              <a:t> of probes to </a:t>
            </a:r>
            <a:r>
              <a:rPr lang="fr-FR" sz="2800" dirty="0" err="1"/>
              <a:t>send</a:t>
            </a:r>
            <a:r>
              <a:rPr lang="fr-FR" sz="2800" dirty="0"/>
              <a:t> per TTL to </a:t>
            </a:r>
            <a:r>
              <a:rPr lang="fr-FR" sz="2800" dirty="0" err="1"/>
              <a:t>achieve</a:t>
            </a:r>
            <a:r>
              <a:rPr lang="fr-FR" sz="2800" dirty="0"/>
              <a:t> </a:t>
            </a:r>
            <a:r>
              <a:rPr lang="fr-FR" sz="2800" dirty="0" err="1"/>
              <a:t>statistical</a:t>
            </a:r>
            <a:r>
              <a:rPr lang="fr-FR" sz="2800" dirty="0"/>
              <a:t> </a:t>
            </a:r>
            <a:r>
              <a:rPr lang="fr-FR" sz="2800" dirty="0" err="1"/>
              <a:t>guarantees</a:t>
            </a:r>
            <a:endParaRPr lang="fr-FR" dirty="0"/>
          </a:p>
          <a:p>
            <a:endParaRPr lang="fr-FR" dirty="0"/>
          </a:p>
          <a:p>
            <a:endParaRPr lang="fr-FR" dirty="0"/>
          </a:p>
          <a:p>
            <a:pPr lvl="1"/>
            <a:endParaRPr lang="fr-FR" dirty="0"/>
          </a:p>
          <a:p>
            <a:endParaRPr lang="fr-FR"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37</a:t>
            </a:fld>
            <a:endParaRPr lang="uk-UA"/>
          </a:p>
        </p:txBody>
      </p:sp>
    </p:spTree>
    <p:extLst>
      <p:ext uri="{BB962C8B-B14F-4D97-AF65-F5344CB8AC3E}">
        <p14:creationId xmlns:p14="http://schemas.microsoft.com/office/powerpoint/2010/main" val="125996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00000000-1234-1234-1234-123412341234}" type="slidenum">
              <a:rPr lang="uk-UA" smtClean="0"/>
              <a:pPr/>
              <a:t>38</a:t>
            </a:fld>
            <a:endParaRPr lang="uk-UA"/>
          </a:p>
        </p:txBody>
      </p:sp>
      <p:sp>
        <p:nvSpPr>
          <p:cNvPr id="3" name="ZoneTexte 2"/>
          <p:cNvSpPr txBox="1"/>
          <p:nvPr/>
        </p:nvSpPr>
        <p:spPr>
          <a:xfrm>
            <a:off x="3466618" y="0"/>
            <a:ext cx="2772136" cy="461665"/>
          </a:xfrm>
          <a:prstGeom prst="rect">
            <a:avLst/>
          </a:prstGeom>
          <a:noFill/>
        </p:spPr>
        <p:txBody>
          <a:bodyPr wrap="square" rtlCol="0">
            <a:spAutoFit/>
          </a:bodyPr>
          <a:lstStyle/>
          <a:p>
            <a:r>
              <a:rPr lang="fr-FR" sz="2400"/>
              <a:t>A </a:t>
            </a:r>
            <a:r>
              <a:rPr lang="fr-FR" sz="2400" err="1"/>
              <a:t>toy</a:t>
            </a:r>
            <a:r>
              <a:rPr lang="fr-FR" sz="2400"/>
              <a:t> </a:t>
            </a:r>
            <a:r>
              <a:rPr lang="fr-FR" sz="2400" err="1"/>
              <a:t>example</a:t>
            </a:r>
            <a:endParaRPr lang="fr-FR" sz="2400"/>
          </a:p>
        </p:txBody>
      </p:sp>
      <p:sp>
        <p:nvSpPr>
          <p:cNvPr id="157"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158"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159"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160"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161"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162"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163"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164"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165"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tx1"/>
            </a:solidFill>
          </a:ln>
        </p:spPr>
        <p:txBody>
          <a:bodyPr wrap="square" lIns="0" tIns="0" rIns="0" bIns="0" rtlCol="0" anchor="ctr" anchorCtr="0"/>
          <a:lstStyle/>
          <a:p>
            <a:pPr algn="ctr"/>
            <a:r>
              <a:rPr lang="fr-FR" sz="2400">
                <a:solidFill>
                  <a:schemeClr val="tx1"/>
                </a:solidFill>
              </a:rPr>
              <a:t>C</a:t>
            </a:r>
            <a:endParaRPr sz="2400">
              <a:solidFill>
                <a:schemeClr val="tx1"/>
              </a:solidFill>
            </a:endParaRPr>
          </a:p>
        </p:txBody>
      </p:sp>
      <p:sp>
        <p:nvSpPr>
          <p:cNvPr id="166"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tx1"/>
            </a:solidFill>
          </a:ln>
        </p:spPr>
        <p:txBody>
          <a:bodyPr wrap="square" lIns="0" tIns="0" rIns="0" bIns="0" rtlCol="0" anchor="ctr" anchorCtr="0"/>
          <a:lstStyle/>
          <a:p>
            <a:pPr algn="ctr"/>
            <a:r>
              <a:rPr lang="fr-FR" sz="2400">
                <a:solidFill>
                  <a:schemeClr val="tx1"/>
                </a:solidFill>
              </a:rPr>
              <a:t>F</a:t>
            </a:r>
            <a:endParaRPr sz="2400">
              <a:solidFill>
                <a:schemeClr val="tx1"/>
              </a:solidFill>
            </a:endParaRPr>
          </a:p>
        </p:txBody>
      </p:sp>
      <p:sp>
        <p:nvSpPr>
          <p:cNvPr id="167"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D</a:t>
            </a:r>
            <a:endParaRPr sz="1200">
              <a:solidFill>
                <a:schemeClr val="tx1"/>
              </a:solidFill>
            </a:endParaRPr>
          </a:p>
        </p:txBody>
      </p:sp>
      <p:sp>
        <p:nvSpPr>
          <p:cNvPr id="168"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69"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0"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171"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2"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3"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4"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tx1"/>
            </a:solidFill>
          </a:ln>
        </p:spPr>
        <p:txBody>
          <a:bodyPr wrap="square" lIns="0" tIns="0" rIns="0" bIns="0" rtlCol="0" anchor="ctr" anchorCtr="0"/>
          <a:lstStyle/>
          <a:p>
            <a:pPr algn="ctr"/>
            <a:r>
              <a:rPr lang="fr-FR" sz="2400">
                <a:solidFill>
                  <a:schemeClr val="tx1"/>
                </a:solidFill>
              </a:rPr>
              <a:t>G</a:t>
            </a:r>
            <a:endParaRPr sz="2400">
              <a:solidFill>
                <a:schemeClr val="tx1"/>
              </a:solidFill>
            </a:endParaRPr>
          </a:p>
        </p:txBody>
      </p:sp>
      <p:sp>
        <p:nvSpPr>
          <p:cNvPr id="175"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6"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7"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8"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179"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7"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spTree>
    <p:extLst>
      <p:ext uri="{BB962C8B-B14F-4D97-AF65-F5344CB8AC3E}">
        <p14:creationId xmlns:p14="http://schemas.microsoft.com/office/powerpoint/2010/main" val="27758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39</a:t>
            </a:fld>
            <a:endParaRPr lang="uk-UA"/>
          </a:p>
        </p:txBody>
      </p:sp>
      <p:sp>
        <p:nvSpPr>
          <p:cNvPr id="8" name="ZoneTexte 7"/>
          <p:cNvSpPr txBox="1"/>
          <p:nvPr/>
        </p:nvSpPr>
        <p:spPr>
          <a:xfrm>
            <a:off x="3466618" y="0"/>
            <a:ext cx="2598516" cy="461665"/>
          </a:xfrm>
          <a:prstGeom prst="rect">
            <a:avLst/>
          </a:prstGeom>
          <a:noFill/>
        </p:spPr>
        <p:txBody>
          <a:bodyPr wrap="square" rtlCol="0">
            <a:spAutoFit/>
          </a:bodyPr>
          <a:lstStyle/>
          <a:p>
            <a:r>
              <a:rPr lang="fr-FR" sz="2400" err="1"/>
              <a:t>Diamond</a:t>
            </a:r>
            <a:r>
              <a:rPr lang="fr-FR" sz="2400"/>
              <a:t>-Miner</a:t>
            </a:r>
          </a:p>
        </p:txBody>
      </p:sp>
      <p:grpSp>
        <p:nvGrpSpPr>
          <p:cNvPr id="5" name="Grouper 4"/>
          <p:cNvGrpSpPr/>
          <p:nvPr/>
        </p:nvGrpSpPr>
        <p:grpSpPr>
          <a:xfrm>
            <a:off x="-1608881" y="159087"/>
            <a:ext cx="787078" cy="469334"/>
            <a:chOff x="-68483" y="2770675"/>
            <a:chExt cx="787078" cy="469334"/>
          </a:xfrm>
        </p:grpSpPr>
        <p:sp>
          <p:nvSpPr>
            <p:cNvPr id="6" name="Ellipse 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3" name="Grouper 12"/>
          <p:cNvGrpSpPr/>
          <p:nvPr/>
        </p:nvGrpSpPr>
        <p:grpSpPr>
          <a:xfrm>
            <a:off x="-1456481" y="311487"/>
            <a:ext cx="787078" cy="469334"/>
            <a:chOff x="-68483" y="2770675"/>
            <a:chExt cx="787078" cy="469334"/>
          </a:xfrm>
        </p:grpSpPr>
        <p:sp>
          <p:nvSpPr>
            <p:cNvPr id="14" name="Ellipse 13"/>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6" name="Grouper 15"/>
          <p:cNvGrpSpPr/>
          <p:nvPr/>
        </p:nvGrpSpPr>
        <p:grpSpPr>
          <a:xfrm>
            <a:off x="-2057548" y="933221"/>
            <a:ext cx="787078" cy="469334"/>
            <a:chOff x="-68483" y="2770675"/>
            <a:chExt cx="787078" cy="469334"/>
          </a:xfrm>
        </p:grpSpPr>
        <p:sp>
          <p:nvSpPr>
            <p:cNvPr id="17" name="Ellipse 16"/>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9" name="Grouper 18"/>
          <p:cNvGrpSpPr/>
          <p:nvPr/>
        </p:nvGrpSpPr>
        <p:grpSpPr>
          <a:xfrm>
            <a:off x="-2069679" y="1188480"/>
            <a:ext cx="787078" cy="469334"/>
            <a:chOff x="-68483" y="2770675"/>
            <a:chExt cx="787078" cy="469334"/>
          </a:xfrm>
        </p:grpSpPr>
        <p:sp>
          <p:nvSpPr>
            <p:cNvPr id="20" name="Ellipse 1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22" name="Grouper 21"/>
          <p:cNvGrpSpPr/>
          <p:nvPr/>
        </p:nvGrpSpPr>
        <p:grpSpPr>
          <a:xfrm>
            <a:off x="-1752748" y="1238021"/>
            <a:ext cx="787078" cy="469334"/>
            <a:chOff x="-68483" y="2770675"/>
            <a:chExt cx="787078" cy="469334"/>
          </a:xfrm>
        </p:grpSpPr>
        <p:sp>
          <p:nvSpPr>
            <p:cNvPr id="23" name="Ellipse 22"/>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25" name="Grouper 24"/>
          <p:cNvGrpSpPr/>
          <p:nvPr/>
        </p:nvGrpSpPr>
        <p:grpSpPr>
          <a:xfrm>
            <a:off x="-1599235" y="1170037"/>
            <a:ext cx="787078" cy="469334"/>
            <a:chOff x="-68483" y="2770675"/>
            <a:chExt cx="787078" cy="469334"/>
          </a:xfrm>
        </p:grpSpPr>
        <p:sp>
          <p:nvSpPr>
            <p:cNvPr id="26" name="Ellipse 2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28" name="Grouper 27"/>
          <p:cNvGrpSpPr/>
          <p:nvPr/>
        </p:nvGrpSpPr>
        <p:grpSpPr>
          <a:xfrm>
            <a:off x="-1877769" y="998711"/>
            <a:ext cx="787078" cy="469334"/>
            <a:chOff x="-68483" y="2770675"/>
            <a:chExt cx="787078" cy="469334"/>
          </a:xfrm>
        </p:grpSpPr>
        <p:sp>
          <p:nvSpPr>
            <p:cNvPr id="29" name="Ellipse 28"/>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31" name="Grouper 30"/>
          <p:cNvGrpSpPr/>
          <p:nvPr/>
        </p:nvGrpSpPr>
        <p:grpSpPr>
          <a:xfrm>
            <a:off x="-1752748" y="960141"/>
            <a:ext cx="787078" cy="469334"/>
            <a:chOff x="-68483" y="2770675"/>
            <a:chExt cx="787078" cy="469334"/>
          </a:xfrm>
        </p:grpSpPr>
        <p:sp>
          <p:nvSpPr>
            <p:cNvPr id="32" name="Ellipse 31"/>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34" name="Grouper 33"/>
          <p:cNvGrpSpPr/>
          <p:nvPr/>
        </p:nvGrpSpPr>
        <p:grpSpPr>
          <a:xfrm>
            <a:off x="-2159643" y="2018818"/>
            <a:ext cx="787078" cy="469334"/>
            <a:chOff x="-68483" y="2770675"/>
            <a:chExt cx="787078" cy="469334"/>
          </a:xfrm>
        </p:grpSpPr>
        <p:sp>
          <p:nvSpPr>
            <p:cNvPr id="35" name="Ellipse 34"/>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37" name="Grouper 36"/>
          <p:cNvGrpSpPr/>
          <p:nvPr/>
        </p:nvGrpSpPr>
        <p:grpSpPr>
          <a:xfrm>
            <a:off x="-2007243" y="2171218"/>
            <a:ext cx="787078" cy="469334"/>
            <a:chOff x="-68483" y="2770675"/>
            <a:chExt cx="787078" cy="469334"/>
          </a:xfrm>
        </p:grpSpPr>
        <p:sp>
          <p:nvSpPr>
            <p:cNvPr id="38" name="Ellipse 37"/>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40" name="Grouper 39"/>
          <p:cNvGrpSpPr/>
          <p:nvPr/>
        </p:nvGrpSpPr>
        <p:grpSpPr>
          <a:xfrm>
            <a:off x="-2110599" y="2229449"/>
            <a:ext cx="787078" cy="469334"/>
            <a:chOff x="-68483" y="2770675"/>
            <a:chExt cx="787078" cy="469334"/>
          </a:xfrm>
        </p:grpSpPr>
        <p:sp>
          <p:nvSpPr>
            <p:cNvPr id="41" name="Ellipse 4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43" name="Grouper 42"/>
          <p:cNvGrpSpPr/>
          <p:nvPr/>
        </p:nvGrpSpPr>
        <p:grpSpPr>
          <a:xfrm>
            <a:off x="-2007243" y="1952017"/>
            <a:ext cx="787078" cy="469334"/>
            <a:chOff x="-68483" y="2770675"/>
            <a:chExt cx="787078" cy="469334"/>
          </a:xfrm>
        </p:grpSpPr>
        <p:sp>
          <p:nvSpPr>
            <p:cNvPr id="44" name="Ellipse 43"/>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49" name="Grouper 48"/>
          <p:cNvGrpSpPr/>
          <p:nvPr/>
        </p:nvGrpSpPr>
        <p:grpSpPr>
          <a:xfrm>
            <a:off x="-2200599" y="3012475"/>
            <a:ext cx="787078" cy="469334"/>
            <a:chOff x="-68483" y="2770675"/>
            <a:chExt cx="787078" cy="469334"/>
          </a:xfrm>
        </p:grpSpPr>
        <p:sp>
          <p:nvSpPr>
            <p:cNvPr id="50" name="Ellipse 4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52" name="Grouper 51"/>
          <p:cNvGrpSpPr/>
          <p:nvPr/>
        </p:nvGrpSpPr>
        <p:grpSpPr>
          <a:xfrm>
            <a:off x="-2048199" y="3164875"/>
            <a:ext cx="787078" cy="469334"/>
            <a:chOff x="-68483" y="2770675"/>
            <a:chExt cx="787078" cy="469334"/>
          </a:xfrm>
        </p:grpSpPr>
        <p:sp>
          <p:nvSpPr>
            <p:cNvPr id="53" name="Ellipse 52"/>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ZoneTexte 53"/>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55" name="Grouper 54"/>
          <p:cNvGrpSpPr/>
          <p:nvPr/>
        </p:nvGrpSpPr>
        <p:grpSpPr>
          <a:xfrm>
            <a:off x="-3521559" y="3634209"/>
            <a:ext cx="787078" cy="469334"/>
            <a:chOff x="-68483" y="2770675"/>
            <a:chExt cx="787078" cy="469334"/>
          </a:xfrm>
        </p:grpSpPr>
        <p:sp>
          <p:nvSpPr>
            <p:cNvPr id="56" name="Ellipse 5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58" name="Grouper 57"/>
          <p:cNvGrpSpPr/>
          <p:nvPr/>
        </p:nvGrpSpPr>
        <p:grpSpPr>
          <a:xfrm>
            <a:off x="-3369159" y="3786609"/>
            <a:ext cx="787078" cy="469334"/>
            <a:chOff x="-68483" y="2770675"/>
            <a:chExt cx="787078" cy="469334"/>
          </a:xfrm>
        </p:grpSpPr>
        <p:sp>
          <p:nvSpPr>
            <p:cNvPr id="59" name="Ellipse 58"/>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ZoneTexte 59"/>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61" name="Grouper 60"/>
          <p:cNvGrpSpPr/>
          <p:nvPr/>
        </p:nvGrpSpPr>
        <p:grpSpPr>
          <a:xfrm>
            <a:off x="-3521559" y="3834875"/>
            <a:ext cx="787078" cy="469334"/>
            <a:chOff x="-68483" y="2770675"/>
            <a:chExt cx="787078" cy="469334"/>
          </a:xfrm>
        </p:grpSpPr>
        <p:sp>
          <p:nvSpPr>
            <p:cNvPr id="62" name="Ellipse 61"/>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64" name="Grouper 63"/>
          <p:cNvGrpSpPr/>
          <p:nvPr/>
        </p:nvGrpSpPr>
        <p:grpSpPr>
          <a:xfrm>
            <a:off x="-3445359" y="3613543"/>
            <a:ext cx="787078" cy="469334"/>
            <a:chOff x="-68483" y="2770675"/>
            <a:chExt cx="787078" cy="469334"/>
          </a:xfrm>
        </p:grpSpPr>
        <p:sp>
          <p:nvSpPr>
            <p:cNvPr id="65" name="Ellipse 64"/>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ZoneTexte 65"/>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67" name="Grouper 66"/>
          <p:cNvGrpSpPr/>
          <p:nvPr/>
        </p:nvGrpSpPr>
        <p:grpSpPr>
          <a:xfrm>
            <a:off x="-2000416" y="4021276"/>
            <a:ext cx="787078" cy="469334"/>
            <a:chOff x="-68483" y="2770675"/>
            <a:chExt cx="787078" cy="469334"/>
          </a:xfrm>
        </p:grpSpPr>
        <p:sp>
          <p:nvSpPr>
            <p:cNvPr id="68" name="Ellipse 67"/>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ZoneTexte 68"/>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70" name="Grouper 69"/>
          <p:cNvGrpSpPr/>
          <p:nvPr/>
        </p:nvGrpSpPr>
        <p:grpSpPr>
          <a:xfrm>
            <a:off x="-1848016" y="4173676"/>
            <a:ext cx="787078" cy="469334"/>
            <a:chOff x="-68483" y="2770675"/>
            <a:chExt cx="787078" cy="469334"/>
          </a:xfrm>
        </p:grpSpPr>
        <p:sp>
          <p:nvSpPr>
            <p:cNvPr id="71" name="Ellipse 7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73" name="Grouper 72"/>
          <p:cNvGrpSpPr/>
          <p:nvPr/>
        </p:nvGrpSpPr>
        <p:grpSpPr>
          <a:xfrm>
            <a:off x="-1951372" y="4176819"/>
            <a:ext cx="787078" cy="469334"/>
            <a:chOff x="-68483" y="2770675"/>
            <a:chExt cx="787078" cy="469334"/>
          </a:xfrm>
        </p:grpSpPr>
        <p:sp>
          <p:nvSpPr>
            <p:cNvPr id="74" name="Ellipse 73"/>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ZoneTexte 74"/>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76" name="Grouper 75"/>
          <p:cNvGrpSpPr/>
          <p:nvPr/>
        </p:nvGrpSpPr>
        <p:grpSpPr>
          <a:xfrm>
            <a:off x="-1891125" y="3981278"/>
            <a:ext cx="787078" cy="469334"/>
            <a:chOff x="-68483" y="2770675"/>
            <a:chExt cx="787078" cy="469334"/>
          </a:xfrm>
        </p:grpSpPr>
        <p:sp>
          <p:nvSpPr>
            <p:cNvPr id="77" name="Ellipse 76"/>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79" name="Grouper 78"/>
          <p:cNvGrpSpPr/>
          <p:nvPr/>
        </p:nvGrpSpPr>
        <p:grpSpPr>
          <a:xfrm>
            <a:off x="-1161249" y="3912077"/>
            <a:ext cx="787078" cy="469334"/>
            <a:chOff x="-68483" y="2770675"/>
            <a:chExt cx="787078" cy="469334"/>
          </a:xfrm>
        </p:grpSpPr>
        <p:sp>
          <p:nvSpPr>
            <p:cNvPr id="80" name="Ellipse 7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ZoneTexte 80"/>
            <p:cNvSpPr txBox="1"/>
            <p:nvPr/>
          </p:nvSpPr>
          <p:spPr>
            <a:xfrm>
              <a:off x="-68483" y="2932232"/>
              <a:ext cx="787078" cy="307777"/>
            </a:xfrm>
            <a:prstGeom prst="rect">
              <a:avLst/>
            </a:prstGeom>
            <a:noFill/>
          </p:spPr>
          <p:txBody>
            <a:bodyPr wrap="square" rtlCol="0">
              <a:spAutoFit/>
            </a:bodyPr>
            <a:lstStyle/>
            <a:p>
              <a:endParaRPr lang="fr-FR"/>
            </a:p>
          </p:txBody>
        </p:sp>
      </p:grpSp>
      <p:sp>
        <p:nvSpPr>
          <p:cNvPr id="84" name="ZoneTexte 83"/>
          <p:cNvSpPr txBox="1"/>
          <p:nvPr/>
        </p:nvSpPr>
        <p:spPr>
          <a:xfrm>
            <a:off x="-1073402" y="4377502"/>
            <a:ext cx="787078" cy="307777"/>
          </a:xfrm>
          <a:prstGeom prst="rect">
            <a:avLst/>
          </a:prstGeom>
          <a:noFill/>
        </p:spPr>
        <p:txBody>
          <a:bodyPr wrap="square" rtlCol="0">
            <a:spAutoFit/>
          </a:bodyPr>
          <a:lstStyle/>
          <a:p>
            <a:endParaRPr lang="fr-FR"/>
          </a:p>
        </p:txBody>
      </p:sp>
      <p:grpSp>
        <p:nvGrpSpPr>
          <p:cNvPr id="85" name="Grouper 84"/>
          <p:cNvGrpSpPr/>
          <p:nvPr/>
        </p:nvGrpSpPr>
        <p:grpSpPr>
          <a:xfrm>
            <a:off x="-1043800" y="3967499"/>
            <a:ext cx="787078" cy="469334"/>
            <a:chOff x="-68483" y="2770675"/>
            <a:chExt cx="787078" cy="469334"/>
          </a:xfrm>
        </p:grpSpPr>
        <p:sp>
          <p:nvSpPr>
            <p:cNvPr id="86" name="Ellipse 8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ZoneTexte 86"/>
            <p:cNvSpPr txBox="1"/>
            <p:nvPr/>
          </p:nvSpPr>
          <p:spPr>
            <a:xfrm>
              <a:off x="-68483" y="2932232"/>
              <a:ext cx="787078" cy="307777"/>
            </a:xfrm>
            <a:prstGeom prst="rect">
              <a:avLst/>
            </a:prstGeom>
            <a:noFill/>
          </p:spPr>
          <p:txBody>
            <a:bodyPr wrap="square" rtlCol="0">
              <a:spAutoFit/>
            </a:bodyPr>
            <a:lstStyle/>
            <a:p>
              <a:endParaRPr lang="fr-FR"/>
            </a:p>
          </p:txBody>
        </p:sp>
      </p:grpSp>
      <p:sp>
        <p:nvSpPr>
          <p:cNvPr id="2" name="ZoneTexte 1"/>
          <p:cNvSpPr txBox="1"/>
          <p:nvPr/>
        </p:nvSpPr>
        <p:spPr>
          <a:xfrm>
            <a:off x="3722242" y="4576955"/>
            <a:ext cx="2122973" cy="400110"/>
          </a:xfrm>
          <a:prstGeom prst="rect">
            <a:avLst/>
          </a:prstGeom>
          <a:noFill/>
        </p:spPr>
        <p:txBody>
          <a:bodyPr wrap="square" rtlCol="0">
            <a:spAutoFit/>
          </a:bodyPr>
          <a:lstStyle/>
          <a:p>
            <a:r>
              <a:rPr lang="fr-FR" sz="2000"/>
              <a:t>Round 1: </a:t>
            </a:r>
            <a:r>
              <a:rPr lang="fr-FR" sz="2000" err="1"/>
              <a:t>send</a:t>
            </a:r>
            <a:endParaRPr lang="fr-FR" sz="2000"/>
          </a:p>
        </p:txBody>
      </p:sp>
      <p:sp>
        <p:nvSpPr>
          <p:cNvPr id="89" name="ZoneTexte 88"/>
          <p:cNvSpPr txBox="1"/>
          <p:nvPr/>
        </p:nvSpPr>
        <p:spPr>
          <a:xfrm>
            <a:off x="-3065176" y="933221"/>
            <a:ext cx="1016977" cy="307777"/>
          </a:xfrm>
          <a:prstGeom prst="rect">
            <a:avLst/>
          </a:prstGeom>
          <a:noFill/>
        </p:spPr>
        <p:txBody>
          <a:bodyPr wrap="square" rtlCol="0">
            <a:spAutoFit/>
          </a:bodyPr>
          <a:lstStyle/>
          <a:p>
            <a:r>
              <a:rPr lang="fr-FR"/>
              <a:t>V1</a:t>
            </a:r>
          </a:p>
        </p:txBody>
      </p:sp>
      <p:sp>
        <p:nvSpPr>
          <p:cNvPr id="90" name="ZoneTexte 89"/>
          <p:cNvSpPr txBox="1"/>
          <p:nvPr/>
        </p:nvSpPr>
        <p:spPr>
          <a:xfrm>
            <a:off x="-3030357" y="1999493"/>
            <a:ext cx="1016977" cy="307777"/>
          </a:xfrm>
          <a:prstGeom prst="rect">
            <a:avLst/>
          </a:prstGeom>
          <a:noFill/>
        </p:spPr>
        <p:txBody>
          <a:bodyPr wrap="square" rtlCol="0">
            <a:spAutoFit/>
          </a:bodyPr>
          <a:lstStyle/>
          <a:p>
            <a:r>
              <a:rPr lang="fr-FR"/>
              <a:t>V2</a:t>
            </a:r>
          </a:p>
        </p:txBody>
      </p:sp>
      <p:sp>
        <p:nvSpPr>
          <p:cNvPr id="91" name="ZoneTexte 90"/>
          <p:cNvSpPr txBox="1"/>
          <p:nvPr/>
        </p:nvSpPr>
        <p:spPr>
          <a:xfrm>
            <a:off x="-2287447" y="138273"/>
            <a:ext cx="1016977" cy="307777"/>
          </a:xfrm>
          <a:prstGeom prst="rect">
            <a:avLst/>
          </a:prstGeom>
          <a:noFill/>
        </p:spPr>
        <p:txBody>
          <a:bodyPr wrap="square" rtlCol="0">
            <a:spAutoFit/>
          </a:bodyPr>
          <a:lstStyle/>
          <a:p>
            <a:r>
              <a:rPr lang="fr-FR"/>
              <a:t>V5</a:t>
            </a:r>
          </a:p>
        </p:txBody>
      </p:sp>
      <p:sp>
        <p:nvSpPr>
          <p:cNvPr id="92" name="ZoneTexte 91"/>
          <p:cNvSpPr txBox="1"/>
          <p:nvPr/>
        </p:nvSpPr>
        <p:spPr>
          <a:xfrm>
            <a:off x="-2783226" y="4052446"/>
            <a:ext cx="1016977" cy="307777"/>
          </a:xfrm>
          <a:prstGeom prst="rect">
            <a:avLst/>
          </a:prstGeom>
          <a:noFill/>
        </p:spPr>
        <p:txBody>
          <a:bodyPr wrap="square" rtlCol="0">
            <a:spAutoFit/>
          </a:bodyPr>
          <a:lstStyle/>
          <a:p>
            <a:r>
              <a:rPr lang="fr-FR"/>
              <a:t>V6</a:t>
            </a:r>
          </a:p>
        </p:txBody>
      </p:sp>
      <p:sp>
        <p:nvSpPr>
          <p:cNvPr id="93" name="ZoneTexte 92"/>
          <p:cNvSpPr txBox="1"/>
          <p:nvPr/>
        </p:nvSpPr>
        <p:spPr>
          <a:xfrm>
            <a:off x="-2712815" y="3058586"/>
            <a:ext cx="1016977" cy="307777"/>
          </a:xfrm>
          <a:prstGeom prst="rect">
            <a:avLst/>
          </a:prstGeom>
          <a:noFill/>
        </p:spPr>
        <p:txBody>
          <a:bodyPr wrap="square" rtlCol="0">
            <a:spAutoFit/>
          </a:bodyPr>
          <a:lstStyle/>
          <a:p>
            <a:r>
              <a:rPr lang="fr-FR"/>
              <a:t>V3</a:t>
            </a:r>
          </a:p>
        </p:txBody>
      </p:sp>
      <p:sp>
        <p:nvSpPr>
          <p:cNvPr id="94" name="ZoneTexte 93"/>
          <p:cNvSpPr txBox="1"/>
          <p:nvPr/>
        </p:nvSpPr>
        <p:spPr>
          <a:xfrm>
            <a:off x="-4204020" y="3639251"/>
            <a:ext cx="1016977" cy="307777"/>
          </a:xfrm>
          <a:prstGeom prst="rect">
            <a:avLst/>
          </a:prstGeom>
          <a:noFill/>
        </p:spPr>
        <p:txBody>
          <a:bodyPr wrap="square" rtlCol="0">
            <a:spAutoFit/>
          </a:bodyPr>
          <a:lstStyle/>
          <a:p>
            <a:r>
              <a:rPr lang="fr-FR"/>
              <a:t>V4</a:t>
            </a:r>
          </a:p>
        </p:txBody>
      </p:sp>
      <p:grpSp>
        <p:nvGrpSpPr>
          <p:cNvPr id="104" name="Grouper 103"/>
          <p:cNvGrpSpPr/>
          <p:nvPr/>
        </p:nvGrpSpPr>
        <p:grpSpPr>
          <a:xfrm>
            <a:off x="-4424456" y="292432"/>
            <a:ext cx="787078" cy="469334"/>
            <a:chOff x="-68483" y="2770675"/>
            <a:chExt cx="787078" cy="469334"/>
          </a:xfrm>
        </p:grpSpPr>
        <p:sp>
          <p:nvSpPr>
            <p:cNvPr id="105" name="Ellipse 104"/>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07" name="Grouper 106"/>
          <p:cNvGrpSpPr/>
          <p:nvPr/>
        </p:nvGrpSpPr>
        <p:grpSpPr>
          <a:xfrm>
            <a:off x="-3694580" y="223231"/>
            <a:ext cx="787078" cy="469334"/>
            <a:chOff x="-68483" y="2770675"/>
            <a:chExt cx="787078" cy="469334"/>
          </a:xfrm>
        </p:grpSpPr>
        <p:sp>
          <p:nvSpPr>
            <p:cNvPr id="108" name="Ellipse 107"/>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ZoneTexte 108"/>
            <p:cNvSpPr txBox="1"/>
            <p:nvPr/>
          </p:nvSpPr>
          <p:spPr>
            <a:xfrm>
              <a:off x="-68483" y="2932232"/>
              <a:ext cx="787078" cy="307777"/>
            </a:xfrm>
            <a:prstGeom prst="rect">
              <a:avLst/>
            </a:prstGeom>
            <a:noFill/>
          </p:spPr>
          <p:txBody>
            <a:bodyPr wrap="square" rtlCol="0">
              <a:spAutoFit/>
            </a:bodyPr>
            <a:lstStyle/>
            <a:p>
              <a:endParaRPr lang="fr-FR"/>
            </a:p>
          </p:txBody>
        </p:sp>
      </p:grpSp>
      <p:sp>
        <p:nvSpPr>
          <p:cNvPr id="110" name="ZoneTexte 109"/>
          <p:cNvSpPr txBox="1"/>
          <p:nvPr/>
        </p:nvSpPr>
        <p:spPr>
          <a:xfrm>
            <a:off x="-3606733" y="688656"/>
            <a:ext cx="787078" cy="307777"/>
          </a:xfrm>
          <a:prstGeom prst="rect">
            <a:avLst/>
          </a:prstGeom>
          <a:noFill/>
        </p:spPr>
        <p:txBody>
          <a:bodyPr wrap="square" rtlCol="0">
            <a:spAutoFit/>
          </a:bodyPr>
          <a:lstStyle/>
          <a:p>
            <a:endParaRPr lang="fr-FR"/>
          </a:p>
        </p:txBody>
      </p:sp>
      <p:sp>
        <p:nvSpPr>
          <p:cNvPr id="114" name="ZoneTexte 113"/>
          <p:cNvSpPr txBox="1"/>
          <p:nvPr/>
        </p:nvSpPr>
        <p:spPr>
          <a:xfrm>
            <a:off x="-4424456" y="933221"/>
            <a:ext cx="726831" cy="307777"/>
          </a:xfrm>
          <a:prstGeom prst="rect">
            <a:avLst/>
          </a:prstGeom>
          <a:noFill/>
        </p:spPr>
        <p:txBody>
          <a:bodyPr wrap="square" rtlCol="0">
            <a:spAutoFit/>
          </a:bodyPr>
          <a:lstStyle/>
          <a:p>
            <a:r>
              <a:rPr lang="fr-FR"/>
              <a:t>/24</a:t>
            </a:r>
          </a:p>
        </p:txBody>
      </p:sp>
      <p:grpSp>
        <p:nvGrpSpPr>
          <p:cNvPr id="115" name="Grouper 114"/>
          <p:cNvGrpSpPr/>
          <p:nvPr/>
        </p:nvGrpSpPr>
        <p:grpSpPr>
          <a:xfrm>
            <a:off x="-4272056" y="444832"/>
            <a:ext cx="787078" cy="469334"/>
            <a:chOff x="-68483" y="2770675"/>
            <a:chExt cx="787078" cy="469334"/>
          </a:xfrm>
        </p:grpSpPr>
        <p:sp>
          <p:nvSpPr>
            <p:cNvPr id="116" name="Ellipse 11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ZoneTexte 11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24" name="Grouper 123"/>
          <p:cNvGrpSpPr/>
          <p:nvPr/>
        </p:nvGrpSpPr>
        <p:grpSpPr>
          <a:xfrm>
            <a:off x="-3542180" y="375631"/>
            <a:ext cx="787078" cy="469334"/>
            <a:chOff x="-68483" y="2770675"/>
            <a:chExt cx="787078" cy="469334"/>
          </a:xfrm>
        </p:grpSpPr>
        <p:sp>
          <p:nvSpPr>
            <p:cNvPr id="125" name="Ellipse 124"/>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27" name="Grouper 126"/>
          <p:cNvGrpSpPr/>
          <p:nvPr/>
        </p:nvGrpSpPr>
        <p:grpSpPr>
          <a:xfrm>
            <a:off x="-3662303" y="336298"/>
            <a:ext cx="787078" cy="469334"/>
            <a:chOff x="-68483" y="2770675"/>
            <a:chExt cx="787078" cy="469334"/>
          </a:xfrm>
        </p:grpSpPr>
        <p:sp>
          <p:nvSpPr>
            <p:cNvPr id="128" name="Ellipse 127"/>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9" name="ZoneTexte 128"/>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30" name="Grouper 129"/>
          <p:cNvGrpSpPr/>
          <p:nvPr/>
        </p:nvGrpSpPr>
        <p:grpSpPr>
          <a:xfrm>
            <a:off x="-3655821" y="182098"/>
            <a:ext cx="787078" cy="469334"/>
            <a:chOff x="-68483" y="2770675"/>
            <a:chExt cx="787078" cy="469334"/>
          </a:xfrm>
        </p:grpSpPr>
        <p:sp>
          <p:nvSpPr>
            <p:cNvPr id="131" name="Ellipse 13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ZoneTexte 131"/>
            <p:cNvSpPr txBox="1"/>
            <p:nvPr/>
          </p:nvSpPr>
          <p:spPr>
            <a:xfrm>
              <a:off x="-68483" y="2932232"/>
              <a:ext cx="787078" cy="307777"/>
            </a:xfrm>
            <a:prstGeom prst="rect">
              <a:avLst/>
            </a:prstGeom>
            <a:noFill/>
          </p:spPr>
          <p:txBody>
            <a:bodyPr wrap="square" rtlCol="0">
              <a:spAutoFit/>
            </a:bodyPr>
            <a:lstStyle/>
            <a:p>
              <a:endParaRPr lang="fr-FR"/>
            </a:p>
          </p:txBody>
        </p:sp>
      </p:grpSp>
      <p:sp>
        <p:nvSpPr>
          <p:cNvPr id="133"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134"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135"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136"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137"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138"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139"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ln w="12700">
            <a:solidFill>
              <a:schemeClr val="bg2"/>
            </a:solidFill>
          </a:ln>
        </p:spPr>
        <p:txBody>
          <a:bodyPr wrap="square" lIns="0" tIns="0" rIns="0" bIns="0" rtlCol="0" anchor="ctr" anchorCtr="0"/>
          <a:lstStyle/>
          <a:p>
            <a:pPr algn="ctr"/>
            <a:r>
              <a:rPr lang="fr-FR" sz="2400">
                <a:solidFill>
                  <a:schemeClr val="bg2"/>
                </a:solidFill>
              </a:rPr>
              <a:t>E</a:t>
            </a:r>
            <a:endParaRPr sz="2400">
              <a:solidFill>
                <a:schemeClr val="bg2"/>
              </a:solidFill>
            </a:endParaRPr>
          </a:p>
        </p:txBody>
      </p:sp>
      <p:sp>
        <p:nvSpPr>
          <p:cNvPr id="140"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B</a:t>
            </a:r>
            <a:endParaRPr sz="2400">
              <a:solidFill>
                <a:schemeClr val="bg2"/>
              </a:solidFill>
            </a:endParaRPr>
          </a:p>
        </p:txBody>
      </p:sp>
      <p:sp>
        <p:nvSpPr>
          <p:cNvPr id="141"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bg2"/>
            </a:solidFill>
          </a:ln>
        </p:spPr>
        <p:txBody>
          <a:bodyPr wrap="square" lIns="0" tIns="0" rIns="0" bIns="0" rtlCol="0" anchor="ctr" anchorCtr="0"/>
          <a:lstStyle/>
          <a:p>
            <a:pPr algn="ctr"/>
            <a:r>
              <a:rPr lang="fr-FR" sz="2400">
                <a:solidFill>
                  <a:schemeClr val="bg2"/>
                </a:solidFill>
              </a:rPr>
              <a:t>C</a:t>
            </a:r>
            <a:endParaRPr sz="2400">
              <a:solidFill>
                <a:schemeClr val="bg2"/>
              </a:solidFill>
            </a:endParaRPr>
          </a:p>
        </p:txBody>
      </p:sp>
      <p:sp>
        <p:nvSpPr>
          <p:cNvPr id="142"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bg2"/>
            </a:solidFill>
          </a:ln>
        </p:spPr>
        <p:txBody>
          <a:bodyPr wrap="square" lIns="0" tIns="0" rIns="0" bIns="0" rtlCol="0" anchor="ctr" anchorCtr="0"/>
          <a:lstStyle/>
          <a:p>
            <a:pPr algn="ctr"/>
            <a:r>
              <a:rPr lang="fr-FR" sz="2400">
                <a:solidFill>
                  <a:schemeClr val="bg2"/>
                </a:solidFill>
              </a:rPr>
              <a:t>F</a:t>
            </a:r>
            <a:endParaRPr sz="2400">
              <a:solidFill>
                <a:schemeClr val="bg2"/>
              </a:solidFill>
            </a:endParaRPr>
          </a:p>
        </p:txBody>
      </p:sp>
      <p:sp>
        <p:nvSpPr>
          <p:cNvPr id="143"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D</a:t>
            </a:r>
            <a:endParaRPr sz="1200">
              <a:solidFill>
                <a:schemeClr val="bg2"/>
              </a:solidFill>
            </a:endParaRPr>
          </a:p>
        </p:txBody>
      </p:sp>
      <p:sp>
        <p:nvSpPr>
          <p:cNvPr id="144"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145"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146"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bg2"/>
            </a:solidFill>
            <a:tailEnd type="triangle" w="med" len="lg"/>
          </a:ln>
        </p:spPr>
        <p:txBody>
          <a:bodyPr wrap="square" lIns="0" tIns="0" rIns="0" bIns="0" rtlCol="0"/>
          <a:lstStyle/>
          <a:p>
            <a:endParaRPr sz="1200">
              <a:solidFill>
                <a:schemeClr val="bg2"/>
              </a:solidFill>
            </a:endParaRPr>
          </a:p>
        </p:txBody>
      </p:sp>
      <p:sp>
        <p:nvSpPr>
          <p:cNvPr id="147"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148"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149"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150"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bg2"/>
            </a:solidFill>
          </a:ln>
        </p:spPr>
        <p:txBody>
          <a:bodyPr wrap="square" lIns="0" tIns="0" rIns="0" bIns="0" rtlCol="0" anchor="ctr" anchorCtr="0"/>
          <a:lstStyle/>
          <a:p>
            <a:pPr algn="ctr"/>
            <a:r>
              <a:rPr lang="fr-FR" sz="2400">
                <a:solidFill>
                  <a:schemeClr val="bg2"/>
                </a:solidFill>
              </a:rPr>
              <a:t>G</a:t>
            </a:r>
            <a:endParaRPr sz="2400">
              <a:solidFill>
                <a:schemeClr val="bg2"/>
              </a:solidFill>
            </a:endParaRPr>
          </a:p>
        </p:txBody>
      </p:sp>
      <p:sp>
        <p:nvSpPr>
          <p:cNvPr id="151"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152"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153"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sp>
        <p:nvSpPr>
          <p:cNvPr id="154"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bg2"/>
            </a:solidFill>
          </a:ln>
        </p:spPr>
        <p:txBody>
          <a:bodyPr wrap="square" lIns="0" tIns="0" rIns="0" bIns="0" rtlCol="0" anchor="ctr" anchorCtr="0"/>
          <a:lstStyle/>
          <a:p>
            <a:pPr algn="ctr"/>
            <a:r>
              <a:rPr lang="fr-FR" sz="2400">
                <a:solidFill>
                  <a:schemeClr val="bg2"/>
                </a:solidFill>
              </a:rPr>
              <a:t>A</a:t>
            </a:r>
            <a:endParaRPr sz="2400">
              <a:solidFill>
                <a:schemeClr val="bg2"/>
              </a:solidFill>
            </a:endParaRPr>
          </a:p>
        </p:txBody>
      </p:sp>
      <p:sp>
        <p:nvSpPr>
          <p:cNvPr id="155"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bg2"/>
              </a:solidFill>
            </a:endParaRPr>
          </a:p>
        </p:txBody>
      </p:sp>
      <p:graphicFrame>
        <p:nvGraphicFramePr>
          <p:cNvPr id="156" name="Tableau 155"/>
          <p:cNvGraphicFramePr>
            <a:graphicFrameLocks noGrp="1"/>
          </p:cNvGraphicFramePr>
          <p:nvPr>
            <p:extLst>
              <p:ext uri="{D42A27DB-BD31-4B8C-83A1-F6EECF244321}">
                <p14:modId xmlns:p14="http://schemas.microsoft.com/office/powerpoint/2010/main" val="5614766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158" name="ZoneTexte 157"/>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
        <p:nvSpPr>
          <p:cNvPr id="159"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spTree>
    <p:extLst>
      <p:ext uri="{BB962C8B-B14F-4D97-AF65-F5344CB8AC3E}">
        <p14:creationId xmlns:p14="http://schemas.microsoft.com/office/powerpoint/2010/main" val="213007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0" accel="50000" decel="50000" fill="hold" nodeType="clickEffect">
                                  <p:stCondLst>
                                    <p:cond delay="0"/>
                                  </p:stCondLst>
                                  <p:childTnLst>
                                    <p:animMotion origin="layout" path="M 0.16944 0.45648 L 0.35503 0.45648 L 0.49132 0.52655 L 0.64548 0.42068 " pathEditMode="relative" rAng="0" ptsTypes="AAAA">
                                      <p:cBhvr>
                                        <p:cTn id="6" dur="2000" fill="hold"/>
                                        <p:tgtEl>
                                          <p:spTgt spid="5"/>
                                        </p:tgtEl>
                                        <p:attrNameLst>
                                          <p:attrName>ppt_x</p:attrName>
                                          <p:attrName>ppt_y</p:attrName>
                                        </p:attrNameLst>
                                      </p:cBhvr>
                                      <p:rCtr x="23802" y="1698"/>
                                    </p:animMotion>
                                  </p:childTnLst>
                                </p:cTn>
                              </p:par>
                              <p:par>
                                <p:cTn id="7" presetID="0" presetClass="path" presetSubtype="0" repeatCount="0" accel="50000" decel="50000" fill="hold" nodeType="withEffect">
                                  <p:stCondLst>
                                    <p:cond delay="0"/>
                                  </p:stCondLst>
                                  <p:childTnLst>
                                    <p:animMotion origin="layout" path="M 0.16944 0.45648 L 0.35503 0.45648 L 0.49132 0.52654 L 0.64549 0.42068 " pathEditMode="relative" rAng="0" ptsTypes="AAAA">
                                      <p:cBhvr>
                                        <p:cTn id="8" dur="2000" fill="hold"/>
                                        <p:tgtEl>
                                          <p:spTgt spid="13"/>
                                        </p:tgtEl>
                                        <p:attrNameLst>
                                          <p:attrName>ppt_x</p:attrName>
                                          <p:attrName>ppt_y</p:attrName>
                                        </p:attrNameLst>
                                      </p:cBhvr>
                                      <p:rCtr x="23802" y="1698"/>
                                    </p:animMotion>
                                  </p:childTnLst>
                                </p:cTn>
                              </p:par>
                              <p:par>
                                <p:cTn id="9" presetID="0" presetClass="path" presetSubtype="0" accel="50000" decel="50000" fill="hold" nodeType="withEffect">
                                  <p:stCondLst>
                                    <p:cond delay="0"/>
                                  </p:stCondLst>
                                  <p:childTnLst>
                                    <p:animMotion origin="layout" path="M 0.19965 0.28179 L 0.35538 0.2571 L 0.35538 0.25741 " pathEditMode="relative" rAng="0" ptsTypes="AAA">
                                      <p:cBhvr>
                                        <p:cTn id="10" dur="2000" fill="hold"/>
                                        <p:tgtEl>
                                          <p:spTgt spid="16"/>
                                        </p:tgtEl>
                                        <p:attrNameLst>
                                          <p:attrName>ppt_x</p:attrName>
                                          <p:attrName>ppt_y</p:attrName>
                                        </p:attrNameLst>
                                      </p:cBhvr>
                                      <p:rCtr x="7778" y="-1235"/>
                                    </p:animMotion>
                                  </p:childTnLst>
                                </p:cTn>
                              </p:par>
                              <p:par>
                                <p:cTn id="11" presetID="0" presetClass="path" presetSubtype="0" accel="50000" decel="50000" fill="hold" nodeType="withEffect">
                                  <p:stCondLst>
                                    <p:cond delay="0"/>
                                  </p:stCondLst>
                                  <p:childTnLst>
                                    <p:animMotion origin="layout" path="M 0.19965 0.28179 L 0.35538 0.2571 L 0.35538 0.25741 " pathEditMode="relative" rAng="0" ptsTypes="AAA">
                                      <p:cBhvr>
                                        <p:cTn id="12" dur="2000" fill="hold"/>
                                        <p:tgtEl>
                                          <p:spTgt spid="19"/>
                                        </p:tgtEl>
                                        <p:attrNameLst>
                                          <p:attrName>ppt_x</p:attrName>
                                          <p:attrName>ppt_y</p:attrName>
                                        </p:attrNameLst>
                                      </p:cBhvr>
                                      <p:rCtr x="7778" y="-1235"/>
                                    </p:animMotion>
                                  </p:childTnLst>
                                </p:cTn>
                              </p:par>
                              <p:par>
                                <p:cTn id="13" presetID="0" presetClass="path" presetSubtype="0" accel="50000" decel="50000" fill="hold" nodeType="withEffect">
                                  <p:stCondLst>
                                    <p:cond delay="0"/>
                                  </p:stCondLst>
                                  <p:childTnLst>
                                    <p:animMotion origin="layout" path="M 0.19965 0.28179 L 0.35538 0.2571 L 0.35538 0.25741 " pathEditMode="relative" rAng="0" ptsTypes="AAA">
                                      <p:cBhvr>
                                        <p:cTn id="14" dur="2000" fill="hold"/>
                                        <p:tgtEl>
                                          <p:spTgt spid="22"/>
                                        </p:tgtEl>
                                        <p:attrNameLst>
                                          <p:attrName>ppt_x</p:attrName>
                                          <p:attrName>ppt_y</p:attrName>
                                        </p:attrNameLst>
                                      </p:cBhvr>
                                      <p:rCtr x="7778" y="-1235"/>
                                    </p:animMotion>
                                  </p:childTnLst>
                                </p:cTn>
                              </p:par>
                              <p:par>
                                <p:cTn id="15" presetID="0" presetClass="path" presetSubtype="0" accel="50000" decel="50000" fill="hold" nodeType="withEffect">
                                  <p:stCondLst>
                                    <p:cond delay="0"/>
                                  </p:stCondLst>
                                  <p:childTnLst>
                                    <p:animMotion origin="layout" path="M 0.19965 0.28179 L 0.35538 0.2571 L 0.35538 0.25741 " pathEditMode="relative" rAng="0" ptsTypes="AAA">
                                      <p:cBhvr>
                                        <p:cTn id="16" dur="2000" fill="hold"/>
                                        <p:tgtEl>
                                          <p:spTgt spid="25"/>
                                        </p:tgtEl>
                                        <p:attrNameLst>
                                          <p:attrName>ppt_x</p:attrName>
                                          <p:attrName>ppt_y</p:attrName>
                                        </p:attrNameLst>
                                      </p:cBhvr>
                                      <p:rCtr x="7778" y="-1235"/>
                                    </p:animMotion>
                                  </p:childTnLst>
                                </p:cTn>
                              </p:par>
                              <p:par>
                                <p:cTn id="17" presetID="0" presetClass="path" presetSubtype="0" accel="50000" decel="50000" fill="hold" nodeType="withEffect">
                                  <p:stCondLst>
                                    <p:cond delay="0"/>
                                  </p:stCondLst>
                                  <p:childTnLst>
                                    <p:animMotion origin="layout" path="M 0.19966 0.28179 L 0.35539 0.2571 L 0.35539 0.25741 " pathEditMode="relative" rAng="0" ptsTypes="AAA">
                                      <p:cBhvr>
                                        <p:cTn id="18" dur="2000" fill="hold"/>
                                        <p:tgtEl>
                                          <p:spTgt spid="28"/>
                                        </p:tgtEl>
                                        <p:attrNameLst>
                                          <p:attrName>ppt_x</p:attrName>
                                          <p:attrName>ppt_y</p:attrName>
                                        </p:attrNameLst>
                                      </p:cBhvr>
                                      <p:rCtr x="7778" y="-1235"/>
                                    </p:animMotion>
                                  </p:childTnLst>
                                </p:cTn>
                              </p:par>
                              <p:par>
                                <p:cTn id="19" presetID="0" presetClass="path" presetSubtype="0" accel="50000" decel="50000" fill="hold" nodeType="withEffect">
                                  <p:stCondLst>
                                    <p:cond delay="0"/>
                                  </p:stCondLst>
                                  <p:childTnLst>
                                    <p:animMotion origin="layout" path="M 0.19965 0.28179 L 0.35538 0.2571 L 0.35538 0.25741 " pathEditMode="relative" rAng="0" ptsTypes="AAA">
                                      <p:cBhvr>
                                        <p:cTn id="20" dur="2000" fill="hold"/>
                                        <p:tgtEl>
                                          <p:spTgt spid="31"/>
                                        </p:tgtEl>
                                        <p:attrNameLst>
                                          <p:attrName>ppt_x</p:attrName>
                                          <p:attrName>ppt_y</p:attrName>
                                        </p:attrNameLst>
                                      </p:cBhvr>
                                      <p:rCtr x="7778" y="-1235"/>
                                    </p:animMotion>
                                  </p:childTnLst>
                                </p:cTn>
                              </p:par>
                              <p:par>
                                <p:cTn id="21" presetID="0" presetClass="path" presetSubtype="0" accel="50000" decel="50000" fill="hold" nodeType="withEffect">
                                  <p:stCondLst>
                                    <p:cond delay="0"/>
                                  </p:stCondLst>
                                  <p:childTnLst>
                                    <p:animMotion origin="layout" path="M 0.2158 0.07994 L 0.38021 0.01235 L 0.56268 -0.17438 " pathEditMode="relative" rAng="0" ptsTypes="AAA">
                                      <p:cBhvr>
                                        <p:cTn id="22" dur="2000" fill="hold"/>
                                        <p:tgtEl>
                                          <p:spTgt spid="34"/>
                                        </p:tgtEl>
                                        <p:attrNameLst>
                                          <p:attrName>ppt_x</p:attrName>
                                          <p:attrName>ppt_y</p:attrName>
                                        </p:attrNameLst>
                                      </p:cBhvr>
                                      <p:rCtr x="17344" y="-12716"/>
                                    </p:animMotion>
                                  </p:childTnLst>
                                </p:cTn>
                              </p:par>
                              <p:par>
                                <p:cTn id="23" presetID="0" presetClass="path" presetSubtype="0" accel="50000" decel="50000" fill="hold" nodeType="withEffect">
                                  <p:stCondLst>
                                    <p:cond delay="0"/>
                                  </p:stCondLst>
                                  <p:childTnLst>
                                    <p:animMotion origin="layout" path="M 0.2158 0.07994 L 0.38021 0.01235 L 0.56267 -0.17438 " pathEditMode="relative" rAng="0" ptsTypes="AAA">
                                      <p:cBhvr>
                                        <p:cTn id="24" dur="2000" fill="hold"/>
                                        <p:tgtEl>
                                          <p:spTgt spid="37"/>
                                        </p:tgtEl>
                                        <p:attrNameLst>
                                          <p:attrName>ppt_x</p:attrName>
                                          <p:attrName>ppt_y</p:attrName>
                                        </p:attrNameLst>
                                      </p:cBhvr>
                                      <p:rCtr x="17344" y="-12716"/>
                                    </p:animMotion>
                                  </p:childTnLst>
                                </p:cTn>
                              </p:par>
                              <p:par>
                                <p:cTn id="25" presetID="0" presetClass="path" presetSubtype="0" accel="50000" decel="50000" fill="hold" nodeType="withEffect">
                                  <p:stCondLst>
                                    <p:cond delay="0"/>
                                  </p:stCondLst>
                                  <p:childTnLst>
                                    <p:animMotion origin="layout" path="M 0.2158 0.07994 L 0.38021 0.01235 L 0.56268 -0.17438 " pathEditMode="relative" rAng="0" ptsTypes="AAA">
                                      <p:cBhvr>
                                        <p:cTn id="26" dur="2000" fill="hold"/>
                                        <p:tgtEl>
                                          <p:spTgt spid="40"/>
                                        </p:tgtEl>
                                        <p:attrNameLst>
                                          <p:attrName>ppt_x</p:attrName>
                                          <p:attrName>ppt_y</p:attrName>
                                        </p:attrNameLst>
                                      </p:cBhvr>
                                      <p:rCtr x="17344" y="-12716"/>
                                    </p:animMotion>
                                  </p:childTnLst>
                                </p:cTn>
                              </p:par>
                              <p:par>
                                <p:cTn id="27" presetID="0" presetClass="path" presetSubtype="0" accel="50000" decel="50000" fill="hold" nodeType="withEffect">
                                  <p:stCondLst>
                                    <p:cond delay="0"/>
                                  </p:stCondLst>
                                  <p:childTnLst>
                                    <p:animMotion origin="layout" path="M 0.2158 0.07994 L 0.38021 0.01235 L 0.56267 -0.17438 " pathEditMode="relative" rAng="0" ptsTypes="AAA">
                                      <p:cBhvr>
                                        <p:cTn id="28" dur="2000" fill="hold"/>
                                        <p:tgtEl>
                                          <p:spTgt spid="43"/>
                                        </p:tgtEl>
                                        <p:attrNameLst>
                                          <p:attrName>ppt_x</p:attrName>
                                          <p:attrName>ppt_y</p:attrName>
                                        </p:attrNameLst>
                                      </p:cBhvr>
                                      <p:rCtr x="17344" y="-12716"/>
                                    </p:animMotion>
                                  </p:childTnLst>
                                </p:cTn>
                              </p:par>
                              <p:par>
                                <p:cTn id="29" presetID="0" presetClass="path" presetSubtype="0" accel="50000" decel="50000" fill="hold" nodeType="withEffect">
                                  <p:stCondLst>
                                    <p:cond delay="0"/>
                                  </p:stCondLst>
                                  <p:childTnLst>
                                    <p:animMotion origin="layout" path="M 0.21528 -0.10648 L 0.41146 -0.11543 L 0.56979 -0.01203 " pathEditMode="relative" rAng="0" ptsTypes="AAA">
                                      <p:cBhvr>
                                        <p:cTn id="30" dur="2000" fill="hold"/>
                                        <p:tgtEl>
                                          <p:spTgt spid="49"/>
                                        </p:tgtEl>
                                        <p:attrNameLst>
                                          <p:attrName>ppt_x</p:attrName>
                                          <p:attrName>ppt_y</p:attrName>
                                        </p:attrNameLst>
                                      </p:cBhvr>
                                      <p:rCtr x="17726" y="4259"/>
                                    </p:animMotion>
                                  </p:childTnLst>
                                </p:cTn>
                              </p:par>
                              <p:par>
                                <p:cTn id="31" presetID="0" presetClass="path" presetSubtype="0" accel="50000" decel="50000" fill="hold" nodeType="withEffect">
                                  <p:stCondLst>
                                    <p:cond delay="0"/>
                                  </p:stCondLst>
                                  <p:childTnLst>
                                    <p:animMotion origin="layout" path="M 0.21528 -0.10648 L 0.41146 -0.11543 L 0.56979 -0.01203 " pathEditMode="relative" rAng="0" ptsTypes="AAA">
                                      <p:cBhvr>
                                        <p:cTn id="32" dur="2000" fill="hold"/>
                                        <p:tgtEl>
                                          <p:spTgt spid="52"/>
                                        </p:tgtEl>
                                        <p:attrNameLst>
                                          <p:attrName>ppt_x</p:attrName>
                                          <p:attrName>ppt_y</p:attrName>
                                        </p:attrNameLst>
                                      </p:cBhvr>
                                      <p:rCtr x="17726" y="4259"/>
                                    </p:animMotion>
                                  </p:childTnLst>
                                </p:cTn>
                              </p:par>
                              <p:par>
                                <p:cTn id="33" presetID="0" presetClass="path" presetSubtype="0" accel="50000" decel="50000" fill="hold" nodeType="withEffect">
                                  <p:stCondLst>
                                    <p:cond delay="0"/>
                                  </p:stCondLst>
                                  <p:childTnLst>
                                    <p:animMotion origin="layout" path="M 0.36979 -0.22963 L 0.55711 -0.25 L 0.71406 -0.49537 L 0.87743 -0.48889 " pathEditMode="relative" rAng="0" ptsTypes="AAAA">
                                      <p:cBhvr>
                                        <p:cTn id="34" dur="2000" fill="hold"/>
                                        <p:tgtEl>
                                          <p:spTgt spid="55"/>
                                        </p:tgtEl>
                                        <p:attrNameLst>
                                          <p:attrName>ppt_x</p:attrName>
                                          <p:attrName>ppt_y</p:attrName>
                                        </p:attrNameLst>
                                      </p:cBhvr>
                                      <p:rCtr x="25382" y="-13302"/>
                                    </p:animMotion>
                                  </p:childTnLst>
                                </p:cTn>
                              </p:par>
                              <p:par>
                                <p:cTn id="35" presetID="0" presetClass="path" presetSubtype="0" accel="50000" decel="50000" fill="hold" nodeType="withEffect">
                                  <p:stCondLst>
                                    <p:cond delay="0"/>
                                  </p:stCondLst>
                                  <p:childTnLst>
                                    <p:animMotion origin="layout" path="M 0.36979 -0.22963 L 0.55712 -0.25 L 0.71407 -0.49537 L 0.87743 -0.48889 " pathEditMode="relative" rAng="0" ptsTypes="AAAA">
                                      <p:cBhvr>
                                        <p:cTn id="36" dur="2000" fill="hold"/>
                                        <p:tgtEl>
                                          <p:spTgt spid="58"/>
                                        </p:tgtEl>
                                        <p:attrNameLst>
                                          <p:attrName>ppt_x</p:attrName>
                                          <p:attrName>ppt_y</p:attrName>
                                        </p:attrNameLst>
                                      </p:cBhvr>
                                      <p:rCtr x="25382" y="-13302"/>
                                    </p:animMotion>
                                  </p:childTnLst>
                                </p:cTn>
                              </p:par>
                              <p:par>
                                <p:cTn id="37" presetID="0" presetClass="path" presetSubtype="0" accel="50000" decel="50000" fill="hold" nodeType="withEffect">
                                  <p:stCondLst>
                                    <p:cond delay="0"/>
                                  </p:stCondLst>
                                  <p:childTnLst>
                                    <p:animMotion origin="layout" path="M 0.36979 -0.22963 L 0.55711 -0.25 L 0.71406 -0.49537 L 0.87743 -0.48889 " pathEditMode="relative" rAng="0" ptsTypes="AAAA">
                                      <p:cBhvr>
                                        <p:cTn id="38" dur="2000" fill="hold"/>
                                        <p:tgtEl>
                                          <p:spTgt spid="61"/>
                                        </p:tgtEl>
                                        <p:attrNameLst>
                                          <p:attrName>ppt_x</p:attrName>
                                          <p:attrName>ppt_y</p:attrName>
                                        </p:attrNameLst>
                                      </p:cBhvr>
                                      <p:rCtr x="25382" y="-13302"/>
                                    </p:animMotion>
                                  </p:childTnLst>
                                </p:cTn>
                              </p:par>
                              <p:par>
                                <p:cTn id="39" presetID="0" presetClass="path" presetSubtype="0" accel="50000" decel="50000" fill="hold" nodeType="withEffect">
                                  <p:stCondLst>
                                    <p:cond delay="0"/>
                                  </p:stCondLst>
                                  <p:childTnLst>
                                    <p:animMotion origin="layout" path="M 0.36979 -0.22963 L 0.55712 -0.25 L 0.71406 -0.49537 L 0.87743 -0.48889 " pathEditMode="relative" rAng="0" ptsTypes="AAAA">
                                      <p:cBhvr>
                                        <p:cTn id="40" dur="2000" fill="hold"/>
                                        <p:tgtEl>
                                          <p:spTgt spid="64"/>
                                        </p:tgtEl>
                                        <p:attrNameLst>
                                          <p:attrName>ppt_x</p:attrName>
                                          <p:attrName>ppt_y</p:attrName>
                                        </p:attrNameLst>
                                      </p:cBhvr>
                                      <p:rCtr x="25382" y="-13302"/>
                                    </p:animMotion>
                                  </p:childTnLst>
                                </p:cTn>
                              </p:par>
                              <p:par>
                                <p:cTn id="41" presetID="0" presetClass="path" presetSubtype="0" accel="50000" decel="50000" fill="hold" nodeType="withEffect">
                                  <p:stCondLst>
                                    <p:cond delay="0"/>
                                  </p:stCondLst>
                                  <p:childTnLst>
                                    <p:animMotion origin="layout" path="M 0.20225 -0.3142 L 0.38958 -0.31173 L 0.54774 -0.55957 L 0.71597 -0.56605 L 0.9427 -0.32099 " pathEditMode="relative" rAng="0" ptsTypes="AAAAA">
                                      <p:cBhvr>
                                        <p:cTn id="42" dur="2000" fill="hold"/>
                                        <p:tgtEl>
                                          <p:spTgt spid="67"/>
                                        </p:tgtEl>
                                        <p:attrNameLst>
                                          <p:attrName>ppt_x</p:attrName>
                                          <p:attrName>ppt_y</p:attrName>
                                        </p:attrNameLst>
                                      </p:cBhvr>
                                      <p:rCtr x="37014" y="-12469"/>
                                    </p:animMotion>
                                  </p:childTnLst>
                                </p:cTn>
                              </p:par>
                              <p:par>
                                <p:cTn id="43" presetID="0" presetClass="path" presetSubtype="0" accel="50000" decel="50000" fill="hold" nodeType="withEffect">
                                  <p:stCondLst>
                                    <p:cond delay="0"/>
                                  </p:stCondLst>
                                  <p:childTnLst>
                                    <p:animMotion origin="layout" path="M 0.20226 -0.3142 L 0.38959 -0.31173 L 0.54775 -0.55957 L 0.71597 -0.56605 L 0.94271 -0.32099 " pathEditMode="relative" rAng="0" ptsTypes="AAAAA">
                                      <p:cBhvr>
                                        <p:cTn id="44" dur="2000" fill="hold"/>
                                        <p:tgtEl>
                                          <p:spTgt spid="70"/>
                                        </p:tgtEl>
                                        <p:attrNameLst>
                                          <p:attrName>ppt_x</p:attrName>
                                          <p:attrName>ppt_y</p:attrName>
                                        </p:attrNameLst>
                                      </p:cBhvr>
                                      <p:rCtr x="37014" y="-12469"/>
                                    </p:animMotion>
                                  </p:childTnLst>
                                </p:cTn>
                              </p:par>
                              <p:par>
                                <p:cTn id="45" presetID="0" presetClass="path" presetSubtype="0" accel="50000" decel="50000" fill="hold" nodeType="withEffect">
                                  <p:stCondLst>
                                    <p:cond delay="0"/>
                                  </p:stCondLst>
                                  <p:childTnLst>
                                    <p:animMotion origin="layout" path="M 0.20225 -0.3142 L 0.38958 -0.31173 L 0.54774 -0.55957 L 0.71597 -0.56605 L 0.94271 -0.32099 " pathEditMode="relative" rAng="0" ptsTypes="AAAAA">
                                      <p:cBhvr>
                                        <p:cTn id="46" dur="2000" fill="hold"/>
                                        <p:tgtEl>
                                          <p:spTgt spid="73"/>
                                        </p:tgtEl>
                                        <p:attrNameLst>
                                          <p:attrName>ppt_x</p:attrName>
                                          <p:attrName>ppt_y</p:attrName>
                                        </p:attrNameLst>
                                      </p:cBhvr>
                                      <p:rCtr x="37014" y="-12469"/>
                                    </p:animMotion>
                                  </p:childTnLst>
                                </p:cTn>
                              </p:par>
                              <p:par>
                                <p:cTn id="47" presetID="0" presetClass="path" presetSubtype="0" accel="50000" decel="50000" fill="hold" nodeType="withEffect">
                                  <p:stCondLst>
                                    <p:cond delay="0"/>
                                  </p:stCondLst>
                                  <p:childTnLst>
                                    <p:animMotion origin="layout" path="M 0.20226 -0.31419 L 0.38959 -0.31173 L 0.54775 -0.55956 L 0.71598 -0.56605 L 0.94271 -0.32098 " pathEditMode="relative" rAng="0" ptsTypes="AAAAA">
                                      <p:cBhvr>
                                        <p:cTn id="48" dur="2000" fill="hold"/>
                                        <p:tgtEl>
                                          <p:spTgt spid="76"/>
                                        </p:tgtEl>
                                        <p:attrNameLst>
                                          <p:attrName>ppt_x</p:attrName>
                                          <p:attrName>ppt_y</p:attrName>
                                        </p:attrNameLst>
                                      </p:cBhvr>
                                      <p:rCtr x="37014" y="-12469"/>
                                    </p:animMotion>
                                  </p:childTnLst>
                                </p:cTn>
                              </p:par>
                              <p:par>
                                <p:cTn id="49" presetID="0" presetClass="path" presetSubtype="0" accel="50000" decel="50000" fill="hold" nodeType="withEffect">
                                  <p:stCondLst>
                                    <p:cond delay="0"/>
                                  </p:stCondLst>
                                  <p:childTnLst>
                                    <p:animMotion origin="layout" path="M 0.10816 -0.28179 L 0.29549 -0.29754 L 0.44983 -0.18519 L 0.60434 -0.30649 L 0.85868 -0.29321 " pathEditMode="relative" rAng="0" ptsTypes="AAAAA">
                                      <p:cBhvr>
                                        <p:cTn id="50" dur="2000" fill="hold"/>
                                        <p:tgtEl>
                                          <p:spTgt spid="85"/>
                                        </p:tgtEl>
                                        <p:attrNameLst>
                                          <p:attrName>ppt_x</p:attrName>
                                          <p:attrName>ppt_y</p:attrName>
                                        </p:attrNameLst>
                                      </p:cBhvr>
                                      <p:rCtr x="37517" y="3580"/>
                                    </p:animMotion>
                                  </p:childTnLst>
                                </p:cTn>
                              </p:par>
                              <p:par>
                                <p:cTn id="51" presetID="0" presetClass="path" presetSubtype="0" accel="50000" decel="50000" fill="hold" nodeType="withEffect">
                                  <p:stCondLst>
                                    <p:cond delay="0"/>
                                  </p:stCondLst>
                                  <p:childTnLst>
                                    <p:animMotion origin="layout" path="M 0.47066 0.41512 L 0.66181 0.41204 L 0.82327 0.52747 L 0.97934 0.40895 L 1.22483 0.40895 L 1.41094 0.41512 " pathEditMode="relative" rAng="0" ptsTypes="AAAAAA">
                                      <p:cBhvr>
                                        <p:cTn id="52" dur="2000" fill="hold"/>
                                        <p:tgtEl>
                                          <p:spTgt spid="104"/>
                                        </p:tgtEl>
                                        <p:attrNameLst>
                                          <p:attrName>ppt_x</p:attrName>
                                          <p:attrName>ppt_y</p:attrName>
                                        </p:attrNameLst>
                                      </p:cBhvr>
                                      <p:rCtr x="47014" y="5309"/>
                                    </p:animMotion>
                                  </p:childTnLst>
                                </p:cTn>
                              </p:par>
                              <p:par>
                                <p:cTn id="53" presetID="0" presetClass="path" presetSubtype="0" accel="50000" decel="50000" fill="hold" nodeType="withEffect">
                                  <p:stCondLst>
                                    <p:cond delay="0"/>
                                  </p:stCondLst>
                                  <p:childTnLst>
                                    <p:animMotion origin="layout" path="M 0.47066 0.41512 L 0.6618 0.41204 L 0.82326 0.52747 L 0.97934 0.40895 L 1.22482 0.40895 L 1.41094 0.41512 " pathEditMode="relative" rAng="0" ptsTypes="AAAAAA">
                                      <p:cBhvr>
                                        <p:cTn id="54" dur="2000" fill="hold"/>
                                        <p:tgtEl>
                                          <p:spTgt spid="115"/>
                                        </p:tgtEl>
                                        <p:attrNameLst>
                                          <p:attrName>ppt_x</p:attrName>
                                          <p:attrName>ppt_y</p:attrName>
                                        </p:attrNameLst>
                                      </p:cBhvr>
                                      <p:rCtr x="47014" y="5309"/>
                                    </p:animMotion>
                                  </p:childTnLst>
                                </p:cTn>
                              </p:par>
                              <p:par>
                                <p:cTn id="55" presetID="0" presetClass="path" presetSubtype="0" accel="50000" decel="50000" fill="hold" nodeType="withEffect">
                                  <p:stCondLst>
                                    <p:cond delay="0"/>
                                  </p:stCondLst>
                                  <p:childTnLst>
                                    <p:animMotion origin="layout" path="M 0.3908 0.43827 L 0.56962 0.43488 L 0.73455 0.17315 L 0.89775 0.17315 L 1.13976 0.42562 L 1.33108 0.42253 " pathEditMode="relative" rAng="0" ptsTypes="AAAAAA">
                                      <p:cBhvr>
                                        <p:cTn id="56" dur="2000" fill="hold"/>
                                        <p:tgtEl>
                                          <p:spTgt spid="107"/>
                                        </p:tgtEl>
                                        <p:attrNameLst>
                                          <p:attrName>ppt_x</p:attrName>
                                          <p:attrName>ppt_y</p:attrName>
                                        </p:attrNameLst>
                                      </p:cBhvr>
                                      <p:rCtr x="47014" y="-13272"/>
                                    </p:animMotion>
                                  </p:childTnLst>
                                </p:cTn>
                              </p:par>
                              <p:par>
                                <p:cTn id="57" presetID="0" presetClass="path" presetSubtype="0" accel="50000" decel="50000" fill="hold" nodeType="withEffect">
                                  <p:stCondLst>
                                    <p:cond delay="0"/>
                                  </p:stCondLst>
                                  <p:childTnLst>
                                    <p:animMotion origin="layout" path="M 0.3908 0.43827 L 0.56962 0.43488 L 0.73455 0.17315 L 0.89774 0.17315 L 1.13976 0.42562 L 1.33108 0.42253 " pathEditMode="relative" rAng="0" ptsTypes="AAAAAA">
                                      <p:cBhvr>
                                        <p:cTn id="58" dur="2000" fill="hold"/>
                                        <p:tgtEl>
                                          <p:spTgt spid="124"/>
                                        </p:tgtEl>
                                        <p:attrNameLst>
                                          <p:attrName>ppt_x</p:attrName>
                                          <p:attrName>ppt_y</p:attrName>
                                        </p:attrNameLst>
                                      </p:cBhvr>
                                      <p:rCtr x="47014" y="-13272"/>
                                    </p:animMotion>
                                  </p:childTnLst>
                                </p:cTn>
                              </p:par>
                              <p:par>
                                <p:cTn id="59" presetID="0" presetClass="path" presetSubtype="0" accel="50000" decel="50000" fill="hold" nodeType="withEffect">
                                  <p:stCondLst>
                                    <p:cond delay="0"/>
                                  </p:stCondLst>
                                  <p:childTnLst>
                                    <p:animMotion origin="layout" path="M 0.3908 0.43827 L 0.56962 0.43488 L 0.73455 0.17315 L 0.89775 0.17315 L 1.13976 0.42562 L 1.33108 0.42253 " pathEditMode="relative" rAng="0" ptsTypes="AAAAAA">
                                      <p:cBhvr>
                                        <p:cTn id="60" dur="2000" fill="hold"/>
                                        <p:tgtEl>
                                          <p:spTgt spid="127"/>
                                        </p:tgtEl>
                                        <p:attrNameLst>
                                          <p:attrName>ppt_x</p:attrName>
                                          <p:attrName>ppt_y</p:attrName>
                                        </p:attrNameLst>
                                      </p:cBhvr>
                                      <p:rCtr x="47014" y="-13272"/>
                                    </p:animMotion>
                                  </p:childTnLst>
                                </p:cTn>
                              </p:par>
                              <p:par>
                                <p:cTn id="61" presetID="0" presetClass="path" presetSubtype="0" accel="50000" decel="50000" fill="hold" nodeType="withEffect">
                                  <p:stCondLst>
                                    <p:cond delay="0"/>
                                  </p:stCondLst>
                                  <p:childTnLst>
                                    <p:animMotion origin="layout" path="M 0.3908 0.43828 L 0.56962 0.43488 L 0.73455 0.17315 L 0.89774 0.17315 L 1.13976 0.42562 L 1.33108 0.42254 " pathEditMode="relative" rAng="0" ptsTypes="AAAAAA">
                                      <p:cBhvr>
                                        <p:cTn id="62" dur="2000" fill="hold"/>
                                        <p:tgtEl>
                                          <p:spTgt spid="130"/>
                                        </p:tgtEl>
                                        <p:attrNameLst>
                                          <p:attrName>ppt_x</p:attrName>
                                          <p:attrName>ppt_y</p:attrName>
                                        </p:attrNameLst>
                                      </p:cBhvr>
                                      <p:rCtr x="47014" y="-13272"/>
                                    </p:animMotion>
                                  </p:childTnLst>
                                </p:cTn>
                              </p:par>
                            </p:childTnLst>
                          </p:cTn>
                        </p:par>
                        <p:par>
                          <p:cTn id="63" fill="hold">
                            <p:stCondLst>
                              <p:cond delay="2000"/>
                            </p:stCondLst>
                            <p:childTnLst>
                              <p:par>
                                <p:cTn id="64" presetID="9" presetClass="emph" presetSubtype="0" nodeType="afterEffect">
                                  <p:stCondLst>
                                    <p:cond delay="0"/>
                                  </p:stCondLst>
                                  <p:childTnLst>
                                    <p:set>
                                      <p:cBhvr rctx="PPT">
                                        <p:cTn id="65" dur="indefinite"/>
                                        <p:tgtEl>
                                          <p:spTgt spid="5"/>
                                        </p:tgtEl>
                                        <p:attrNameLst>
                                          <p:attrName>style.opacity</p:attrName>
                                        </p:attrNameLst>
                                      </p:cBhvr>
                                      <p:to>
                                        <p:strVal val="0.2"/>
                                      </p:to>
                                    </p:set>
                                    <p:animEffect filter="image" prLst="opacity: 0.2">
                                      <p:cBhvr rctx="IE">
                                        <p:cTn id="66" dur="indefinite"/>
                                        <p:tgtEl>
                                          <p:spTgt spid="5"/>
                                        </p:tgtEl>
                                      </p:cBhvr>
                                    </p:animEffect>
                                  </p:childTnLst>
                                </p:cTn>
                              </p:par>
                            </p:childTnLst>
                          </p:cTn>
                        </p:par>
                        <p:par>
                          <p:cTn id="67" fill="hold">
                            <p:stCondLst>
                              <p:cond delay="2000"/>
                            </p:stCondLst>
                            <p:childTnLst>
                              <p:par>
                                <p:cTn id="68" presetID="9" presetClass="emph" presetSubtype="0" nodeType="afterEffect">
                                  <p:stCondLst>
                                    <p:cond delay="0"/>
                                  </p:stCondLst>
                                  <p:childTnLst>
                                    <p:set>
                                      <p:cBhvr rctx="PPT">
                                        <p:cTn id="69" dur="indefinite"/>
                                        <p:tgtEl>
                                          <p:spTgt spid="13"/>
                                        </p:tgtEl>
                                        <p:attrNameLst>
                                          <p:attrName>style.opacity</p:attrName>
                                        </p:attrNameLst>
                                      </p:cBhvr>
                                      <p:to>
                                        <p:strVal val="0.2"/>
                                      </p:to>
                                    </p:set>
                                    <p:animEffect filter="image" prLst="opacity: 0.2">
                                      <p:cBhvr rctx="IE">
                                        <p:cTn id="70" dur="indefinite"/>
                                        <p:tgtEl>
                                          <p:spTgt spid="13"/>
                                        </p:tgtEl>
                                      </p:cBhvr>
                                    </p:animEffect>
                                  </p:childTnLst>
                                </p:cTn>
                              </p:par>
                            </p:childTnLst>
                          </p:cTn>
                        </p:par>
                        <p:par>
                          <p:cTn id="71" fill="hold">
                            <p:stCondLst>
                              <p:cond delay="2000"/>
                            </p:stCondLst>
                            <p:childTnLst>
                              <p:par>
                                <p:cTn id="72" presetID="9" presetClass="emph" presetSubtype="0" nodeType="afterEffect">
                                  <p:stCondLst>
                                    <p:cond delay="0"/>
                                  </p:stCondLst>
                                  <p:childTnLst>
                                    <p:set>
                                      <p:cBhvr rctx="PPT">
                                        <p:cTn id="73" dur="indefinite"/>
                                        <p:tgtEl>
                                          <p:spTgt spid="16"/>
                                        </p:tgtEl>
                                        <p:attrNameLst>
                                          <p:attrName>style.opacity</p:attrName>
                                        </p:attrNameLst>
                                      </p:cBhvr>
                                      <p:to>
                                        <p:strVal val="0.2"/>
                                      </p:to>
                                    </p:set>
                                    <p:animEffect filter="image" prLst="opacity: 0.2">
                                      <p:cBhvr rctx="IE">
                                        <p:cTn id="74" dur="indefinite"/>
                                        <p:tgtEl>
                                          <p:spTgt spid="16"/>
                                        </p:tgtEl>
                                      </p:cBhvr>
                                    </p:animEffect>
                                  </p:childTnLst>
                                </p:cTn>
                              </p:par>
                            </p:childTnLst>
                          </p:cTn>
                        </p:par>
                        <p:par>
                          <p:cTn id="75" fill="hold">
                            <p:stCondLst>
                              <p:cond delay="2000"/>
                            </p:stCondLst>
                            <p:childTnLst>
                              <p:par>
                                <p:cTn id="76" presetID="9" presetClass="emph" presetSubtype="0" nodeType="afterEffect">
                                  <p:stCondLst>
                                    <p:cond delay="0"/>
                                  </p:stCondLst>
                                  <p:childTnLst>
                                    <p:set>
                                      <p:cBhvr rctx="PPT">
                                        <p:cTn id="77" dur="indefinite"/>
                                        <p:tgtEl>
                                          <p:spTgt spid="19"/>
                                        </p:tgtEl>
                                        <p:attrNameLst>
                                          <p:attrName>style.opacity</p:attrName>
                                        </p:attrNameLst>
                                      </p:cBhvr>
                                      <p:to>
                                        <p:strVal val="0.2"/>
                                      </p:to>
                                    </p:set>
                                    <p:animEffect filter="image" prLst="opacity: 0.2">
                                      <p:cBhvr rctx="IE">
                                        <p:cTn id="78" dur="indefinite"/>
                                        <p:tgtEl>
                                          <p:spTgt spid="19"/>
                                        </p:tgtEl>
                                      </p:cBhvr>
                                    </p:animEffect>
                                  </p:childTnLst>
                                </p:cTn>
                              </p:par>
                            </p:childTnLst>
                          </p:cTn>
                        </p:par>
                        <p:par>
                          <p:cTn id="79" fill="hold">
                            <p:stCondLst>
                              <p:cond delay="2000"/>
                            </p:stCondLst>
                            <p:childTnLst>
                              <p:par>
                                <p:cTn id="80" presetID="9" presetClass="emph" presetSubtype="0" nodeType="afterEffect">
                                  <p:stCondLst>
                                    <p:cond delay="0"/>
                                  </p:stCondLst>
                                  <p:childTnLst>
                                    <p:set>
                                      <p:cBhvr rctx="PPT">
                                        <p:cTn id="81" dur="indefinite"/>
                                        <p:tgtEl>
                                          <p:spTgt spid="22"/>
                                        </p:tgtEl>
                                        <p:attrNameLst>
                                          <p:attrName>style.opacity</p:attrName>
                                        </p:attrNameLst>
                                      </p:cBhvr>
                                      <p:to>
                                        <p:strVal val="0.2"/>
                                      </p:to>
                                    </p:set>
                                    <p:animEffect filter="image" prLst="opacity: 0.2">
                                      <p:cBhvr rctx="IE">
                                        <p:cTn id="82" dur="indefinite"/>
                                        <p:tgtEl>
                                          <p:spTgt spid="22"/>
                                        </p:tgtEl>
                                      </p:cBhvr>
                                    </p:animEffect>
                                  </p:childTnLst>
                                </p:cTn>
                              </p:par>
                            </p:childTnLst>
                          </p:cTn>
                        </p:par>
                        <p:par>
                          <p:cTn id="83" fill="hold">
                            <p:stCondLst>
                              <p:cond delay="2000"/>
                            </p:stCondLst>
                            <p:childTnLst>
                              <p:par>
                                <p:cTn id="84" presetID="9" presetClass="emph" presetSubtype="0" nodeType="afterEffect">
                                  <p:stCondLst>
                                    <p:cond delay="0"/>
                                  </p:stCondLst>
                                  <p:childTnLst>
                                    <p:set>
                                      <p:cBhvr rctx="PPT">
                                        <p:cTn id="85" dur="indefinite"/>
                                        <p:tgtEl>
                                          <p:spTgt spid="25"/>
                                        </p:tgtEl>
                                        <p:attrNameLst>
                                          <p:attrName>style.opacity</p:attrName>
                                        </p:attrNameLst>
                                      </p:cBhvr>
                                      <p:to>
                                        <p:strVal val="0.2"/>
                                      </p:to>
                                    </p:set>
                                    <p:animEffect filter="image" prLst="opacity: 0.2">
                                      <p:cBhvr rctx="IE">
                                        <p:cTn id="86" dur="indefinite"/>
                                        <p:tgtEl>
                                          <p:spTgt spid="25"/>
                                        </p:tgtEl>
                                      </p:cBhvr>
                                    </p:animEffect>
                                  </p:childTnLst>
                                </p:cTn>
                              </p:par>
                            </p:childTnLst>
                          </p:cTn>
                        </p:par>
                        <p:par>
                          <p:cTn id="87" fill="hold">
                            <p:stCondLst>
                              <p:cond delay="2000"/>
                            </p:stCondLst>
                            <p:childTnLst>
                              <p:par>
                                <p:cTn id="88" presetID="9" presetClass="emph" presetSubtype="0" nodeType="afterEffect">
                                  <p:stCondLst>
                                    <p:cond delay="0"/>
                                  </p:stCondLst>
                                  <p:childTnLst>
                                    <p:set>
                                      <p:cBhvr rctx="PPT">
                                        <p:cTn id="89" dur="indefinite"/>
                                        <p:tgtEl>
                                          <p:spTgt spid="28"/>
                                        </p:tgtEl>
                                        <p:attrNameLst>
                                          <p:attrName>style.opacity</p:attrName>
                                        </p:attrNameLst>
                                      </p:cBhvr>
                                      <p:to>
                                        <p:strVal val="0.2"/>
                                      </p:to>
                                    </p:set>
                                    <p:animEffect filter="image" prLst="opacity: 0.2">
                                      <p:cBhvr rctx="IE">
                                        <p:cTn id="90" dur="indefinite"/>
                                        <p:tgtEl>
                                          <p:spTgt spid="28"/>
                                        </p:tgtEl>
                                      </p:cBhvr>
                                    </p:animEffect>
                                  </p:childTnLst>
                                </p:cTn>
                              </p:par>
                            </p:childTnLst>
                          </p:cTn>
                        </p:par>
                        <p:par>
                          <p:cTn id="91" fill="hold">
                            <p:stCondLst>
                              <p:cond delay="2000"/>
                            </p:stCondLst>
                            <p:childTnLst>
                              <p:par>
                                <p:cTn id="92" presetID="9" presetClass="emph" presetSubtype="0" nodeType="afterEffect">
                                  <p:stCondLst>
                                    <p:cond delay="0"/>
                                  </p:stCondLst>
                                  <p:childTnLst>
                                    <p:set>
                                      <p:cBhvr rctx="PPT">
                                        <p:cTn id="93" dur="indefinite"/>
                                        <p:tgtEl>
                                          <p:spTgt spid="31"/>
                                        </p:tgtEl>
                                        <p:attrNameLst>
                                          <p:attrName>style.opacity</p:attrName>
                                        </p:attrNameLst>
                                      </p:cBhvr>
                                      <p:to>
                                        <p:strVal val="0.2"/>
                                      </p:to>
                                    </p:set>
                                    <p:animEffect filter="image" prLst="opacity: 0.2">
                                      <p:cBhvr rctx="IE">
                                        <p:cTn id="94" dur="indefinite"/>
                                        <p:tgtEl>
                                          <p:spTgt spid="31"/>
                                        </p:tgtEl>
                                      </p:cBhvr>
                                    </p:animEffect>
                                  </p:childTnLst>
                                </p:cTn>
                              </p:par>
                            </p:childTnLst>
                          </p:cTn>
                        </p:par>
                        <p:par>
                          <p:cTn id="95" fill="hold">
                            <p:stCondLst>
                              <p:cond delay="2000"/>
                            </p:stCondLst>
                            <p:childTnLst>
                              <p:par>
                                <p:cTn id="96" presetID="9" presetClass="emph" presetSubtype="0" nodeType="afterEffect">
                                  <p:stCondLst>
                                    <p:cond delay="0"/>
                                  </p:stCondLst>
                                  <p:childTnLst>
                                    <p:set>
                                      <p:cBhvr rctx="PPT">
                                        <p:cTn id="97" dur="indefinite"/>
                                        <p:tgtEl>
                                          <p:spTgt spid="34"/>
                                        </p:tgtEl>
                                        <p:attrNameLst>
                                          <p:attrName>style.opacity</p:attrName>
                                        </p:attrNameLst>
                                      </p:cBhvr>
                                      <p:to>
                                        <p:strVal val="0.2"/>
                                      </p:to>
                                    </p:set>
                                    <p:animEffect filter="image" prLst="opacity: 0.2">
                                      <p:cBhvr rctx="IE">
                                        <p:cTn id="98" dur="indefinite"/>
                                        <p:tgtEl>
                                          <p:spTgt spid="34"/>
                                        </p:tgtEl>
                                      </p:cBhvr>
                                    </p:animEffect>
                                  </p:childTnLst>
                                </p:cTn>
                              </p:par>
                            </p:childTnLst>
                          </p:cTn>
                        </p:par>
                        <p:par>
                          <p:cTn id="99" fill="hold">
                            <p:stCondLst>
                              <p:cond delay="2000"/>
                            </p:stCondLst>
                            <p:childTnLst>
                              <p:par>
                                <p:cTn id="100" presetID="9" presetClass="emph" presetSubtype="0" nodeType="afterEffect">
                                  <p:stCondLst>
                                    <p:cond delay="0"/>
                                  </p:stCondLst>
                                  <p:childTnLst>
                                    <p:set>
                                      <p:cBhvr rctx="PPT">
                                        <p:cTn id="101" dur="indefinite"/>
                                        <p:tgtEl>
                                          <p:spTgt spid="37"/>
                                        </p:tgtEl>
                                        <p:attrNameLst>
                                          <p:attrName>style.opacity</p:attrName>
                                        </p:attrNameLst>
                                      </p:cBhvr>
                                      <p:to>
                                        <p:strVal val="0.2"/>
                                      </p:to>
                                    </p:set>
                                    <p:animEffect filter="image" prLst="opacity: 0.2">
                                      <p:cBhvr rctx="IE">
                                        <p:cTn id="102" dur="indefinite"/>
                                        <p:tgtEl>
                                          <p:spTgt spid="37"/>
                                        </p:tgtEl>
                                      </p:cBhvr>
                                    </p:animEffect>
                                  </p:childTnLst>
                                </p:cTn>
                              </p:par>
                            </p:childTnLst>
                          </p:cTn>
                        </p:par>
                        <p:par>
                          <p:cTn id="103" fill="hold">
                            <p:stCondLst>
                              <p:cond delay="2000"/>
                            </p:stCondLst>
                            <p:childTnLst>
                              <p:par>
                                <p:cTn id="104" presetID="9" presetClass="emph" presetSubtype="0" nodeType="afterEffect">
                                  <p:stCondLst>
                                    <p:cond delay="0"/>
                                  </p:stCondLst>
                                  <p:childTnLst>
                                    <p:set>
                                      <p:cBhvr rctx="PPT">
                                        <p:cTn id="105" dur="indefinite"/>
                                        <p:tgtEl>
                                          <p:spTgt spid="40"/>
                                        </p:tgtEl>
                                        <p:attrNameLst>
                                          <p:attrName>style.opacity</p:attrName>
                                        </p:attrNameLst>
                                      </p:cBhvr>
                                      <p:to>
                                        <p:strVal val="0.2"/>
                                      </p:to>
                                    </p:set>
                                    <p:animEffect filter="image" prLst="opacity: 0.2">
                                      <p:cBhvr rctx="IE">
                                        <p:cTn id="106" dur="indefinite"/>
                                        <p:tgtEl>
                                          <p:spTgt spid="40"/>
                                        </p:tgtEl>
                                      </p:cBhvr>
                                    </p:animEffect>
                                  </p:childTnLst>
                                </p:cTn>
                              </p:par>
                            </p:childTnLst>
                          </p:cTn>
                        </p:par>
                        <p:par>
                          <p:cTn id="107" fill="hold">
                            <p:stCondLst>
                              <p:cond delay="2000"/>
                            </p:stCondLst>
                            <p:childTnLst>
                              <p:par>
                                <p:cTn id="108" presetID="9" presetClass="emph" presetSubtype="0" nodeType="afterEffect">
                                  <p:stCondLst>
                                    <p:cond delay="0"/>
                                  </p:stCondLst>
                                  <p:childTnLst>
                                    <p:set>
                                      <p:cBhvr rctx="PPT">
                                        <p:cTn id="109" dur="indefinite"/>
                                        <p:tgtEl>
                                          <p:spTgt spid="43"/>
                                        </p:tgtEl>
                                        <p:attrNameLst>
                                          <p:attrName>style.opacity</p:attrName>
                                        </p:attrNameLst>
                                      </p:cBhvr>
                                      <p:to>
                                        <p:strVal val="0.2"/>
                                      </p:to>
                                    </p:set>
                                    <p:animEffect filter="image" prLst="opacity: 0.2">
                                      <p:cBhvr rctx="IE">
                                        <p:cTn id="110" dur="indefinite"/>
                                        <p:tgtEl>
                                          <p:spTgt spid="43"/>
                                        </p:tgtEl>
                                      </p:cBhvr>
                                    </p:animEffect>
                                  </p:childTnLst>
                                </p:cTn>
                              </p:par>
                            </p:childTnLst>
                          </p:cTn>
                        </p:par>
                        <p:par>
                          <p:cTn id="111" fill="hold">
                            <p:stCondLst>
                              <p:cond delay="2000"/>
                            </p:stCondLst>
                            <p:childTnLst>
                              <p:par>
                                <p:cTn id="112" presetID="9" presetClass="emph" presetSubtype="0" nodeType="afterEffect">
                                  <p:stCondLst>
                                    <p:cond delay="0"/>
                                  </p:stCondLst>
                                  <p:childTnLst>
                                    <p:set>
                                      <p:cBhvr rctx="PPT">
                                        <p:cTn id="113" dur="indefinite"/>
                                        <p:tgtEl>
                                          <p:spTgt spid="49"/>
                                        </p:tgtEl>
                                        <p:attrNameLst>
                                          <p:attrName>style.opacity</p:attrName>
                                        </p:attrNameLst>
                                      </p:cBhvr>
                                      <p:to>
                                        <p:strVal val="0.2"/>
                                      </p:to>
                                    </p:set>
                                    <p:animEffect filter="image" prLst="opacity: 0.2">
                                      <p:cBhvr rctx="IE">
                                        <p:cTn id="114" dur="indefinite"/>
                                        <p:tgtEl>
                                          <p:spTgt spid="49"/>
                                        </p:tgtEl>
                                      </p:cBhvr>
                                    </p:animEffect>
                                  </p:childTnLst>
                                </p:cTn>
                              </p:par>
                            </p:childTnLst>
                          </p:cTn>
                        </p:par>
                        <p:par>
                          <p:cTn id="115" fill="hold">
                            <p:stCondLst>
                              <p:cond delay="2000"/>
                            </p:stCondLst>
                            <p:childTnLst>
                              <p:par>
                                <p:cTn id="116" presetID="9" presetClass="emph" presetSubtype="0" nodeType="afterEffect">
                                  <p:stCondLst>
                                    <p:cond delay="0"/>
                                  </p:stCondLst>
                                  <p:childTnLst>
                                    <p:set>
                                      <p:cBhvr rctx="PPT">
                                        <p:cTn id="117" dur="indefinite"/>
                                        <p:tgtEl>
                                          <p:spTgt spid="52"/>
                                        </p:tgtEl>
                                        <p:attrNameLst>
                                          <p:attrName>style.opacity</p:attrName>
                                        </p:attrNameLst>
                                      </p:cBhvr>
                                      <p:to>
                                        <p:strVal val="0.2"/>
                                      </p:to>
                                    </p:set>
                                    <p:animEffect filter="image" prLst="opacity: 0.2">
                                      <p:cBhvr rctx="IE">
                                        <p:cTn id="118" dur="indefinite"/>
                                        <p:tgtEl>
                                          <p:spTgt spid="52"/>
                                        </p:tgtEl>
                                      </p:cBhvr>
                                    </p:animEffect>
                                  </p:childTnLst>
                                </p:cTn>
                              </p:par>
                            </p:childTnLst>
                          </p:cTn>
                        </p:par>
                        <p:par>
                          <p:cTn id="119" fill="hold">
                            <p:stCondLst>
                              <p:cond delay="2000"/>
                            </p:stCondLst>
                            <p:childTnLst>
                              <p:par>
                                <p:cTn id="120" presetID="9" presetClass="emph" presetSubtype="0" nodeType="afterEffect">
                                  <p:stCondLst>
                                    <p:cond delay="0"/>
                                  </p:stCondLst>
                                  <p:childTnLst>
                                    <p:set>
                                      <p:cBhvr rctx="PPT">
                                        <p:cTn id="121" dur="indefinite"/>
                                        <p:tgtEl>
                                          <p:spTgt spid="55"/>
                                        </p:tgtEl>
                                        <p:attrNameLst>
                                          <p:attrName>style.opacity</p:attrName>
                                        </p:attrNameLst>
                                      </p:cBhvr>
                                      <p:to>
                                        <p:strVal val="0.2"/>
                                      </p:to>
                                    </p:set>
                                    <p:animEffect filter="image" prLst="opacity: 0.2">
                                      <p:cBhvr rctx="IE">
                                        <p:cTn id="122" dur="indefinite"/>
                                        <p:tgtEl>
                                          <p:spTgt spid="55"/>
                                        </p:tgtEl>
                                      </p:cBhvr>
                                    </p:animEffect>
                                  </p:childTnLst>
                                </p:cTn>
                              </p:par>
                            </p:childTnLst>
                          </p:cTn>
                        </p:par>
                        <p:par>
                          <p:cTn id="123" fill="hold">
                            <p:stCondLst>
                              <p:cond delay="2000"/>
                            </p:stCondLst>
                            <p:childTnLst>
                              <p:par>
                                <p:cTn id="124" presetID="9" presetClass="emph" presetSubtype="0" nodeType="afterEffect">
                                  <p:stCondLst>
                                    <p:cond delay="0"/>
                                  </p:stCondLst>
                                  <p:childTnLst>
                                    <p:set>
                                      <p:cBhvr rctx="PPT">
                                        <p:cTn id="125" dur="indefinite"/>
                                        <p:tgtEl>
                                          <p:spTgt spid="58"/>
                                        </p:tgtEl>
                                        <p:attrNameLst>
                                          <p:attrName>style.opacity</p:attrName>
                                        </p:attrNameLst>
                                      </p:cBhvr>
                                      <p:to>
                                        <p:strVal val="0.2"/>
                                      </p:to>
                                    </p:set>
                                    <p:animEffect filter="image" prLst="opacity: 0.2">
                                      <p:cBhvr rctx="IE">
                                        <p:cTn id="126" dur="indefinite"/>
                                        <p:tgtEl>
                                          <p:spTgt spid="58"/>
                                        </p:tgtEl>
                                      </p:cBhvr>
                                    </p:animEffect>
                                  </p:childTnLst>
                                </p:cTn>
                              </p:par>
                            </p:childTnLst>
                          </p:cTn>
                        </p:par>
                        <p:par>
                          <p:cTn id="127" fill="hold">
                            <p:stCondLst>
                              <p:cond delay="2000"/>
                            </p:stCondLst>
                            <p:childTnLst>
                              <p:par>
                                <p:cTn id="128" presetID="9" presetClass="emph" presetSubtype="0" nodeType="afterEffect">
                                  <p:stCondLst>
                                    <p:cond delay="0"/>
                                  </p:stCondLst>
                                  <p:childTnLst>
                                    <p:set>
                                      <p:cBhvr rctx="PPT">
                                        <p:cTn id="129" dur="indefinite"/>
                                        <p:tgtEl>
                                          <p:spTgt spid="61"/>
                                        </p:tgtEl>
                                        <p:attrNameLst>
                                          <p:attrName>style.opacity</p:attrName>
                                        </p:attrNameLst>
                                      </p:cBhvr>
                                      <p:to>
                                        <p:strVal val="0.2"/>
                                      </p:to>
                                    </p:set>
                                    <p:animEffect filter="image" prLst="opacity: 0.2">
                                      <p:cBhvr rctx="IE">
                                        <p:cTn id="130" dur="indefinite"/>
                                        <p:tgtEl>
                                          <p:spTgt spid="61"/>
                                        </p:tgtEl>
                                      </p:cBhvr>
                                    </p:animEffect>
                                  </p:childTnLst>
                                </p:cTn>
                              </p:par>
                            </p:childTnLst>
                          </p:cTn>
                        </p:par>
                        <p:par>
                          <p:cTn id="131" fill="hold">
                            <p:stCondLst>
                              <p:cond delay="2000"/>
                            </p:stCondLst>
                            <p:childTnLst>
                              <p:par>
                                <p:cTn id="132" presetID="9" presetClass="emph" presetSubtype="0" nodeType="afterEffect">
                                  <p:stCondLst>
                                    <p:cond delay="0"/>
                                  </p:stCondLst>
                                  <p:childTnLst>
                                    <p:set>
                                      <p:cBhvr rctx="PPT">
                                        <p:cTn id="133" dur="indefinite"/>
                                        <p:tgtEl>
                                          <p:spTgt spid="64"/>
                                        </p:tgtEl>
                                        <p:attrNameLst>
                                          <p:attrName>style.opacity</p:attrName>
                                        </p:attrNameLst>
                                      </p:cBhvr>
                                      <p:to>
                                        <p:strVal val="0.2"/>
                                      </p:to>
                                    </p:set>
                                    <p:animEffect filter="image" prLst="opacity: 0.2">
                                      <p:cBhvr rctx="IE">
                                        <p:cTn id="134" dur="indefinite"/>
                                        <p:tgtEl>
                                          <p:spTgt spid="64"/>
                                        </p:tgtEl>
                                      </p:cBhvr>
                                    </p:animEffect>
                                  </p:childTnLst>
                                </p:cTn>
                              </p:par>
                            </p:childTnLst>
                          </p:cTn>
                        </p:par>
                        <p:par>
                          <p:cTn id="135" fill="hold">
                            <p:stCondLst>
                              <p:cond delay="2000"/>
                            </p:stCondLst>
                            <p:childTnLst>
                              <p:par>
                                <p:cTn id="136" presetID="9" presetClass="emph" presetSubtype="0" nodeType="afterEffect">
                                  <p:stCondLst>
                                    <p:cond delay="0"/>
                                  </p:stCondLst>
                                  <p:childTnLst>
                                    <p:set>
                                      <p:cBhvr rctx="PPT">
                                        <p:cTn id="137" dur="indefinite"/>
                                        <p:tgtEl>
                                          <p:spTgt spid="67"/>
                                        </p:tgtEl>
                                        <p:attrNameLst>
                                          <p:attrName>style.opacity</p:attrName>
                                        </p:attrNameLst>
                                      </p:cBhvr>
                                      <p:to>
                                        <p:strVal val="0.2"/>
                                      </p:to>
                                    </p:set>
                                    <p:animEffect filter="image" prLst="opacity: 0.2">
                                      <p:cBhvr rctx="IE">
                                        <p:cTn id="138" dur="indefinite"/>
                                        <p:tgtEl>
                                          <p:spTgt spid="67"/>
                                        </p:tgtEl>
                                      </p:cBhvr>
                                    </p:animEffect>
                                  </p:childTnLst>
                                </p:cTn>
                              </p:par>
                            </p:childTnLst>
                          </p:cTn>
                        </p:par>
                        <p:par>
                          <p:cTn id="139" fill="hold">
                            <p:stCondLst>
                              <p:cond delay="2000"/>
                            </p:stCondLst>
                            <p:childTnLst>
                              <p:par>
                                <p:cTn id="140" presetID="9" presetClass="emph" presetSubtype="0" nodeType="afterEffect">
                                  <p:stCondLst>
                                    <p:cond delay="0"/>
                                  </p:stCondLst>
                                  <p:childTnLst>
                                    <p:set>
                                      <p:cBhvr rctx="PPT">
                                        <p:cTn id="141" dur="indefinite"/>
                                        <p:tgtEl>
                                          <p:spTgt spid="70"/>
                                        </p:tgtEl>
                                        <p:attrNameLst>
                                          <p:attrName>style.opacity</p:attrName>
                                        </p:attrNameLst>
                                      </p:cBhvr>
                                      <p:to>
                                        <p:strVal val="0.2"/>
                                      </p:to>
                                    </p:set>
                                    <p:animEffect filter="image" prLst="opacity: 0.2">
                                      <p:cBhvr rctx="IE">
                                        <p:cTn id="142" dur="indefinite"/>
                                        <p:tgtEl>
                                          <p:spTgt spid="70"/>
                                        </p:tgtEl>
                                      </p:cBhvr>
                                    </p:animEffect>
                                  </p:childTnLst>
                                </p:cTn>
                              </p:par>
                            </p:childTnLst>
                          </p:cTn>
                        </p:par>
                        <p:par>
                          <p:cTn id="143" fill="hold">
                            <p:stCondLst>
                              <p:cond delay="2000"/>
                            </p:stCondLst>
                            <p:childTnLst>
                              <p:par>
                                <p:cTn id="144" presetID="9" presetClass="emph" presetSubtype="0" nodeType="afterEffect">
                                  <p:stCondLst>
                                    <p:cond delay="0"/>
                                  </p:stCondLst>
                                  <p:childTnLst>
                                    <p:set>
                                      <p:cBhvr rctx="PPT">
                                        <p:cTn id="145" dur="indefinite"/>
                                        <p:tgtEl>
                                          <p:spTgt spid="73"/>
                                        </p:tgtEl>
                                        <p:attrNameLst>
                                          <p:attrName>style.opacity</p:attrName>
                                        </p:attrNameLst>
                                      </p:cBhvr>
                                      <p:to>
                                        <p:strVal val="0.2"/>
                                      </p:to>
                                    </p:set>
                                    <p:animEffect filter="image" prLst="opacity: 0.2">
                                      <p:cBhvr rctx="IE">
                                        <p:cTn id="146" dur="indefinite"/>
                                        <p:tgtEl>
                                          <p:spTgt spid="73"/>
                                        </p:tgtEl>
                                      </p:cBhvr>
                                    </p:animEffect>
                                  </p:childTnLst>
                                </p:cTn>
                              </p:par>
                            </p:childTnLst>
                          </p:cTn>
                        </p:par>
                        <p:par>
                          <p:cTn id="147" fill="hold">
                            <p:stCondLst>
                              <p:cond delay="2000"/>
                            </p:stCondLst>
                            <p:childTnLst>
                              <p:par>
                                <p:cTn id="148" presetID="9" presetClass="emph" presetSubtype="0" nodeType="afterEffect">
                                  <p:stCondLst>
                                    <p:cond delay="0"/>
                                  </p:stCondLst>
                                  <p:childTnLst>
                                    <p:set>
                                      <p:cBhvr rctx="PPT">
                                        <p:cTn id="149" dur="indefinite"/>
                                        <p:tgtEl>
                                          <p:spTgt spid="76"/>
                                        </p:tgtEl>
                                        <p:attrNameLst>
                                          <p:attrName>style.opacity</p:attrName>
                                        </p:attrNameLst>
                                      </p:cBhvr>
                                      <p:to>
                                        <p:strVal val="0.2"/>
                                      </p:to>
                                    </p:set>
                                    <p:animEffect filter="image" prLst="opacity: 0.2">
                                      <p:cBhvr rctx="IE">
                                        <p:cTn id="150" dur="indefinite"/>
                                        <p:tgtEl>
                                          <p:spTgt spid="76"/>
                                        </p:tgtEl>
                                      </p:cBhvr>
                                    </p:animEffect>
                                  </p:childTnLst>
                                </p:cTn>
                              </p:par>
                            </p:childTnLst>
                          </p:cTn>
                        </p:par>
                        <p:par>
                          <p:cTn id="151" fill="hold">
                            <p:stCondLst>
                              <p:cond delay="2000"/>
                            </p:stCondLst>
                            <p:childTnLst>
                              <p:par>
                                <p:cTn id="152" presetID="9" presetClass="emph" presetSubtype="0" nodeType="afterEffect">
                                  <p:stCondLst>
                                    <p:cond delay="0"/>
                                  </p:stCondLst>
                                  <p:childTnLst>
                                    <p:set>
                                      <p:cBhvr rctx="PPT">
                                        <p:cTn id="153" dur="indefinite"/>
                                        <p:tgtEl>
                                          <p:spTgt spid="79"/>
                                        </p:tgtEl>
                                        <p:attrNameLst>
                                          <p:attrName>style.opacity</p:attrName>
                                        </p:attrNameLst>
                                      </p:cBhvr>
                                      <p:to>
                                        <p:strVal val="0.2"/>
                                      </p:to>
                                    </p:set>
                                    <p:animEffect filter="image" prLst="opacity: 0.2">
                                      <p:cBhvr rctx="IE">
                                        <p:cTn id="154" dur="indefinite"/>
                                        <p:tgtEl>
                                          <p:spTgt spid="79"/>
                                        </p:tgtEl>
                                      </p:cBhvr>
                                    </p:animEffect>
                                  </p:childTnLst>
                                </p:cTn>
                              </p:par>
                            </p:childTnLst>
                          </p:cTn>
                        </p:par>
                        <p:par>
                          <p:cTn id="155" fill="hold">
                            <p:stCondLst>
                              <p:cond delay="2000"/>
                            </p:stCondLst>
                            <p:childTnLst>
                              <p:par>
                                <p:cTn id="156" presetID="9" presetClass="emph" presetSubtype="0" grpId="0" nodeType="afterEffect" nodePh="1">
                                  <p:stCondLst>
                                    <p:cond delay="0"/>
                                  </p:stCondLst>
                                  <p:endCondLst>
                                    <p:cond evt="begin" delay="0">
                                      <p:tn val="156"/>
                                    </p:cond>
                                  </p:endCondLst>
                                  <p:childTnLst>
                                    <p:set>
                                      <p:cBhvr rctx="PPT">
                                        <p:cTn id="157" dur="indefinite"/>
                                        <p:tgtEl>
                                          <p:spTgt spid="84"/>
                                        </p:tgtEl>
                                        <p:attrNameLst>
                                          <p:attrName>style.opacity</p:attrName>
                                        </p:attrNameLst>
                                      </p:cBhvr>
                                      <p:to>
                                        <p:strVal val="0.2"/>
                                      </p:to>
                                    </p:set>
                                    <p:animEffect filter="image" prLst="opacity: 0.2">
                                      <p:cBhvr rctx="IE">
                                        <p:cTn id="158" dur="indefinite"/>
                                        <p:tgtEl>
                                          <p:spTgt spid="84"/>
                                        </p:tgtEl>
                                      </p:cBhvr>
                                    </p:animEffect>
                                  </p:childTnLst>
                                </p:cTn>
                              </p:par>
                            </p:childTnLst>
                          </p:cTn>
                        </p:par>
                        <p:par>
                          <p:cTn id="159" fill="hold">
                            <p:stCondLst>
                              <p:cond delay="2000"/>
                            </p:stCondLst>
                            <p:childTnLst>
                              <p:par>
                                <p:cTn id="160" presetID="9" presetClass="emph" presetSubtype="0" nodeType="afterEffect">
                                  <p:stCondLst>
                                    <p:cond delay="0"/>
                                  </p:stCondLst>
                                  <p:childTnLst>
                                    <p:set>
                                      <p:cBhvr rctx="PPT">
                                        <p:cTn id="161" dur="indefinite"/>
                                        <p:tgtEl>
                                          <p:spTgt spid="85"/>
                                        </p:tgtEl>
                                        <p:attrNameLst>
                                          <p:attrName>style.opacity</p:attrName>
                                        </p:attrNameLst>
                                      </p:cBhvr>
                                      <p:to>
                                        <p:strVal val="0.2"/>
                                      </p:to>
                                    </p:set>
                                    <p:animEffect filter="image" prLst="opacity: 0.2">
                                      <p:cBhvr rctx="IE">
                                        <p:cTn id="162" dur="indefinite"/>
                                        <p:tgtEl>
                                          <p:spTgt spid="85"/>
                                        </p:tgtEl>
                                      </p:cBhvr>
                                    </p:animEffect>
                                  </p:childTnLst>
                                </p:cTn>
                              </p:par>
                            </p:childTnLst>
                          </p:cTn>
                        </p:par>
                        <p:par>
                          <p:cTn id="163" fill="hold">
                            <p:stCondLst>
                              <p:cond delay="2000"/>
                            </p:stCondLst>
                            <p:childTnLst>
                              <p:par>
                                <p:cTn id="164" presetID="9" presetClass="emph" presetSubtype="0" grpId="0" nodeType="afterEffect">
                                  <p:stCondLst>
                                    <p:cond delay="0"/>
                                  </p:stCondLst>
                                  <p:childTnLst>
                                    <p:set>
                                      <p:cBhvr rctx="PPT">
                                        <p:cTn id="165" dur="indefinite"/>
                                        <p:tgtEl>
                                          <p:spTgt spid="89"/>
                                        </p:tgtEl>
                                        <p:attrNameLst>
                                          <p:attrName>style.opacity</p:attrName>
                                        </p:attrNameLst>
                                      </p:cBhvr>
                                      <p:to>
                                        <p:strVal val="0.2"/>
                                      </p:to>
                                    </p:set>
                                    <p:animEffect filter="image" prLst="opacity: 0.2">
                                      <p:cBhvr rctx="IE">
                                        <p:cTn id="166" dur="indefinite"/>
                                        <p:tgtEl>
                                          <p:spTgt spid="89"/>
                                        </p:tgtEl>
                                      </p:cBhvr>
                                    </p:animEffect>
                                  </p:childTnLst>
                                </p:cTn>
                              </p:par>
                            </p:childTnLst>
                          </p:cTn>
                        </p:par>
                        <p:par>
                          <p:cTn id="167" fill="hold">
                            <p:stCondLst>
                              <p:cond delay="2000"/>
                            </p:stCondLst>
                            <p:childTnLst>
                              <p:par>
                                <p:cTn id="168" presetID="9" presetClass="emph" presetSubtype="0" grpId="0" nodeType="afterEffect">
                                  <p:stCondLst>
                                    <p:cond delay="0"/>
                                  </p:stCondLst>
                                  <p:childTnLst>
                                    <p:set>
                                      <p:cBhvr rctx="PPT">
                                        <p:cTn id="169" dur="indefinite"/>
                                        <p:tgtEl>
                                          <p:spTgt spid="90"/>
                                        </p:tgtEl>
                                        <p:attrNameLst>
                                          <p:attrName>style.opacity</p:attrName>
                                        </p:attrNameLst>
                                      </p:cBhvr>
                                      <p:to>
                                        <p:strVal val="0.2"/>
                                      </p:to>
                                    </p:set>
                                    <p:animEffect filter="image" prLst="opacity: 0.2">
                                      <p:cBhvr rctx="IE">
                                        <p:cTn id="170" dur="indefinite"/>
                                        <p:tgtEl>
                                          <p:spTgt spid="90"/>
                                        </p:tgtEl>
                                      </p:cBhvr>
                                    </p:animEffect>
                                  </p:childTnLst>
                                </p:cTn>
                              </p:par>
                            </p:childTnLst>
                          </p:cTn>
                        </p:par>
                        <p:par>
                          <p:cTn id="171" fill="hold">
                            <p:stCondLst>
                              <p:cond delay="2000"/>
                            </p:stCondLst>
                            <p:childTnLst>
                              <p:par>
                                <p:cTn id="172" presetID="9" presetClass="emph" presetSubtype="0" grpId="0" nodeType="afterEffect">
                                  <p:stCondLst>
                                    <p:cond delay="0"/>
                                  </p:stCondLst>
                                  <p:childTnLst>
                                    <p:set>
                                      <p:cBhvr rctx="PPT">
                                        <p:cTn id="173" dur="indefinite"/>
                                        <p:tgtEl>
                                          <p:spTgt spid="91"/>
                                        </p:tgtEl>
                                        <p:attrNameLst>
                                          <p:attrName>style.opacity</p:attrName>
                                        </p:attrNameLst>
                                      </p:cBhvr>
                                      <p:to>
                                        <p:strVal val="0.2"/>
                                      </p:to>
                                    </p:set>
                                    <p:animEffect filter="image" prLst="opacity: 0.2">
                                      <p:cBhvr rctx="IE">
                                        <p:cTn id="174" dur="indefinite"/>
                                        <p:tgtEl>
                                          <p:spTgt spid="91"/>
                                        </p:tgtEl>
                                      </p:cBhvr>
                                    </p:animEffect>
                                  </p:childTnLst>
                                </p:cTn>
                              </p:par>
                            </p:childTnLst>
                          </p:cTn>
                        </p:par>
                        <p:par>
                          <p:cTn id="175" fill="hold">
                            <p:stCondLst>
                              <p:cond delay="2000"/>
                            </p:stCondLst>
                            <p:childTnLst>
                              <p:par>
                                <p:cTn id="176" presetID="9" presetClass="emph" presetSubtype="0" grpId="0" nodeType="afterEffect">
                                  <p:stCondLst>
                                    <p:cond delay="0"/>
                                  </p:stCondLst>
                                  <p:childTnLst>
                                    <p:set>
                                      <p:cBhvr rctx="PPT">
                                        <p:cTn id="177" dur="indefinite"/>
                                        <p:tgtEl>
                                          <p:spTgt spid="92"/>
                                        </p:tgtEl>
                                        <p:attrNameLst>
                                          <p:attrName>style.opacity</p:attrName>
                                        </p:attrNameLst>
                                      </p:cBhvr>
                                      <p:to>
                                        <p:strVal val="0.2"/>
                                      </p:to>
                                    </p:set>
                                    <p:animEffect filter="image" prLst="opacity: 0.2">
                                      <p:cBhvr rctx="IE">
                                        <p:cTn id="178" dur="indefinite"/>
                                        <p:tgtEl>
                                          <p:spTgt spid="92"/>
                                        </p:tgtEl>
                                      </p:cBhvr>
                                    </p:animEffect>
                                  </p:childTnLst>
                                </p:cTn>
                              </p:par>
                            </p:childTnLst>
                          </p:cTn>
                        </p:par>
                        <p:par>
                          <p:cTn id="179" fill="hold">
                            <p:stCondLst>
                              <p:cond delay="2000"/>
                            </p:stCondLst>
                            <p:childTnLst>
                              <p:par>
                                <p:cTn id="180" presetID="9" presetClass="emph" presetSubtype="0" grpId="0" nodeType="afterEffect">
                                  <p:stCondLst>
                                    <p:cond delay="0"/>
                                  </p:stCondLst>
                                  <p:childTnLst>
                                    <p:set>
                                      <p:cBhvr rctx="PPT">
                                        <p:cTn id="181" dur="indefinite"/>
                                        <p:tgtEl>
                                          <p:spTgt spid="93"/>
                                        </p:tgtEl>
                                        <p:attrNameLst>
                                          <p:attrName>style.opacity</p:attrName>
                                        </p:attrNameLst>
                                      </p:cBhvr>
                                      <p:to>
                                        <p:strVal val="0.2"/>
                                      </p:to>
                                    </p:set>
                                    <p:animEffect filter="image" prLst="opacity: 0.2">
                                      <p:cBhvr rctx="IE">
                                        <p:cTn id="182" dur="indefinite"/>
                                        <p:tgtEl>
                                          <p:spTgt spid="93"/>
                                        </p:tgtEl>
                                      </p:cBhvr>
                                    </p:animEffect>
                                  </p:childTnLst>
                                </p:cTn>
                              </p:par>
                            </p:childTnLst>
                          </p:cTn>
                        </p:par>
                        <p:par>
                          <p:cTn id="183" fill="hold">
                            <p:stCondLst>
                              <p:cond delay="2000"/>
                            </p:stCondLst>
                            <p:childTnLst>
                              <p:par>
                                <p:cTn id="184" presetID="9" presetClass="emph" presetSubtype="0" grpId="0" nodeType="afterEffect">
                                  <p:stCondLst>
                                    <p:cond delay="0"/>
                                  </p:stCondLst>
                                  <p:childTnLst>
                                    <p:set>
                                      <p:cBhvr rctx="PPT">
                                        <p:cTn id="185" dur="indefinite"/>
                                        <p:tgtEl>
                                          <p:spTgt spid="94"/>
                                        </p:tgtEl>
                                        <p:attrNameLst>
                                          <p:attrName>style.opacity</p:attrName>
                                        </p:attrNameLst>
                                      </p:cBhvr>
                                      <p:to>
                                        <p:strVal val="0.2"/>
                                      </p:to>
                                    </p:set>
                                    <p:animEffect filter="image" prLst="opacity: 0.2">
                                      <p:cBhvr rctx="IE">
                                        <p:cTn id="186" dur="indefinite"/>
                                        <p:tgtEl>
                                          <p:spTgt spid="94"/>
                                        </p:tgtEl>
                                      </p:cBhvr>
                                    </p:animEffect>
                                  </p:childTnLst>
                                </p:cTn>
                              </p:par>
                            </p:childTnLst>
                          </p:cTn>
                        </p:par>
                        <p:par>
                          <p:cTn id="187" fill="hold">
                            <p:stCondLst>
                              <p:cond delay="2000"/>
                            </p:stCondLst>
                            <p:childTnLst>
                              <p:par>
                                <p:cTn id="188" presetID="9" presetClass="emph" presetSubtype="0" nodeType="afterEffect">
                                  <p:stCondLst>
                                    <p:cond delay="0"/>
                                  </p:stCondLst>
                                  <p:childTnLst>
                                    <p:set>
                                      <p:cBhvr rctx="PPT">
                                        <p:cTn id="189" dur="indefinite"/>
                                        <p:tgtEl>
                                          <p:spTgt spid="104"/>
                                        </p:tgtEl>
                                        <p:attrNameLst>
                                          <p:attrName>style.opacity</p:attrName>
                                        </p:attrNameLst>
                                      </p:cBhvr>
                                      <p:to>
                                        <p:strVal val="0.2"/>
                                      </p:to>
                                    </p:set>
                                    <p:animEffect filter="image" prLst="opacity: 0.2">
                                      <p:cBhvr rctx="IE">
                                        <p:cTn id="190" dur="indefinite"/>
                                        <p:tgtEl>
                                          <p:spTgt spid="104"/>
                                        </p:tgtEl>
                                      </p:cBhvr>
                                    </p:animEffect>
                                  </p:childTnLst>
                                </p:cTn>
                              </p:par>
                            </p:childTnLst>
                          </p:cTn>
                        </p:par>
                        <p:par>
                          <p:cTn id="191" fill="hold">
                            <p:stCondLst>
                              <p:cond delay="2000"/>
                            </p:stCondLst>
                            <p:childTnLst>
                              <p:par>
                                <p:cTn id="192" presetID="9" presetClass="emph" presetSubtype="0" nodeType="afterEffect">
                                  <p:stCondLst>
                                    <p:cond delay="0"/>
                                  </p:stCondLst>
                                  <p:childTnLst>
                                    <p:set>
                                      <p:cBhvr rctx="PPT">
                                        <p:cTn id="193" dur="indefinite"/>
                                        <p:tgtEl>
                                          <p:spTgt spid="107"/>
                                        </p:tgtEl>
                                        <p:attrNameLst>
                                          <p:attrName>style.opacity</p:attrName>
                                        </p:attrNameLst>
                                      </p:cBhvr>
                                      <p:to>
                                        <p:strVal val="0.2"/>
                                      </p:to>
                                    </p:set>
                                    <p:animEffect filter="image" prLst="opacity: 0.2">
                                      <p:cBhvr rctx="IE">
                                        <p:cTn id="194" dur="indefinite"/>
                                        <p:tgtEl>
                                          <p:spTgt spid="107"/>
                                        </p:tgtEl>
                                      </p:cBhvr>
                                    </p:animEffect>
                                  </p:childTnLst>
                                </p:cTn>
                              </p:par>
                            </p:childTnLst>
                          </p:cTn>
                        </p:par>
                        <p:par>
                          <p:cTn id="195" fill="hold">
                            <p:stCondLst>
                              <p:cond delay="2000"/>
                            </p:stCondLst>
                            <p:childTnLst>
                              <p:par>
                                <p:cTn id="196" presetID="9" presetClass="emph" presetSubtype="0" grpId="0" nodeType="afterEffect" nodePh="1">
                                  <p:stCondLst>
                                    <p:cond delay="0"/>
                                  </p:stCondLst>
                                  <p:endCondLst>
                                    <p:cond evt="begin" delay="0">
                                      <p:tn val="196"/>
                                    </p:cond>
                                  </p:endCondLst>
                                  <p:childTnLst>
                                    <p:set>
                                      <p:cBhvr rctx="PPT">
                                        <p:cTn id="197" dur="indefinite"/>
                                        <p:tgtEl>
                                          <p:spTgt spid="110"/>
                                        </p:tgtEl>
                                        <p:attrNameLst>
                                          <p:attrName>style.opacity</p:attrName>
                                        </p:attrNameLst>
                                      </p:cBhvr>
                                      <p:to>
                                        <p:strVal val="0.2"/>
                                      </p:to>
                                    </p:set>
                                    <p:animEffect filter="image" prLst="opacity: 0.2">
                                      <p:cBhvr rctx="IE">
                                        <p:cTn id="198" dur="indefinite"/>
                                        <p:tgtEl>
                                          <p:spTgt spid="110"/>
                                        </p:tgtEl>
                                      </p:cBhvr>
                                    </p:animEffect>
                                  </p:childTnLst>
                                </p:cTn>
                              </p:par>
                            </p:childTnLst>
                          </p:cTn>
                        </p:par>
                        <p:par>
                          <p:cTn id="199" fill="hold">
                            <p:stCondLst>
                              <p:cond delay="2000"/>
                            </p:stCondLst>
                            <p:childTnLst>
                              <p:par>
                                <p:cTn id="200" presetID="9" presetClass="emph" presetSubtype="0" grpId="0" nodeType="afterEffect">
                                  <p:stCondLst>
                                    <p:cond delay="0"/>
                                  </p:stCondLst>
                                  <p:childTnLst>
                                    <p:set>
                                      <p:cBhvr rctx="PPT">
                                        <p:cTn id="201" dur="indefinite"/>
                                        <p:tgtEl>
                                          <p:spTgt spid="114"/>
                                        </p:tgtEl>
                                        <p:attrNameLst>
                                          <p:attrName>style.opacity</p:attrName>
                                        </p:attrNameLst>
                                      </p:cBhvr>
                                      <p:to>
                                        <p:strVal val="0.2"/>
                                      </p:to>
                                    </p:set>
                                    <p:animEffect filter="image" prLst="opacity: 0.2">
                                      <p:cBhvr rctx="IE">
                                        <p:cTn id="202" dur="indefinite"/>
                                        <p:tgtEl>
                                          <p:spTgt spid="114"/>
                                        </p:tgtEl>
                                      </p:cBhvr>
                                    </p:animEffect>
                                  </p:childTnLst>
                                </p:cTn>
                              </p:par>
                            </p:childTnLst>
                          </p:cTn>
                        </p:par>
                        <p:par>
                          <p:cTn id="203" fill="hold">
                            <p:stCondLst>
                              <p:cond delay="2000"/>
                            </p:stCondLst>
                            <p:childTnLst>
                              <p:par>
                                <p:cTn id="204" presetID="9" presetClass="emph" presetSubtype="0" nodeType="afterEffect">
                                  <p:stCondLst>
                                    <p:cond delay="0"/>
                                  </p:stCondLst>
                                  <p:childTnLst>
                                    <p:set>
                                      <p:cBhvr rctx="PPT">
                                        <p:cTn id="205" dur="indefinite"/>
                                        <p:tgtEl>
                                          <p:spTgt spid="115"/>
                                        </p:tgtEl>
                                        <p:attrNameLst>
                                          <p:attrName>style.opacity</p:attrName>
                                        </p:attrNameLst>
                                      </p:cBhvr>
                                      <p:to>
                                        <p:strVal val="0.2"/>
                                      </p:to>
                                    </p:set>
                                    <p:animEffect filter="image" prLst="opacity: 0.2">
                                      <p:cBhvr rctx="IE">
                                        <p:cTn id="206" dur="indefinite"/>
                                        <p:tgtEl>
                                          <p:spTgt spid="115"/>
                                        </p:tgtEl>
                                      </p:cBhvr>
                                    </p:animEffect>
                                  </p:childTnLst>
                                </p:cTn>
                              </p:par>
                            </p:childTnLst>
                          </p:cTn>
                        </p:par>
                        <p:par>
                          <p:cTn id="207" fill="hold">
                            <p:stCondLst>
                              <p:cond delay="2000"/>
                            </p:stCondLst>
                            <p:childTnLst>
                              <p:par>
                                <p:cTn id="208" presetID="9" presetClass="emph" presetSubtype="0" nodeType="afterEffect">
                                  <p:stCondLst>
                                    <p:cond delay="0"/>
                                  </p:stCondLst>
                                  <p:childTnLst>
                                    <p:set>
                                      <p:cBhvr rctx="PPT">
                                        <p:cTn id="209" dur="indefinite"/>
                                        <p:tgtEl>
                                          <p:spTgt spid="124"/>
                                        </p:tgtEl>
                                        <p:attrNameLst>
                                          <p:attrName>style.opacity</p:attrName>
                                        </p:attrNameLst>
                                      </p:cBhvr>
                                      <p:to>
                                        <p:strVal val="0.2"/>
                                      </p:to>
                                    </p:set>
                                    <p:animEffect filter="image" prLst="opacity: 0.2">
                                      <p:cBhvr rctx="IE">
                                        <p:cTn id="210" dur="indefinite"/>
                                        <p:tgtEl>
                                          <p:spTgt spid="124"/>
                                        </p:tgtEl>
                                      </p:cBhvr>
                                    </p:animEffect>
                                  </p:childTnLst>
                                </p:cTn>
                              </p:par>
                            </p:childTnLst>
                          </p:cTn>
                        </p:par>
                        <p:par>
                          <p:cTn id="211" fill="hold">
                            <p:stCondLst>
                              <p:cond delay="2000"/>
                            </p:stCondLst>
                            <p:childTnLst>
                              <p:par>
                                <p:cTn id="212" presetID="9" presetClass="emph" presetSubtype="0" nodeType="afterEffect">
                                  <p:stCondLst>
                                    <p:cond delay="0"/>
                                  </p:stCondLst>
                                  <p:childTnLst>
                                    <p:set>
                                      <p:cBhvr rctx="PPT">
                                        <p:cTn id="213" dur="indefinite"/>
                                        <p:tgtEl>
                                          <p:spTgt spid="127"/>
                                        </p:tgtEl>
                                        <p:attrNameLst>
                                          <p:attrName>style.opacity</p:attrName>
                                        </p:attrNameLst>
                                      </p:cBhvr>
                                      <p:to>
                                        <p:strVal val="0.2"/>
                                      </p:to>
                                    </p:set>
                                    <p:animEffect filter="image" prLst="opacity: 0.2">
                                      <p:cBhvr rctx="IE">
                                        <p:cTn id="214" dur="indefinite"/>
                                        <p:tgtEl>
                                          <p:spTgt spid="127"/>
                                        </p:tgtEl>
                                      </p:cBhvr>
                                    </p:animEffect>
                                  </p:childTnLst>
                                </p:cTn>
                              </p:par>
                            </p:childTnLst>
                          </p:cTn>
                        </p:par>
                        <p:par>
                          <p:cTn id="215" fill="hold">
                            <p:stCondLst>
                              <p:cond delay="2000"/>
                            </p:stCondLst>
                            <p:childTnLst>
                              <p:par>
                                <p:cTn id="216" presetID="9" presetClass="emph" presetSubtype="0" nodeType="afterEffect">
                                  <p:stCondLst>
                                    <p:cond delay="0"/>
                                  </p:stCondLst>
                                  <p:childTnLst>
                                    <p:set>
                                      <p:cBhvr rctx="PPT">
                                        <p:cTn id="217" dur="indefinite"/>
                                        <p:tgtEl>
                                          <p:spTgt spid="130"/>
                                        </p:tgtEl>
                                        <p:attrNameLst>
                                          <p:attrName>style.opacity</p:attrName>
                                        </p:attrNameLst>
                                      </p:cBhvr>
                                      <p:to>
                                        <p:strVal val="0.2"/>
                                      </p:to>
                                    </p:set>
                                    <p:animEffect filter="image" prLst="opacity: 0.2">
                                      <p:cBhvr rctx="IE">
                                        <p:cTn id="218" dur="indefinite"/>
                                        <p:tgtEl>
                                          <p:spTgt spid="130"/>
                                        </p:tgtEl>
                                      </p:cBhvr>
                                    </p:animEffect>
                                  </p:childTnLst>
                                </p:cTn>
                              </p:par>
                            </p:childTnLst>
                          </p:cTn>
                        </p:par>
                      </p:childTnLst>
                    </p:cTn>
                  </p:par>
                  <p:par>
                    <p:cTn id="219" fill="hold">
                      <p:stCondLst>
                        <p:cond delay="indefinite"/>
                      </p:stCondLst>
                      <p:childTnLst>
                        <p:par>
                          <p:cTn id="220" fill="hold">
                            <p:stCondLst>
                              <p:cond delay="0"/>
                            </p:stCondLst>
                            <p:childTnLst>
                              <p:par>
                                <p:cTn id="221" presetID="7" presetClass="emph" presetSubtype="2" fill="hold" nodeType="clickEffect">
                                  <p:stCondLst>
                                    <p:cond delay="0"/>
                                  </p:stCondLst>
                                  <p:childTnLst>
                                    <p:animClr clrSpc="rgb" dir="cw">
                                      <p:cBhvr>
                                        <p:cTn id="222" dur="2000" fill="hold"/>
                                        <p:tgtEl>
                                          <p:spTgt spid="153"/>
                                        </p:tgtEl>
                                        <p:attrNameLst>
                                          <p:attrName>stroke.color</p:attrName>
                                        </p:attrNameLst>
                                      </p:cBhvr>
                                      <p:to>
                                        <a:schemeClr val="tx1"/>
                                      </p:to>
                                    </p:animClr>
                                    <p:set>
                                      <p:cBhvr>
                                        <p:cTn id="223" dur="2000" fill="hold"/>
                                        <p:tgtEl>
                                          <p:spTgt spid="153"/>
                                        </p:tgtEl>
                                        <p:attrNameLst>
                                          <p:attrName>stroke.on</p:attrName>
                                        </p:attrNameLst>
                                      </p:cBhvr>
                                      <p:to>
                                        <p:strVal val="true"/>
                                      </p:to>
                                    </p:set>
                                  </p:childTnLst>
                                </p:cTn>
                              </p:par>
                              <p:par>
                                <p:cTn id="224" presetID="7" presetClass="emph" presetSubtype="2" fill="hold" nodeType="withEffect">
                                  <p:stCondLst>
                                    <p:cond delay="0"/>
                                  </p:stCondLst>
                                  <p:childTnLst>
                                    <p:animClr clrSpc="rgb" dir="cw">
                                      <p:cBhvr>
                                        <p:cTn id="225" dur="2000" fill="hold"/>
                                        <p:tgtEl>
                                          <p:spTgt spid="154"/>
                                        </p:tgtEl>
                                        <p:attrNameLst>
                                          <p:attrName>stroke.color</p:attrName>
                                        </p:attrNameLst>
                                      </p:cBhvr>
                                      <p:to>
                                        <a:schemeClr val="tx1"/>
                                      </p:to>
                                    </p:animClr>
                                    <p:set>
                                      <p:cBhvr>
                                        <p:cTn id="226" dur="2000" fill="hold"/>
                                        <p:tgtEl>
                                          <p:spTgt spid="154"/>
                                        </p:tgtEl>
                                        <p:attrNameLst>
                                          <p:attrName>stroke.on</p:attrName>
                                        </p:attrNameLst>
                                      </p:cBhvr>
                                      <p:to>
                                        <p:strVal val="true"/>
                                      </p:to>
                                    </p:set>
                                  </p:childTnLst>
                                </p:cTn>
                              </p:par>
                              <p:par>
                                <p:cTn id="227" presetID="7" presetClass="emph" presetSubtype="2" fill="hold" nodeType="withEffect">
                                  <p:stCondLst>
                                    <p:cond delay="0"/>
                                  </p:stCondLst>
                                  <p:childTnLst>
                                    <p:animClr clrSpc="rgb" dir="cw">
                                      <p:cBhvr>
                                        <p:cTn id="228" dur="2000" fill="hold"/>
                                        <p:tgtEl>
                                          <p:spTgt spid="144"/>
                                        </p:tgtEl>
                                        <p:attrNameLst>
                                          <p:attrName>stroke.color</p:attrName>
                                        </p:attrNameLst>
                                      </p:cBhvr>
                                      <p:to>
                                        <a:schemeClr val="tx1"/>
                                      </p:to>
                                    </p:animClr>
                                    <p:set>
                                      <p:cBhvr>
                                        <p:cTn id="229" dur="2000" fill="hold"/>
                                        <p:tgtEl>
                                          <p:spTgt spid="144"/>
                                        </p:tgtEl>
                                        <p:attrNameLst>
                                          <p:attrName>stroke.on</p:attrName>
                                        </p:attrNameLst>
                                      </p:cBhvr>
                                      <p:to>
                                        <p:strVal val="true"/>
                                      </p:to>
                                    </p:set>
                                  </p:childTnLst>
                                </p:cTn>
                              </p:par>
                              <p:par>
                                <p:cTn id="230" presetID="7" presetClass="emph" presetSubtype="2" fill="hold" nodeType="withEffect">
                                  <p:stCondLst>
                                    <p:cond delay="0"/>
                                  </p:stCondLst>
                                  <p:childTnLst>
                                    <p:animClr clrSpc="rgb" dir="cw">
                                      <p:cBhvr>
                                        <p:cTn id="231" dur="2000" fill="hold"/>
                                        <p:tgtEl>
                                          <p:spTgt spid="140"/>
                                        </p:tgtEl>
                                        <p:attrNameLst>
                                          <p:attrName>stroke.color</p:attrName>
                                        </p:attrNameLst>
                                      </p:cBhvr>
                                      <p:to>
                                        <a:schemeClr val="tx1"/>
                                      </p:to>
                                    </p:animClr>
                                    <p:set>
                                      <p:cBhvr>
                                        <p:cTn id="232" dur="2000" fill="hold"/>
                                        <p:tgtEl>
                                          <p:spTgt spid="140"/>
                                        </p:tgtEl>
                                        <p:attrNameLst>
                                          <p:attrName>stroke.on</p:attrName>
                                        </p:attrNameLst>
                                      </p:cBhvr>
                                      <p:to>
                                        <p:strVal val="true"/>
                                      </p:to>
                                    </p:set>
                                  </p:childTnLst>
                                </p:cTn>
                              </p:par>
                              <p:par>
                                <p:cTn id="233" presetID="7" presetClass="emph" presetSubtype="2" fill="hold" nodeType="withEffect">
                                  <p:stCondLst>
                                    <p:cond delay="0"/>
                                  </p:stCondLst>
                                  <p:childTnLst>
                                    <p:animClr clrSpc="rgb" dir="cw">
                                      <p:cBhvr>
                                        <p:cTn id="234" dur="2000" fill="hold"/>
                                        <p:tgtEl>
                                          <p:spTgt spid="145"/>
                                        </p:tgtEl>
                                        <p:attrNameLst>
                                          <p:attrName>stroke.color</p:attrName>
                                        </p:attrNameLst>
                                      </p:cBhvr>
                                      <p:to>
                                        <a:schemeClr val="tx1"/>
                                      </p:to>
                                    </p:animClr>
                                    <p:set>
                                      <p:cBhvr>
                                        <p:cTn id="235" dur="2000" fill="hold"/>
                                        <p:tgtEl>
                                          <p:spTgt spid="145"/>
                                        </p:tgtEl>
                                        <p:attrNameLst>
                                          <p:attrName>stroke.on</p:attrName>
                                        </p:attrNameLst>
                                      </p:cBhvr>
                                      <p:to>
                                        <p:strVal val="true"/>
                                      </p:to>
                                    </p:set>
                                  </p:childTnLst>
                                </p:cTn>
                              </p:par>
                              <p:par>
                                <p:cTn id="236" presetID="7" presetClass="emph" presetSubtype="2" fill="hold" nodeType="withEffect">
                                  <p:stCondLst>
                                    <p:cond delay="0"/>
                                  </p:stCondLst>
                                  <p:childTnLst>
                                    <p:animClr clrSpc="rgb" dir="cw">
                                      <p:cBhvr>
                                        <p:cTn id="237" dur="2000" fill="hold"/>
                                        <p:tgtEl>
                                          <p:spTgt spid="141"/>
                                        </p:tgtEl>
                                        <p:attrNameLst>
                                          <p:attrName>stroke.color</p:attrName>
                                        </p:attrNameLst>
                                      </p:cBhvr>
                                      <p:to>
                                        <a:schemeClr val="tx1"/>
                                      </p:to>
                                    </p:animClr>
                                    <p:set>
                                      <p:cBhvr>
                                        <p:cTn id="238" dur="2000" fill="hold"/>
                                        <p:tgtEl>
                                          <p:spTgt spid="141"/>
                                        </p:tgtEl>
                                        <p:attrNameLst>
                                          <p:attrName>stroke.on</p:attrName>
                                        </p:attrNameLst>
                                      </p:cBhvr>
                                      <p:to>
                                        <p:strVal val="true"/>
                                      </p:to>
                                    </p:set>
                                  </p:childTnLst>
                                </p:cTn>
                              </p:par>
                              <p:par>
                                <p:cTn id="239" presetID="7" presetClass="emph" presetSubtype="2" fill="hold" nodeType="withEffect">
                                  <p:stCondLst>
                                    <p:cond delay="0"/>
                                  </p:stCondLst>
                                  <p:childTnLst>
                                    <p:animClr clrSpc="rgb" dir="cw">
                                      <p:cBhvr>
                                        <p:cTn id="240" dur="2000" fill="hold"/>
                                        <p:tgtEl>
                                          <p:spTgt spid="149"/>
                                        </p:tgtEl>
                                        <p:attrNameLst>
                                          <p:attrName>stroke.color</p:attrName>
                                        </p:attrNameLst>
                                      </p:cBhvr>
                                      <p:to>
                                        <a:schemeClr val="tx1"/>
                                      </p:to>
                                    </p:animClr>
                                    <p:set>
                                      <p:cBhvr>
                                        <p:cTn id="241" dur="2000" fill="hold"/>
                                        <p:tgtEl>
                                          <p:spTgt spid="149"/>
                                        </p:tgtEl>
                                        <p:attrNameLst>
                                          <p:attrName>stroke.on</p:attrName>
                                        </p:attrNameLst>
                                      </p:cBhvr>
                                      <p:to>
                                        <p:strVal val="true"/>
                                      </p:to>
                                    </p:set>
                                  </p:childTnLst>
                                </p:cTn>
                              </p:par>
                              <p:par>
                                <p:cTn id="242" presetID="7" presetClass="emph" presetSubtype="2" fill="hold" nodeType="withEffect">
                                  <p:stCondLst>
                                    <p:cond delay="0"/>
                                  </p:stCondLst>
                                  <p:childTnLst>
                                    <p:animClr clrSpc="rgb" dir="cw">
                                      <p:cBhvr>
                                        <p:cTn id="243" dur="2000" fill="hold"/>
                                        <p:tgtEl>
                                          <p:spTgt spid="148"/>
                                        </p:tgtEl>
                                        <p:attrNameLst>
                                          <p:attrName>stroke.color</p:attrName>
                                        </p:attrNameLst>
                                      </p:cBhvr>
                                      <p:to>
                                        <a:schemeClr val="tx1"/>
                                      </p:to>
                                    </p:animClr>
                                    <p:set>
                                      <p:cBhvr>
                                        <p:cTn id="244" dur="2000" fill="hold"/>
                                        <p:tgtEl>
                                          <p:spTgt spid="148"/>
                                        </p:tgtEl>
                                        <p:attrNameLst>
                                          <p:attrName>stroke.on</p:attrName>
                                        </p:attrNameLst>
                                      </p:cBhvr>
                                      <p:to>
                                        <p:strVal val="true"/>
                                      </p:to>
                                    </p:set>
                                  </p:childTnLst>
                                </p:cTn>
                              </p:par>
                              <p:par>
                                <p:cTn id="245" presetID="7" presetClass="emph" presetSubtype="2" fill="hold" nodeType="withEffect">
                                  <p:stCondLst>
                                    <p:cond delay="0"/>
                                  </p:stCondLst>
                                  <p:childTnLst>
                                    <p:animClr clrSpc="rgb" dir="cw">
                                      <p:cBhvr>
                                        <p:cTn id="246" dur="2000" fill="hold"/>
                                        <p:tgtEl>
                                          <p:spTgt spid="155"/>
                                        </p:tgtEl>
                                        <p:attrNameLst>
                                          <p:attrName>stroke.color</p:attrName>
                                        </p:attrNameLst>
                                      </p:cBhvr>
                                      <p:to>
                                        <a:schemeClr val="tx1"/>
                                      </p:to>
                                    </p:animClr>
                                    <p:set>
                                      <p:cBhvr>
                                        <p:cTn id="247" dur="2000" fill="hold"/>
                                        <p:tgtEl>
                                          <p:spTgt spid="155"/>
                                        </p:tgtEl>
                                        <p:attrNameLst>
                                          <p:attrName>stroke.on</p:attrName>
                                        </p:attrNameLst>
                                      </p:cBhvr>
                                      <p:to>
                                        <p:strVal val="true"/>
                                      </p:to>
                                    </p:set>
                                  </p:childTnLst>
                                </p:cTn>
                              </p:par>
                              <p:par>
                                <p:cTn id="248" presetID="7" presetClass="emph" presetSubtype="2" fill="hold" nodeType="withEffect">
                                  <p:stCondLst>
                                    <p:cond delay="0"/>
                                  </p:stCondLst>
                                  <p:childTnLst>
                                    <p:animClr clrSpc="rgb" dir="cw">
                                      <p:cBhvr>
                                        <p:cTn id="249" dur="2000" fill="hold"/>
                                        <p:tgtEl>
                                          <p:spTgt spid="143"/>
                                        </p:tgtEl>
                                        <p:attrNameLst>
                                          <p:attrName>stroke.color</p:attrName>
                                        </p:attrNameLst>
                                      </p:cBhvr>
                                      <p:to>
                                        <a:schemeClr val="tx1"/>
                                      </p:to>
                                    </p:animClr>
                                    <p:set>
                                      <p:cBhvr>
                                        <p:cTn id="250" dur="2000" fill="hold"/>
                                        <p:tgtEl>
                                          <p:spTgt spid="143"/>
                                        </p:tgtEl>
                                        <p:attrNameLst>
                                          <p:attrName>stroke.on</p:attrName>
                                        </p:attrNameLst>
                                      </p:cBhvr>
                                      <p:to>
                                        <p:strVal val="true"/>
                                      </p:to>
                                    </p:set>
                                  </p:childTnLst>
                                </p:cTn>
                              </p:par>
                              <p:par>
                                <p:cTn id="251" presetID="7" presetClass="emph" presetSubtype="2" fill="hold" nodeType="withEffect">
                                  <p:stCondLst>
                                    <p:cond delay="0"/>
                                  </p:stCondLst>
                                  <p:childTnLst>
                                    <p:animClr clrSpc="rgb" dir="cw">
                                      <p:cBhvr>
                                        <p:cTn id="252" dur="2000" fill="hold"/>
                                        <p:tgtEl>
                                          <p:spTgt spid="147"/>
                                        </p:tgtEl>
                                        <p:attrNameLst>
                                          <p:attrName>stroke.color</p:attrName>
                                        </p:attrNameLst>
                                      </p:cBhvr>
                                      <p:to>
                                        <a:schemeClr val="tx1"/>
                                      </p:to>
                                    </p:animClr>
                                    <p:set>
                                      <p:cBhvr>
                                        <p:cTn id="253" dur="2000" fill="hold"/>
                                        <p:tgtEl>
                                          <p:spTgt spid="147"/>
                                        </p:tgtEl>
                                        <p:attrNameLst>
                                          <p:attrName>stroke.on</p:attrName>
                                        </p:attrNameLst>
                                      </p:cBhvr>
                                      <p:to>
                                        <p:strVal val="true"/>
                                      </p:to>
                                    </p:set>
                                  </p:childTnLst>
                                </p:cTn>
                              </p:par>
                              <p:par>
                                <p:cTn id="254" presetID="7" presetClass="emph" presetSubtype="2" fill="hold" nodeType="withEffect">
                                  <p:stCondLst>
                                    <p:cond delay="0"/>
                                  </p:stCondLst>
                                  <p:childTnLst>
                                    <p:animClr clrSpc="rgb" dir="cw">
                                      <p:cBhvr>
                                        <p:cTn id="255" dur="2000" fill="hold"/>
                                        <p:tgtEl>
                                          <p:spTgt spid="139"/>
                                        </p:tgtEl>
                                        <p:attrNameLst>
                                          <p:attrName>stroke.color</p:attrName>
                                        </p:attrNameLst>
                                      </p:cBhvr>
                                      <p:to>
                                        <a:schemeClr val="tx1"/>
                                      </p:to>
                                    </p:animClr>
                                    <p:set>
                                      <p:cBhvr>
                                        <p:cTn id="256" dur="2000" fill="hold"/>
                                        <p:tgtEl>
                                          <p:spTgt spid="139"/>
                                        </p:tgtEl>
                                        <p:attrNameLst>
                                          <p:attrName>stroke.on</p:attrName>
                                        </p:attrNameLst>
                                      </p:cBhvr>
                                      <p:to>
                                        <p:strVal val="true"/>
                                      </p:to>
                                    </p:set>
                                  </p:childTnLst>
                                </p:cTn>
                              </p:par>
                              <p:par>
                                <p:cTn id="257" presetID="7" presetClass="emph" presetSubtype="2" fill="hold" nodeType="withEffect">
                                  <p:stCondLst>
                                    <p:cond delay="0"/>
                                  </p:stCondLst>
                                  <p:childTnLst>
                                    <p:animClr clrSpc="rgb" dir="cw">
                                      <p:cBhvr>
                                        <p:cTn id="258" dur="2000" fill="hold"/>
                                        <p:tgtEl>
                                          <p:spTgt spid="146"/>
                                        </p:tgtEl>
                                        <p:attrNameLst>
                                          <p:attrName>stroke.color</p:attrName>
                                        </p:attrNameLst>
                                      </p:cBhvr>
                                      <p:to>
                                        <a:schemeClr val="tx1"/>
                                      </p:to>
                                    </p:animClr>
                                    <p:set>
                                      <p:cBhvr>
                                        <p:cTn id="259" dur="2000" fill="hold"/>
                                        <p:tgtEl>
                                          <p:spTgt spid="146"/>
                                        </p:tgtEl>
                                        <p:attrNameLst>
                                          <p:attrName>stroke.on</p:attrName>
                                        </p:attrNameLst>
                                      </p:cBhvr>
                                      <p:to>
                                        <p:strVal val="true"/>
                                      </p:to>
                                    </p:set>
                                  </p:childTnLst>
                                </p:cTn>
                              </p:par>
                              <p:par>
                                <p:cTn id="260" presetID="7" presetClass="emph" presetSubtype="2" fill="hold" nodeType="withEffect">
                                  <p:stCondLst>
                                    <p:cond delay="0"/>
                                  </p:stCondLst>
                                  <p:childTnLst>
                                    <p:animClr clrSpc="rgb" dir="cw">
                                      <p:cBhvr>
                                        <p:cTn id="261" dur="2000" fill="hold"/>
                                        <p:tgtEl>
                                          <p:spTgt spid="142"/>
                                        </p:tgtEl>
                                        <p:attrNameLst>
                                          <p:attrName>stroke.color</p:attrName>
                                        </p:attrNameLst>
                                      </p:cBhvr>
                                      <p:to>
                                        <a:schemeClr val="tx1"/>
                                      </p:to>
                                    </p:animClr>
                                    <p:set>
                                      <p:cBhvr>
                                        <p:cTn id="262" dur="2000" fill="hold"/>
                                        <p:tgtEl>
                                          <p:spTgt spid="142"/>
                                        </p:tgtEl>
                                        <p:attrNameLst>
                                          <p:attrName>stroke.on</p:attrName>
                                        </p:attrNameLst>
                                      </p:cBhvr>
                                      <p:to>
                                        <p:strVal val="true"/>
                                      </p:to>
                                    </p:set>
                                  </p:childTnLst>
                                </p:cTn>
                              </p:par>
                              <p:par>
                                <p:cTn id="263" presetID="3" presetClass="emph" presetSubtype="2" fill="hold" grpId="0" nodeType="withEffect">
                                  <p:stCondLst>
                                    <p:cond delay="0"/>
                                  </p:stCondLst>
                                  <p:childTnLst>
                                    <p:animClr clrSpc="rgb" dir="cw">
                                      <p:cBhvr override="childStyle">
                                        <p:cTn id="264" dur="2000" fill="hold"/>
                                        <p:tgtEl>
                                          <p:spTgt spid="141"/>
                                        </p:tgtEl>
                                        <p:attrNameLst>
                                          <p:attrName>style.color</p:attrName>
                                        </p:attrNameLst>
                                      </p:cBhvr>
                                      <p:to>
                                        <a:schemeClr val="tx1"/>
                                      </p:to>
                                    </p:animClr>
                                  </p:childTnLst>
                                </p:cTn>
                              </p:par>
                              <p:par>
                                <p:cTn id="265" presetID="3" presetClass="emph" presetSubtype="2" fill="hold" grpId="0" nodeType="withEffect">
                                  <p:stCondLst>
                                    <p:cond delay="0"/>
                                  </p:stCondLst>
                                  <p:childTnLst>
                                    <p:animClr clrSpc="rgb" dir="cw">
                                      <p:cBhvr override="childStyle">
                                        <p:cTn id="266" dur="2000" fill="hold"/>
                                        <p:tgtEl>
                                          <p:spTgt spid="140"/>
                                        </p:tgtEl>
                                        <p:attrNameLst>
                                          <p:attrName>style.color</p:attrName>
                                        </p:attrNameLst>
                                      </p:cBhvr>
                                      <p:to>
                                        <a:schemeClr val="tx1"/>
                                      </p:to>
                                    </p:animClr>
                                  </p:childTnLst>
                                </p:cTn>
                              </p:par>
                              <p:par>
                                <p:cTn id="267" presetID="3" presetClass="emph" presetSubtype="2" fill="hold" grpId="0" nodeType="withEffect">
                                  <p:stCondLst>
                                    <p:cond delay="0"/>
                                  </p:stCondLst>
                                  <p:childTnLst>
                                    <p:animClr clrSpc="rgb" dir="cw">
                                      <p:cBhvr override="childStyle">
                                        <p:cTn id="268" dur="2000" fill="hold"/>
                                        <p:tgtEl>
                                          <p:spTgt spid="139"/>
                                        </p:tgtEl>
                                        <p:attrNameLst>
                                          <p:attrName>style.color</p:attrName>
                                        </p:attrNameLst>
                                      </p:cBhvr>
                                      <p:to>
                                        <a:schemeClr val="tx1"/>
                                      </p:to>
                                    </p:animClr>
                                  </p:childTnLst>
                                </p:cTn>
                              </p:par>
                              <p:par>
                                <p:cTn id="269" presetID="3" presetClass="emph" presetSubtype="2" fill="hold" grpId="0" nodeType="withEffect">
                                  <p:stCondLst>
                                    <p:cond delay="0"/>
                                  </p:stCondLst>
                                  <p:childTnLst>
                                    <p:animClr clrSpc="rgb" dir="cw">
                                      <p:cBhvr override="childStyle">
                                        <p:cTn id="270" dur="2000" fill="hold"/>
                                        <p:tgtEl>
                                          <p:spTgt spid="154"/>
                                        </p:tgtEl>
                                        <p:attrNameLst>
                                          <p:attrName>style.color</p:attrName>
                                        </p:attrNameLst>
                                      </p:cBhvr>
                                      <p:to>
                                        <a:schemeClr val="tx1"/>
                                      </p:to>
                                    </p:animClr>
                                  </p:childTnLst>
                                </p:cTn>
                              </p:par>
                              <p:par>
                                <p:cTn id="271" presetID="3" presetClass="emph" presetSubtype="2" fill="hold" grpId="0" nodeType="withEffect">
                                  <p:stCondLst>
                                    <p:cond delay="0"/>
                                  </p:stCondLst>
                                  <p:childTnLst>
                                    <p:animClr clrSpc="rgb" dir="cw">
                                      <p:cBhvr override="childStyle">
                                        <p:cTn id="272" dur="2000" fill="hold"/>
                                        <p:tgtEl>
                                          <p:spTgt spid="143"/>
                                        </p:tgtEl>
                                        <p:attrNameLst>
                                          <p:attrName>style.color</p:attrName>
                                        </p:attrNameLst>
                                      </p:cBhvr>
                                      <p:to>
                                        <a:schemeClr val="tx1"/>
                                      </p:to>
                                    </p:animClr>
                                  </p:childTnLst>
                                </p:cTn>
                              </p:par>
                              <p:par>
                                <p:cTn id="273" presetID="3" presetClass="emph" presetSubtype="2" fill="hold" grpId="0" nodeType="withEffect">
                                  <p:stCondLst>
                                    <p:cond delay="0"/>
                                  </p:stCondLst>
                                  <p:childTnLst>
                                    <p:animClr clrSpc="rgb" dir="cw">
                                      <p:cBhvr override="childStyle">
                                        <p:cTn id="274" dur="2000" fill="hold"/>
                                        <p:tgtEl>
                                          <p:spTgt spid="142"/>
                                        </p:tgtEl>
                                        <p:attrNameLst>
                                          <p:attrName>style.color</p:attrName>
                                        </p:attrNameLst>
                                      </p:cBhvr>
                                      <p:to>
                                        <a:schemeClr val="tx1"/>
                                      </p:to>
                                    </p:animClr>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2" grpId="0"/>
      <p:bldP spid="89" grpId="0"/>
      <p:bldP spid="90" grpId="0"/>
      <p:bldP spid="91" grpId="0"/>
      <p:bldP spid="92" grpId="0"/>
      <p:bldP spid="93" grpId="0"/>
      <p:bldP spid="94" grpId="0"/>
      <p:bldP spid="110" grpId="0"/>
      <p:bldP spid="114" grpId="0"/>
      <p:bldP spid="139" grpId="0" animBg="1"/>
      <p:bldP spid="140" grpId="0" animBg="1"/>
      <p:bldP spid="141" grpId="0" animBg="1"/>
      <p:bldP spid="142" grpId="0" animBg="1"/>
      <p:bldP spid="143" grpId="0" animBg="1"/>
      <p:bldP spid="1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7" name="Nuage 16">
            <a:extLst>
              <a:ext uri="{FF2B5EF4-FFF2-40B4-BE49-F238E27FC236}">
                <a16:creationId xmlns:a16="http://schemas.microsoft.com/office/drawing/2014/main" id="{304A8414-EE86-D145-8343-66D219942384}"/>
              </a:ext>
            </a:extLst>
          </p:cNvPr>
          <p:cNvSpPr/>
          <p:nvPr/>
        </p:nvSpPr>
        <p:spPr>
          <a:xfrm>
            <a:off x="1955352" y="352697"/>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Nuage 22">
            <a:extLst>
              <a:ext uri="{FF2B5EF4-FFF2-40B4-BE49-F238E27FC236}">
                <a16:creationId xmlns:a16="http://schemas.microsoft.com/office/drawing/2014/main" id="{7CD2B886-8807-7942-BDD6-69E244AFD3BD}"/>
              </a:ext>
            </a:extLst>
          </p:cNvPr>
          <p:cNvSpPr/>
          <p:nvPr/>
        </p:nvSpPr>
        <p:spPr>
          <a:xfrm>
            <a:off x="4526146" y="1391769"/>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Nuage 23">
            <a:extLst>
              <a:ext uri="{FF2B5EF4-FFF2-40B4-BE49-F238E27FC236}">
                <a16:creationId xmlns:a16="http://schemas.microsoft.com/office/drawing/2014/main" id="{1F6788B5-F576-364B-A171-18D549928FF4}"/>
              </a:ext>
            </a:extLst>
          </p:cNvPr>
          <p:cNvSpPr/>
          <p:nvPr/>
        </p:nvSpPr>
        <p:spPr>
          <a:xfrm>
            <a:off x="943416" y="3004457"/>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Nuage 24">
            <a:extLst>
              <a:ext uri="{FF2B5EF4-FFF2-40B4-BE49-F238E27FC236}">
                <a16:creationId xmlns:a16="http://schemas.microsoft.com/office/drawing/2014/main" id="{3C7758A3-0246-DD43-857D-427192E941F2}"/>
              </a:ext>
            </a:extLst>
          </p:cNvPr>
          <p:cNvSpPr/>
          <p:nvPr/>
        </p:nvSpPr>
        <p:spPr>
          <a:xfrm>
            <a:off x="4526146" y="3550662"/>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0" name="Groupe 79">
            <a:extLst>
              <a:ext uri="{FF2B5EF4-FFF2-40B4-BE49-F238E27FC236}">
                <a16:creationId xmlns:a16="http://schemas.microsoft.com/office/drawing/2014/main" id="{3568F225-401E-084A-99FB-64EB39906050}"/>
              </a:ext>
            </a:extLst>
          </p:cNvPr>
          <p:cNvGrpSpPr/>
          <p:nvPr/>
        </p:nvGrpSpPr>
        <p:grpSpPr>
          <a:xfrm>
            <a:off x="1971722" y="678604"/>
            <a:ext cx="4671478" cy="3667821"/>
            <a:chOff x="1318592" y="678604"/>
            <a:chExt cx="4671478" cy="3667821"/>
          </a:xfrm>
        </p:grpSpPr>
        <p:pic>
          <p:nvPicPr>
            <p:cNvPr id="26" name="Image 25">
              <a:extLst>
                <a:ext uri="{FF2B5EF4-FFF2-40B4-BE49-F238E27FC236}">
                  <a16:creationId xmlns:a16="http://schemas.microsoft.com/office/drawing/2014/main" id="{AB2C99A6-985C-EF44-A72E-8C3AB2B1B4D4}"/>
                </a:ext>
              </a:extLst>
            </p:cNvPr>
            <p:cNvPicPr>
              <a:picLocks noChangeAspect="1"/>
            </p:cNvPicPr>
            <p:nvPr/>
          </p:nvPicPr>
          <p:blipFill>
            <a:blip r:embed="rId3"/>
            <a:stretch>
              <a:fillRect/>
            </a:stretch>
          </p:blipFill>
          <p:spPr>
            <a:xfrm>
              <a:off x="5560211" y="1731112"/>
              <a:ext cx="429859" cy="301368"/>
            </a:xfrm>
            <a:prstGeom prst="rect">
              <a:avLst/>
            </a:prstGeom>
          </p:spPr>
        </p:pic>
        <p:pic>
          <p:nvPicPr>
            <p:cNvPr id="27" name="Image 26">
              <a:extLst>
                <a:ext uri="{FF2B5EF4-FFF2-40B4-BE49-F238E27FC236}">
                  <a16:creationId xmlns:a16="http://schemas.microsoft.com/office/drawing/2014/main" id="{717039C7-C116-9D4A-8FA7-5479B2405D92}"/>
                </a:ext>
              </a:extLst>
            </p:cNvPr>
            <p:cNvPicPr>
              <a:picLocks noChangeAspect="1"/>
            </p:cNvPicPr>
            <p:nvPr/>
          </p:nvPicPr>
          <p:blipFill>
            <a:blip r:embed="rId3"/>
            <a:stretch>
              <a:fillRect/>
            </a:stretch>
          </p:blipFill>
          <p:spPr>
            <a:xfrm>
              <a:off x="4879460" y="1881796"/>
              <a:ext cx="429859" cy="301368"/>
            </a:xfrm>
            <a:prstGeom prst="rect">
              <a:avLst/>
            </a:prstGeom>
          </p:spPr>
        </p:pic>
        <p:pic>
          <p:nvPicPr>
            <p:cNvPr id="28" name="Image 27">
              <a:extLst>
                <a:ext uri="{FF2B5EF4-FFF2-40B4-BE49-F238E27FC236}">
                  <a16:creationId xmlns:a16="http://schemas.microsoft.com/office/drawing/2014/main" id="{2EAEEFD2-FA59-EE42-B652-A1EBAD350767}"/>
                </a:ext>
              </a:extLst>
            </p:cNvPr>
            <p:cNvPicPr>
              <a:picLocks noChangeAspect="1"/>
            </p:cNvPicPr>
            <p:nvPr/>
          </p:nvPicPr>
          <p:blipFill>
            <a:blip r:embed="rId3"/>
            <a:stretch>
              <a:fillRect/>
            </a:stretch>
          </p:blipFill>
          <p:spPr>
            <a:xfrm>
              <a:off x="2323502" y="842724"/>
              <a:ext cx="429859" cy="301368"/>
            </a:xfrm>
            <a:prstGeom prst="rect">
              <a:avLst/>
            </a:prstGeom>
          </p:spPr>
        </p:pic>
        <p:pic>
          <p:nvPicPr>
            <p:cNvPr id="29" name="Image 28">
              <a:extLst>
                <a:ext uri="{FF2B5EF4-FFF2-40B4-BE49-F238E27FC236}">
                  <a16:creationId xmlns:a16="http://schemas.microsoft.com/office/drawing/2014/main" id="{4AB2B81C-3E18-3C4D-97C1-9445D00972CE}"/>
                </a:ext>
              </a:extLst>
            </p:cNvPr>
            <p:cNvPicPr>
              <a:picLocks noChangeAspect="1"/>
            </p:cNvPicPr>
            <p:nvPr/>
          </p:nvPicPr>
          <p:blipFill>
            <a:blip r:embed="rId3"/>
            <a:stretch>
              <a:fillRect/>
            </a:stretch>
          </p:blipFill>
          <p:spPr>
            <a:xfrm>
              <a:off x="2936935" y="678604"/>
              <a:ext cx="429859" cy="301368"/>
            </a:xfrm>
            <a:prstGeom prst="rect">
              <a:avLst/>
            </a:prstGeom>
          </p:spPr>
        </p:pic>
        <p:pic>
          <p:nvPicPr>
            <p:cNvPr id="30" name="Image 29">
              <a:extLst>
                <a:ext uri="{FF2B5EF4-FFF2-40B4-BE49-F238E27FC236}">
                  <a16:creationId xmlns:a16="http://schemas.microsoft.com/office/drawing/2014/main" id="{2E879B27-FEC2-5C42-86E0-265B7D7FD23B}"/>
                </a:ext>
              </a:extLst>
            </p:cNvPr>
            <p:cNvPicPr>
              <a:picLocks noChangeAspect="1"/>
            </p:cNvPicPr>
            <p:nvPr/>
          </p:nvPicPr>
          <p:blipFill>
            <a:blip r:embed="rId3"/>
            <a:stretch>
              <a:fillRect/>
            </a:stretch>
          </p:blipFill>
          <p:spPr>
            <a:xfrm>
              <a:off x="1318592" y="3494005"/>
              <a:ext cx="429859" cy="301368"/>
            </a:xfrm>
            <a:prstGeom prst="rect">
              <a:avLst/>
            </a:prstGeom>
          </p:spPr>
        </p:pic>
        <p:pic>
          <p:nvPicPr>
            <p:cNvPr id="31" name="Image 30">
              <a:extLst>
                <a:ext uri="{FF2B5EF4-FFF2-40B4-BE49-F238E27FC236}">
                  <a16:creationId xmlns:a16="http://schemas.microsoft.com/office/drawing/2014/main" id="{209351B8-7C2E-4C43-9E05-E6ABDF6E51E8}"/>
                </a:ext>
              </a:extLst>
            </p:cNvPr>
            <p:cNvPicPr>
              <a:picLocks noChangeAspect="1"/>
            </p:cNvPicPr>
            <p:nvPr/>
          </p:nvPicPr>
          <p:blipFill>
            <a:blip r:embed="rId3"/>
            <a:stretch>
              <a:fillRect/>
            </a:stretch>
          </p:blipFill>
          <p:spPr>
            <a:xfrm>
              <a:off x="1967438" y="3343321"/>
              <a:ext cx="429859" cy="301368"/>
            </a:xfrm>
            <a:prstGeom prst="rect">
              <a:avLst/>
            </a:prstGeom>
          </p:spPr>
        </p:pic>
        <p:pic>
          <p:nvPicPr>
            <p:cNvPr id="32" name="Image 31">
              <a:extLst>
                <a:ext uri="{FF2B5EF4-FFF2-40B4-BE49-F238E27FC236}">
                  <a16:creationId xmlns:a16="http://schemas.microsoft.com/office/drawing/2014/main" id="{FDE7AE94-79A6-6D4A-880C-44EF711F6FAB}"/>
                </a:ext>
              </a:extLst>
            </p:cNvPr>
            <p:cNvPicPr>
              <a:picLocks noChangeAspect="1"/>
            </p:cNvPicPr>
            <p:nvPr/>
          </p:nvPicPr>
          <p:blipFill>
            <a:blip r:embed="rId3"/>
            <a:stretch>
              <a:fillRect/>
            </a:stretch>
          </p:blipFill>
          <p:spPr>
            <a:xfrm>
              <a:off x="5218983" y="4045057"/>
              <a:ext cx="429859" cy="301368"/>
            </a:xfrm>
            <a:prstGeom prst="rect">
              <a:avLst/>
            </a:prstGeom>
          </p:spPr>
        </p:pic>
        <p:cxnSp>
          <p:nvCxnSpPr>
            <p:cNvPr id="33" name="Connecteur droit 32">
              <a:extLst>
                <a:ext uri="{FF2B5EF4-FFF2-40B4-BE49-F238E27FC236}">
                  <a16:creationId xmlns:a16="http://schemas.microsoft.com/office/drawing/2014/main" id="{36FFA4FE-351B-7B47-A805-891B8757F2C6}"/>
                </a:ext>
              </a:extLst>
            </p:cNvPr>
            <p:cNvCxnSpPr>
              <a:cxnSpLocks/>
              <a:stCxn id="31" idx="0"/>
              <a:endCxn id="28" idx="2"/>
            </p:cNvCxnSpPr>
            <p:nvPr/>
          </p:nvCxnSpPr>
          <p:spPr>
            <a:xfrm flipV="1">
              <a:off x="2182368" y="1144092"/>
              <a:ext cx="356064" cy="219922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E7B424B8-505A-074C-8E30-B4FF641C03AF}"/>
                </a:ext>
              </a:extLst>
            </p:cNvPr>
            <p:cNvCxnSpPr>
              <a:cxnSpLocks/>
              <a:stCxn id="26" idx="0"/>
              <a:endCxn id="29" idx="3"/>
            </p:cNvCxnSpPr>
            <p:nvPr/>
          </p:nvCxnSpPr>
          <p:spPr>
            <a:xfrm flipH="1" flipV="1">
              <a:off x="3366794" y="829288"/>
              <a:ext cx="2408347" cy="90182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2640B820-BFCA-984A-931F-1E6AFE22CAA3}"/>
                </a:ext>
              </a:extLst>
            </p:cNvPr>
            <p:cNvCxnSpPr>
              <a:cxnSpLocks/>
              <a:stCxn id="32" idx="1"/>
              <a:endCxn id="31" idx="2"/>
            </p:cNvCxnSpPr>
            <p:nvPr/>
          </p:nvCxnSpPr>
          <p:spPr>
            <a:xfrm flipH="1" flipV="1">
              <a:off x="2182368" y="3644689"/>
              <a:ext cx="3036615" cy="55105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FDF3165-7023-A04B-9B50-0E1EA7ED0ADB}"/>
                </a:ext>
              </a:extLst>
            </p:cNvPr>
            <p:cNvCxnSpPr>
              <a:cxnSpLocks/>
              <a:stCxn id="27" idx="1"/>
              <a:endCxn id="31" idx="3"/>
            </p:cNvCxnSpPr>
            <p:nvPr/>
          </p:nvCxnSpPr>
          <p:spPr>
            <a:xfrm flipH="1">
              <a:off x="2397297" y="2032480"/>
              <a:ext cx="2482163" cy="146152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61428B79-312F-F945-837C-3617D92912DC}"/>
                </a:ext>
              </a:extLst>
            </p:cNvPr>
            <p:cNvCxnSpPr>
              <a:cxnSpLocks/>
              <a:stCxn id="26" idx="3"/>
              <a:endCxn id="32" idx="3"/>
            </p:cNvCxnSpPr>
            <p:nvPr/>
          </p:nvCxnSpPr>
          <p:spPr>
            <a:xfrm flipH="1">
              <a:off x="5648842" y="1881796"/>
              <a:ext cx="341228" cy="231394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E96387CC-A395-C34A-BEC1-C1D2B3D0B81F}"/>
                </a:ext>
              </a:extLst>
            </p:cNvPr>
            <p:cNvCxnSpPr>
              <a:cxnSpLocks/>
              <a:stCxn id="29" idx="1"/>
              <a:endCxn id="28" idx="3"/>
            </p:cNvCxnSpPr>
            <p:nvPr/>
          </p:nvCxnSpPr>
          <p:spPr>
            <a:xfrm flipH="1">
              <a:off x="2753361" y="829288"/>
              <a:ext cx="183574" cy="16412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D55FC6EF-2BC5-9045-B3B6-C16D2DDB0666}"/>
                </a:ext>
              </a:extLst>
            </p:cNvPr>
            <p:cNvCxnSpPr>
              <a:cxnSpLocks/>
              <a:stCxn id="31" idx="1"/>
              <a:endCxn id="30" idx="3"/>
            </p:cNvCxnSpPr>
            <p:nvPr/>
          </p:nvCxnSpPr>
          <p:spPr>
            <a:xfrm flipH="1">
              <a:off x="1748451" y="3494005"/>
              <a:ext cx="218987" cy="1506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B075AAC1-9948-3247-9534-64453FC704EA}"/>
                </a:ext>
              </a:extLst>
            </p:cNvPr>
            <p:cNvCxnSpPr>
              <a:cxnSpLocks/>
              <a:stCxn id="27" idx="2"/>
              <a:endCxn id="32" idx="0"/>
            </p:cNvCxnSpPr>
            <p:nvPr/>
          </p:nvCxnSpPr>
          <p:spPr>
            <a:xfrm>
              <a:off x="5094390" y="2183164"/>
              <a:ext cx="339523" cy="186189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3C0EAAB3-DA7C-CE48-A729-AEF3C5C780CC}"/>
                </a:ext>
              </a:extLst>
            </p:cNvPr>
            <p:cNvCxnSpPr>
              <a:cxnSpLocks/>
              <a:stCxn id="26" idx="1"/>
              <a:endCxn id="27" idx="3"/>
            </p:cNvCxnSpPr>
            <p:nvPr/>
          </p:nvCxnSpPr>
          <p:spPr>
            <a:xfrm flipH="1">
              <a:off x="5309319" y="1881796"/>
              <a:ext cx="250892" cy="150684"/>
            </a:xfrm>
            <a:prstGeom prst="line">
              <a:avLst/>
            </a:prstGeom>
            <a:ln w="63500"/>
          </p:spPr>
          <p:style>
            <a:lnRef idx="1">
              <a:schemeClr val="accent1"/>
            </a:lnRef>
            <a:fillRef idx="0">
              <a:schemeClr val="accent1"/>
            </a:fillRef>
            <a:effectRef idx="0">
              <a:schemeClr val="accent1"/>
            </a:effectRef>
            <a:fontRef idx="minor">
              <a:schemeClr val="tx1"/>
            </a:fontRef>
          </p:style>
        </p:cxnSp>
      </p:grpSp>
      <p:pic>
        <p:nvPicPr>
          <p:cNvPr id="82" name="Image 81">
            <a:extLst>
              <a:ext uri="{FF2B5EF4-FFF2-40B4-BE49-F238E27FC236}">
                <a16:creationId xmlns:a16="http://schemas.microsoft.com/office/drawing/2014/main" id="{5FA9722F-40E0-3F49-95D8-8B9B2FE4DFFE}"/>
              </a:ext>
            </a:extLst>
          </p:cNvPr>
          <p:cNvPicPr>
            <a:picLocks noChangeAspect="1"/>
          </p:cNvPicPr>
          <p:nvPr/>
        </p:nvPicPr>
        <p:blipFill>
          <a:blip r:embed="rId4"/>
          <a:stretch>
            <a:fillRect/>
          </a:stretch>
        </p:blipFill>
        <p:spPr>
          <a:xfrm>
            <a:off x="6679003" y="4162113"/>
            <a:ext cx="405859" cy="462491"/>
          </a:xfrm>
          <a:prstGeom prst="rect">
            <a:avLst/>
          </a:prstGeom>
        </p:spPr>
      </p:pic>
      <p:pic>
        <p:nvPicPr>
          <p:cNvPr id="83" name="Image 82">
            <a:extLst>
              <a:ext uri="{FF2B5EF4-FFF2-40B4-BE49-F238E27FC236}">
                <a16:creationId xmlns:a16="http://schemas.microsoft.com/office/drawing/2014/main" id="{57168F80-2AE2-0B4A-AAE4-7D91CBF84C3E}"/>
              </a:ext>
            </a:extLst>
          </p:cNvPr>
          <p:cNvPicPr>
            <a:picLocks noChangeAspect="1"/>
          </p:cNvPicPr>
          <p:nvPr/>
        </p:nvPicPr>
        <p:blipFill>
          <a:blip r:embed="rId4"/>
          <a:stretch>
            <a:fillRect/>
          </a:stretch>
        </p:blipFill>
        <p:spPr>
          <a:xfrm>
            <a:off x="2265034" y="674280"/>
            <a:ext cx="405859" cy="462491"/>
          </a:xfrm>
          <a:prstGeom prst="rect">
            <a:avLst/>
          </a:prstGeom>
        </p:spPr>
      </p:pic>
      <p:cxnSp>
        <p:nvCxnSpPr>
          <p:cNvPr id="84" name="Connecteur droit 83">
            <a:extLst>
              <a:ext uri="{FF2B5EF4-FFF2-40B4-BE49-F238E27FC236}">
                <a16:creationId xmlns:a16="http://schemas.microsoft.com/office/drawing/2014/main" id="{19EEC94D-2FBD-F546-901F-D3EDAF07C515}"/>
              </a:ext>
            </a:extLst>
          </p:cNvPr>
          <p:cNvCxnSpPr>
            <a:cxnSpLocks/>
            <a:stCxn id="28" idx="1"/>
            <a:endCxn id="83" idx="3"/>
          </p:cNvCxnSpPr>
          <p:nvPr/>
        </p:nvCxnSpPr>
        <p:spPr>
          <a:xfrm flipH="1" flipV="1">
            <a:off x="2670893" y="905526"/>
            <a:ext cx="305739" cy="8788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067D5148-F6CA-9E4D-ABE5-E3DD559C81D2}"/>
              </a:ext>
            </a:extLst>
          </p:cNvPr>
          <p:cNvCxnSpPr>
            <a:cxnSpLocks/>
            <a:stCxn id="32" idx="2"/>
            <a:endCxn id="82" idx="1"/>
          </p:cNvCxnSpPr>
          <p:nvPr/>
        </p:nvCxnSpPr>
        <p:spPr>
          <a:xfrm>
            <a:off x="6087043" y="4346425"/>
            <a:ext cx="591960" cy="469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92" name="Image 91">
            <a:extLst>
              <a:ext uri="{FF2B5EF4-FFF2-40B4-BE49-F238E27FC236}">
                <a16:creationId xmlns:a16="http://schemas.microsoft.com/office/drawing/2014/main" id="{48541B9F-482B-9649-9FC8-96E113A4FDA7}"/>
              </a:ext>
            </a:extLst>
          </p:cNvPr>
          <p:cNvPicPr>
            <a:picLocks noChangeAspect="1"/>
          </p:cNvPicPr>
          <p:nvPr/>
        </p:nvPicPr>
        <p:blipFill>
          <a:blip r:embed="rId4"/>
          <a:stretch>
            <a:fillRect/>
          </a:stretch>
        </p:blipFill>
        <p:spPr>
          <a:xfrm>
            <a:off x="1189322" y="3457724"/>
            <a:ext cx="405859" cy="462491"/>
          </a:xfrm>
          <a:prstGeom prst="rect">
            <a:avLst/>
          </a:prstGeom>
        </p:spPr>
      </p:pic>
      <p:cxnSp>
        <p:nvCxnSpPr>
          <p:cNvPr id="93" name="Connecteur droit 92">
            <a:extLst>
              <a:ext uri="{FF2B5EF4-FFF2-40B4-BE49-F238E27FC236}">
                <a16:creationId xmlns:a16="http://schemas.microsoft.com/office/drawing/2014/main" id="{57A04B69-0FF9-374D-A6FE-008D7A275FEF}"/>
              </a:ext>
            </a:extLst>
          </p:cNvPr>
          <p:cNvCxnSpPr>
            <a:cxnSpLocks/>
            <a:stCxn id="30" idx="1"/>
            <a:endCxn id="92" idx="3"/>
          </p:cNvCxnSpPr>
          <p:nvPr/>
        </p:nvCxnSpPr>
        <p:spPr>
          <a:xfrm flipH="1">
            <a:off x="1595181" y="3644689"/>
            <a:ext cx="376541" cy="44281"/>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637D910A-E4D0-494E-8FE7-DD7EB47CB7AA}"/>
              </a:ext>
            </a:extLst>
          </p:cNvPr>
          <p:cNvGrpSpPr/>
          <p:nvPr/>
        </p:nvGrpSpPr>
        <p:grpSpPr>
          <a:xfrm>
            <a:off x="2155010" y="1056948"/>
            <a:ext cx="5608891" cy="3705946"/>
            <a:chOff x="1501880" y="1056948"/>
            <a:chExt cx="5608891" cy="3705946"/>
          </a:xfrm>
        </p:grpSpPr>
        <p:sp>
          <p:nvSpPr>
            <p:cNvPr id="3" name="ZoneTexte 2">
              <a:extLst>
                <a:ext uri="{FF2B5EF4-FFF2-40B4-BE49-F238E27FC236}">
                  <a16:creationId xmlns:a16="http://schemas.microsoft.com/office/drawing/2014/main" id="{2C2003BD-7DEE-5E4C-A304-98F62C61FDCD}"/>
                </a:ext>
              </a:extLst>
            </p:cNvPr>
            <p:cNvSpPr txBox="1"/>
            <p:nvPr/>
          </p:nvSpPr>
          <p:spPr>
            <a:xfrm>
              <a:off x="2746708" y="1056948"/>
              <a:ext cx="976150" cy="523220"/>
            </a:xfrm>
            <a:prstGeom prst="rect">
              <a:avLst/>
            </a:prstGeom>
            <a:noFill/>
          </p:spPr>
          <p:txBody>
            <a:bodyPr wrap="square" rtlCol="0">
              <a:spAutoFit/>
            </a:bodyPr>
            <a:lstStyle/>
            <a:p>
              <a:r>
                <a:rPr lang="fr-FR" sz="2800" dirty="0"/>
                <a:t>AS1</a:t>
              </a:r>
            </a:p>
          </p:txBody>
        </p:sp>
        <p:sp>
          <p:nvSpPr>
            <p:cNvPr id="36" name="ZoneTexte 35">
              <a:extLst>
                <a:ext uri="{FF2B5EF4-FFF2-40B4-BE49-F238E27FC236}">
                  <a16:creationId xmlns:a16="http://schemas.microsoft.com/office/drawing/2014/main" id="{562E445F-F449-394D-9DE9-9F8951E0CF9A}"/>
                </a:ext>
              </a:extLst>
            </p:cNvPr>
            <p:cNvSpPr txBox="1"/>
            <p:nvPr/>
          </p:nvSpPr>
          <p:spPr>
            <a:xfrm>
              <a:off x="6140228" y="1756380"/>
              <a:ext cx="970543" cy="523220"/>
            </a:xfrm>
            <a:prstGeom prst="rect">
              <a:avLst/>
            </a:prstGeom>
            <a:noFill/>
          </p:spPr>
          <p:txBody>
            <a:bodyPr wrap="square" rtlCol="0">
              <a:spAutoFit/>
            </a:bodyPr>
            <a:lstStyle/>
            <a:p>
              <a:r>
                <a:rPr lang="fr-FR" sz="2800" dirty="0"/>
                <a:t>AS2</a:t>
              </a:r>
            </a:p>
          </p:txBody>
        </p:sp>
        <p:sp>
          <p:nvSpPr>
            <p:cNvPr id="37" name="ZoneTexte 36">
              <a:extLst>
                <a:ext uri="{FF2B5EF4-FFF2-40B4-BE49-F238E27FC236}">
                  <a16:creationId xmlns:a16="http://schemas.microsoft.com/office/drawing/2014/main" id="{D8D16FB7-EFEA-FD43-9492-D776B2D03964}"/>
                </a:ext>
              </a:extLst>
            </p:cNvPr>
            <p:cNvSpPr txBox="1"/>
            <p:nvPr/>
          </p:nvSpPr>
          <p:spPr>
            <a:xfrm>
              <a:off x="4262411" y="4239674"/>
              <a:ext cx="1046908" cy="523220"/>
            </a:xfrm>
            <a:prstGeom prst="rect">
              <a:avLst/>
            </a:prstGeom>
            <a:noFill/>
          </p:spPr>
          <p:txBody>
            <a:bodyPr wrap="square" rtlCol="0">
              <a:spAutoFit/>
            </a:bodyPr>
            <a:lstStyle/>
            <a:p>
              <a:r>
                <a:rPr lang="fr-FR" sz="2800" dirty="0"/>
                <a:t>AS4</a:t>
              </a:r>
            </a:p>
          </p:txBody>
        </p:sp>
        <p:sp>
          <p:nvSpPr>
            <p:cNvPr id="38" name="ZoneTexte 37">
              <a:extLst>
                <a:ext uri="{FF2B5EF4-FFF2-40B4-BE49-F238E27FC236}">
                  <a16:creationId xmlns:a16="http://schemas.microsoft.com/office/drawing/2014/main" id="{04EFBA07-2A43-5542-B17B-5BC201C50AE1}"/>
                </a:ext>
              </a:extLst>
            </p:cNvPr>
            <p:cNvSpPr txBox="1"/>
            <p:nvPr/>
          </p:nvSpPr>
          <p:spPr>
            <a:xfrm>
              <a:off x="1501880" y="3870138"/>
              <a:ext cx="1036552" cy="523220"/>
            </a:xfrm>
            <a:prstGeom prst="rect">
              <a:avLst/>
            </a:prstGeom>
            <a:noFill/>
          </p:spPr>
          <p:txBody>
            <a:bodyPr wrap="square" rtlCol="0">
              <a:spAutoFit/>
            </a:bodyPr>
            <a:lstStyle/>
            <a:p>
              <a:r>
                <a:rPr lang="fr-FR" sz="2800" dirty="0"/>
                <a:t>AS3</a:t>
              </a:r>
            </a:p>
          </p:txBody>
        </p:sp>
      </p:grpSp>
      <p:grpSp>
        <p:nvGrpSpPr>
          <p:cNvPr id="6" name="Groupe 5">
            <a:extLst>
              <a:ext uri="{FF2B5EF4-FFF2-40B4-BE49-F238E27FC236}">
                <a16:creationId xmlns:a16="http://schemas.microsoft.com/office/drawing/2014/main" id="{C801A633-9A54-DA4E-A1FE-FB877F8BD9DF}"/>
              </a:ext>
            </a:extLst>
          </p:cNvPr>
          <p:cNvGrpSpPr/>
          <p:nvPr/>
        </p:nvGrpSpPr>
        <p:grpSpPr>
          <a:xfrm>
            <a:off x="1901629" y="704406"/>
            <a:ext cx="4789700" cy="3701654"/>
            <a:chOff x="1901629" y="704406"/>
            <a:chExt cx="4789700" cy="3701654"/>
          </a:xfrm>
        </p:grpSpPr>
        <p:grpSp>
          <p:nvGrpSpPr>
            <p:cNvPr id="5" name="Groupe 4">
              <a:extLst>
                <a:ext uri="{FF2B5EF4-FFF2-40B4-BE49-F238E27FC236}">
                  <a16:creationId xmlns:a16="http://schemas.microsoft.com/office/drawing/2014/main" id="{B0DCE60C-7962-0A4A-A20E-2819CE5EC368}"/>
                </a:ext>
              </a:extLst>
            </p:cNvPr>
            <p:cNvGrpSpPr/>
            <p:nvPr/>
          </p:nvGrpSpPr>
          <p:grpSpPr>
            <a:xfrm>
              <a:off x="1901629" y="704406"/>
              <a:ext cx="4789700" cy="3701654"/>
              <a:chOff x="1872601" y="675378"/>
              <a:chExt cx="4789700" cy="3701654"/>
            </a:xfrm>
          </p:grpSpPr>
          <p:sp>
            <p:nvSpPr>
              <p:cNvPr id="39" name="Ellipse 38">
                <a:extLst>
                  <a:ext uri="{FF2B5EF4-FFF2-40B4-BE49-F238E27FC236}">
                    <a16:creationId xmlns:a16="http://schemas.microsoft.com/office/drawing/2014/main" id="{C59320C3-E803-9946-A3E0-D6ABA8A620CC}"/>
                  </a:ext>
                </a:extLst>
              </p:cNvPr>
              <p:cNvSpPr>
                <a:spLocks noChangeAspect="1"/>
              </p:cNvSpPr>
              <p:nvPr/>
            </p:nvSpPr>
            <p:spPr>
              <a:xfrm>
                <a:off x="1872601" y="3536694"/>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2A24DE24-46AF-D141-B13A-C17888930145}"/>
                  </a:ext>
                </a:extLst>
              </p:cNvPr>
              <p:cNvSpPr>
                <a:spLocks noChangeAspect="1"/>
              </p:cNvSpPr>
              <p:nvPr/>
            </p:nvSpPr>
            <p:spPr>
              <a:xfrm>
                <a:off x="2886034" y="866256"/>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D848350A-4697-524C-A292-C89D430B74AF}"/>
                  </a:ext>
                </a:extLst>
              </p:cNvPr>
              <p:cNvSpPr>
                <a:spLocks noChangeAspect="1"/>
              </p:cNvSpPr>
              <p:nvPr/>
            </p:nvSpPr>
            <p:spPr>
              <a:xfrm>
                <a:off x="3267141" y="850342"/>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8FEF80F8-E17D-F445-8765-0F9F4620FB44}"/>
                  </a:ext>
                </a:extLst>
              </p:cNvPr>
              <p:cNvSpPr>
                <a:spLocks noChangeAspect="1"/>
              </p:cNvSpPr>
              <p:nvPr/>
            </p:nvSpPr>
            <p:spPr>
              <a:xfrm>
                <a:off x="2251968" y="3494010"/>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CB2878F4-8819-C744-81E8-58FBABF032A0}"/>
                  </a:ext>
                </a:extLst>
              </p:cNvPr>
              <p:cNvSpPr>
                <a:spLocks noChangeAspect="1"/>
              </p:cNvSpPr>
              <p:nvPr/>
            </p:nvSpPr>
            <p:spPr>
              <a:xfrm>
                <a:off x="3514496" y="675378"/>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C00A628D-2CD7-214A-AF64-8558B9EE9B7C}"/>
                  </a:ext>
                </a:extLst>
              </p:cNvPr>
              <p:cNvSpPr>
                <a:spLocks noChangeAspect="1"/>
              </p:cNvSpPr>
              <p:nvPr/>
            </p:nvSpPr>
            <p:spPr>
              <a:xfrm>
                <a:off x="3889836" y="690269"/>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a:extLst>
                  <a:ext uri="{FF2B5EF4-FFF2-40B4-BE49-F238E27FC236}">
                    <a16:creationId xmlns:a16="http://schemas.microsoft.com/office/drawing/2014/main" id="{52F902AC-C306-D143-9085-59A9C1EDF59F}"/>
                  </a:ext>
                </a:extLst>
              </p:cNvPr>
              <p:cNvSpPr>
                <a:spLocks noChangeAspect="1"/>
              </p:cNvSpPr>
              <p:nvPr/>
            </p:nvSpPr>
            <p:spPr>
              <a:xfrm>
                <a:off x="6287355" y="1618867"/>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2E5087E7-1501-F646-82FD-EFC8CDF417E4}"/>
                  </a:ext>
                </a:extLst>
              </p:cNvPr>
              <p:cNvSpPr>
                <a:spLocks noChangeAspect="1"/>
              </p:cNvSpPr>
              <p:nvPr/>
            </p:nvSpPr>
            <p:spPr>
              <a:xfrm>
                <a:off x="6532701" y="1810690"/>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4BDBE01F-00C0-2C4C-8B9D-D3C0C47BEB1E}"/>
                  </a:ext>
                </a:extLst>
              </p:cNvPr>
              <p:cNvSpPr>
                <a:spLocks noChangeAspect="1"/>
              </p:cNvSpPr>
              <p:nvPr/>
            </p:nvSpPr>
            <p:spPr>
              <a:xfrm>
                <a:off x="5430172" y="1909995"/>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17E29061-2F7A-9E4B-956F-2952B1AA61A7}"/>
                  </a:ext>
                </a:extLst>
              </p:cNvPr>
              <p:cNvSpPr>
                <a:spLocks noChangeAspect="1"/>
              </p:cNvSpPr>
              <p:nvPr/>
            </p:nvSpPr>
            <p:spPr>
              <a:xfrm>
                <a:off x="5650411" y="2088873"/>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03D0973C-9138-874E-B784-5D20736506C4}"/>
                  </a:ext>
                </a:extLst>
              </p:cNvPr>
              <p:cNvSpPr>
                <a:spLocks noChangeAspect="1"/>
              </p:cNvSpPr>
              <p:nvPr/>
            </p:nvSpPr>
            <p:spPr>
              <a:xfrm>
                <a:off x="5853333" y="1881136"/>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B540B929-E2F0-FF49-AA98-5377899F4BF4}"/>
                  </a:ext>
                </a:extLst>
              </p:cNvPr>
              <p:cNvSpPr>
                <a:spLocks noChangeAspect="1"/>
              </p:cNvSpPr>
              <p:nvPr/>
            </p:nvSpPr>
            <p:spPr>
              <a:xfrm>
                <a:off x="6126847" y="1793373"/>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997BEFEF-AC16-0043-856A-6619D86CFF82}"/>
                  </a:ext>
                </a:extLst>
              </p:cNvPr>
              <p:cNvSpPr>
                <a:spLocks noChangeAspect="1"/>
              </p:cNvSpPr>
              <p:nvPr/>
            </p:nvSpPr>
            <p:spPr>
              <a:xfrm>
                <a:off x="5750076" y="4101719"/>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8E93DF8D-999B-3443-BB96-5EB82230BC2B}"/>
                  </a:ext>
                </a:extLst>
              </p:cNvPr>
              <p:cNvSpPr>
                <a:spLocks noChangeAspect="1"/>
              </p:cNvSpPr>
              <p:nvPr/>
            </p:nvSpPr>
            <p:spPr>
              <a:xfrm>
                <a:off x="2685345" y="3231077"/>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0F4C411B-6D6D-AA41-A7E2-90C9F0D4540F}"/>
                  </a:ext>
                </a:extLst>
              </p:cNvPr>
              <p:cNvSpPr>
                <a:spLocks noChangeAspect="1"/>
              </p:cNvSpPr>
              <p:nvPr/>
            </p:nvSpPr>
            <p:spPr>
              <a:xfrm>
                <a:off x="2529355" y="3430979"/>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BC85B494-D72A-7F44-AC0B-5E8C4A33E220}"/>
                  </a:ext>
                </a:extLst>
              </p:cNvPr>
              <p:cNvSpPr>
                <a:spLocks noChangeAspect="1"/>
              </p:cNvSpPr>
              <p:nvPr/>
            </p:nvSpPr>
            <p:spPr>
              <a:xfrm>
                <a:off x="2916551" y="3353352"/>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a:extLst>
                  <a:ext uri="{FF2B5EF4-FFF2-40B4-BE49-F238E27FC236}">
                    <a16:creationId xmlns:a16="http://schemas.microsoft.com/office/drawing/2014/main" id="{AA6D0979-351C-8443-8DA8-AB8C69005DE1}"/>
                  </a:ext>
                </a:extLst>
              </p:cNvPr>
              <p:cNvSpPr>
                <a:spLocks noChangeAspect="1"/>
              </p:cNvSpPr>
              <p:nvPr/>
            </p:nvSpPr>
            <p:spPr>
              <a:xfrm>
                <a:off x="2744820" y="3520925"/>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a:extLst>
                  <a:ext uri="{FF2B5EF4-FFF2-40B4-BE49-F238E27FC236}">
                    <a16:creationId xmlns:a16="http://schemas.microsoft.com/office/drawing/2014/main" id="{EA5AE6D8-7E20-F349-B25C-E94C92DDF981}"/>
                  </a:ext>
                </a:extLst>
              </p:cNvPr>
              <p:cNvSpPr>
                <a:spLocks noChangeAspect="1"/>
              </p:cNvSpPr>
              <p:nvPr/>
            </p:nvSpPr>
            <p:spPr>
              <a:xfrm>
                <a:off x="5968162" y="3924346"/>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5F885756-45A4-D945-9768-5ED8D9F41E99}"/>
                  </a:ext>
                </a:extLst>
              </p:cNvPr>
              <p:cNvSpPr>
                <a:spLocks noChangeAspect="1"/>
              </p:cNvSpPr>
              <p:nvPr/>
            </p:nvSpPr>
            <p:spPr>
              <a:xfrm>
                <a:off x="6172206" y="4101719"/>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D17DAB54-10A9-DD45-9739-DBCA03FA32FA}"/>
                  </a:ext>
                </a:extLst>
              </p:cNvPr>
              <p:cNvSpPr>
                <a:spLocks noChangeAspect="1"/>
              </p:cNvSpPr>
              <p:nvPr/>
            </p:nvSpPr>
            <p:spPr>
              <a:xfrm>
                <a:off x="5979047" y="4247432"/>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5" name="Ellipse 64">
              <a:extLst>
                <a:ext uri="{FF2B5EF4-FFF2-40B4-BE49-F238E27FC236}">
                  <a16:creationId xmlns:a16="http://schemas.microsoft.com/office/drawing/2014/main" id="{248C0C22-746D-A944-90BB-0032EE8658C9}"/>
                </a:ext>
              </a:extLst>
            </p:cNvPr>
            <p:cNvSpPr>
              <a:spLocks noChangeAspect="1"/>
            </p:cNvSpPr>
            <p:nvPr/>
          </p:nvSpPr>
          <p:spPr>
            <a:xfrm>
              <a:off x="3100231" y="1075312"/>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2698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00000000-1234-1234-1234-123412341234}" type="slidenum">
              <a:rPr lang="uk-UA" smtClean="0"/>
              <a:pPr/>
              <a:t>40</a:t>
            </a:fld>
            <a:endParaRPr lang="uk-UA"/>
          </a:p>
        </p:txBody>
      </p:sp>
      <p:sp>
        <p:nvSpPr>
          <p:cNvPr id="4" name="ZoneTexte 3"/>
          <p:cNvSpPr txBox="1"/>
          <p:nvPr/>
        </p:nvSpPr>
        <p:spPr>
          <a:xfrm>
            <a:off x="3466618" y="0"/>
            <a:ext cx="2772136" cy="461665"/>
          </a:xfrm>
          <a:prstGeom prst="rect">
            <a:avLst/>
          </a:prstGeom>
          <a:noFill/>
        </p:spPr>
        <p:txBody>
          <a:bodyPr wrap="square" rtlCol="0">
            <a:spAutoFit/>
          </a:bodyPr>
          <a:lstStyle/>
          <a:p>
            <a:r>
              <a:rPr lang="fr-FR" sz="2400" err="1"/>
              <a:t>Diamond</a:t>
            </a:r>
            <a:r>
              <a:rPr lang="fr-FR" sz="2400"/>
              <a:t>-Miner</a:t>
            </a:r>
          </a:p>
        </p:txBody>
      </p:sp>
      <p:sp>
        <p:nvSpPr>
          <p:cNvPr id="10" name="ZoneTexte 9"/>
          <p:cNvSpPr txBox="1"/>
          <p:nvPr/>
        </p:nvSpPr>
        <p:spPr>
          <a:xfrm>
            <a:off x="3722242" y="4576955"/>
            <a:ext cx="2423915" cy="400110"/>
          </a:xfrm>
          <a:prstGeom prst="rect">
            <a:avLst/>
          </a:prstGeom>
          <a:noFill/>
        </p:spPr>
        <p:txBody>
          <a:bodyPr wrap="square" rtlCol="0">
            <a:spAutoFit/>
          </a:bodyPr>
          <a:lstStyle/>
          <a:p>
            <a:r>
              <a:rPr lang="fr-FR" sz="2000"/>
              <a:t>Round 2: </a:t>
            </a:r>
            <a:r>
              <a:rPr lang="fr-FR" sz="2000" err="1"/>
              <a:t>compute</a:t>
            </a:r>
            <a:endParaRPr lang="fr-FR" sz="2000"/>
          </a:p>
        </p:txBody>
      </p:sp>
      <p:sp>
        <p:nvSpPr>
          <p:cNvPr id="6" name="ZoneTexte 5"/>
          <p:cNvSpPr txBox="1"/>
          <p:nvPr/>
        </p:nvSpPr>
        <p:spPr>
          <a:xfrm>
            <a:off x="1767531" y="1711132"/>
            <a:ext cx="439838" cy="400110"/>
          </a:xfrm>
          <a:prstGeom prst="rect">
            <a:avLst/>
          </a:prstGeom>
          <a:noFill/>
        </p:spPr>
        <p:txBody>
          <a:bodyPr wrap="square" rtlCol="0">
            <a:spAutoFit/>
          </a:bodyPr>
          <a:lstStyle/>
          <a:p>
            <a:r>
              <a:rPr lang="fr-FR" sz="2000"/>
              <a:t>6</a:t>
            </a:r>
            <a:endParaRPr lang="fr-FR"/>
          </a:p>
        </p:txBody>
      </p:sp>
      <p:sp>
        <p:nvSpPr>
          <p:cNvPr id="12" name="ZoneTexte 11"/>
          <p:cNvSpPr txBox="1"/>
          <p:nvPr/>
        </p:nvSpPr>
        <p:spPr>
          <a:xfrm>
            <a:off x="3229924" y="394952"/>
            <a:ext cx="439838" cy="400110"/>
          </a:xfrm>
          <a:prstGeom prst="rect">
            <a:avLst/>
          </a:prstGeom>
          <a:noFill/>
        </p:spPr>
        <p:txBody>
          <a:bodyPr wrap="square" rtlCol="0">
            <a:spAutoFit/>
          </a:bodyPr>
          <a:lstStyle/>
          <a:p>
            <a:r>
              <a:rPr lang="fr-FR" sz="2000"/>
              <a:t>4</a:t>
            </a:r>
            <a:endParaRPr lang="fr-FR"/>
          </a:p>
        </p:txBody>
      </p:sp>
      <p:sp>
        <p:nvSpPr>
          <p:cNvPr id="13" name="ZoneTexte 12"/>
          <p:cNvSpPr txBox="1"/>
          <p:nvPr/>
        </p:nvSpPr>
        <p:spPr>
          <a:xfrm>
            <a:off x="4761278" y="394952"/>
            <a:ext cx="439838" cy="400110"/>
          </a:xfrm>
          <a:prstGeom prst="rect">
            <a:avLst/>
          </a:prstGeom>
          <a:noFill/>
        </p:spPr>
        <p:txBody>
          <a:bodyPr wrap="square" rtlCol="0">
            <a:spAutoFit/>
          </a:bodyPr>
          <a:lstStyle/>
          <a:p>
            <a:r>
              <a:rPr lang="fr-FR" sz="2000"/>
              <a:t>4</a:t>
            </a:r>
            <a:endParaRPr lang="fr-FR"/>
          </a:p>
        </p:txBody>
      </p:sp>
      <p:sp>
        <p:nvSpPr>
          <p:cNvPr id="14" name="ZoneTexte 13"/>
          <p:cNvSpPr txBox="1"/>
          <p:nvPr/>
        </p:nvSpPr>
        <p:spPr>
          <a:xfrm>
            <a:off x="7035935" y="1744074"/>
            <a:ext cx="439838" cy="400110"/>
          </a:xfrm>
          <a:prstGeom prst="rect">
            <a:avLst/>
          </a:prstGeom>
          <a:noFill/>
        </p:spPr>
        <p:txBody>
          <a:bodyPr wrap="square" rtlCol="0">
            <a:spAutoFit/>
          </a:bodyPr>
          <a:lstStyle/>
          <a:p>
            <a:r>
              <a:rPr lang="fr-FR" sz="2000"/>
              <a:t>6</a:t>
            </a:r>
            <a:endParaRPr lang="fr-FR"/>
          </a:p>
        </p:txBody>
      </p:sp>
      <p:sp>
        <p:nvSpPr>
          <p:cNvPr id="15" name="ZoneTexte 14"/>
          <p:cNvSpPr txBox="1"/>
          <p:nvPr/>
        </p:nvSpPr>
        <p:spPr>
          <a:xfrm>
            <a:off x="4761278" y="1767224"/>
            <a:ext cx="439838" cy="400110"/>
          </a:xfrm>
          <a:prstGeom prst="rect">
            <a:avLst/>
          </a:prstGeom>
          <a:noFill/>
        </p:spPr>
        <p:txBody>
          <a:bodyPr wrap="square" rtlCol="0">
            <a:spAutoFit/>
          </a:bodyPr>
          <a:lstStyle/>
          <a:p>
            <a:r>
              <a:rPr lang="fr-FR" sz="2000"/>
              <a:t>2</a:t>
            </a:r>
            <a:endParaRPr lang="fr-FR"/>
          </a:p>
        </p:txBody>
      </p:sp>
      <p:sp>
        <p:nvSpPr>
          <p:cNvPr id="16" name="ZoneTexte 15"/>
          <p:cNvSpPr txBox="1"/>
          <p:nvPr/>
        </p:nvSpPr>
        <p:spPr>
          <a:xfrm>
            <a:off x="3241499" y="2946193"/>
            <a:ext cx="439838" cy="400110"/>
          </a:xfrm>
          <a:prstGeom prst="rect">
            <a:avLst/>
          </a:prstGeom>
          <a:noFill/>
        </p:spPr>
        <p:txBody>
          <a:bodyPr wrap="square" rtlCol="0">
            <a:spAutoFit/>
          </a:bodyPr>
          <a:lstStyle/>
          <a:p>
            <a:r>
              <a:rPr lang="fr-FR" sz="2000"/>
              <a:t>2</a:t>
            </a:r>
            <a:endParaRPr lang="fr-FR"/>
          </a:p>
        </p:txBody>
      </p:sp>
      <p:sp>
        <p:nvSpPr>
          <p:cNvPr id="7" name="Ellipse 6"/>
          <p:cNvSpPr/>
          <p:nvPr/>
        </p:nvSpPr>
        <p:spPr>
          <a:xfrm>
            <a:off x="266218" y="1846468"/>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562996" y="1714982"/>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8728376" y="1736054"/>
            <a:ext cx="439838" cy="400110"/>
          </a:xfrm>
          <a:prstGeom prst="rect">
            <a:avLst/>
          </a:prstGeom>
          <a:noFill/>
        </p:spPr>
        <p:txBody>
          <a:bodyPr wrap="square" rtlCol="0">
            <a:spAutoFit/>
          </a:bodyPr>
          <a:lstStyle/>
          <a:p>
            <a:r>
              <a:rPr lang="fr-FR" sz="2000"/>
              <a:t>6</a:t>
            </a:r>
            <a:endParaRPr lang="fr-FR"/>
          </a:p>
        </p:txBody>
      </p:sp>
      <p:sp>
        <p:nvSpPr>
          <p:cNvPr id="44"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45"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46"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47"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48"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49"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50"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51"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52"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tx1"/>
            </a:solidFill>
          </a:ln>
        </p:spPr>
        <p:txBody>
          <a:bodyPr wrap="square" lIns="0" tIns="0" rIns="0" bIns="0" rtlCol="0" anchor="ctr" anchorCtr="0"/>
          <a:lstStyle/>
          <a:p>
            <a:pPr algn="ctr"/>
            <a:r>
              <a:rPr lang="fr-FR" sz="2400">
                <a:solidFill>
                  <a:schemeClr val="tx1"/>
                </a:solidFill>
              </a:rPr>
              <a:t>C</a:t>
            </a:r>
            <a:endParaRPr sz="2400">
              <a:solidFill>
                <a:schemeClr val="tx1"/>
              </a:solidFill>
            </a:endParaRPr>
          </a:p>
        </p:txBody>
      </p:sp>
      <p:sp>
        <p:nvSpPr>
          <p:cNvPr id="53"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tx1"/>
            </a:solidFill>
          </a:ln>
        </p:spPr>
        <p:txBody>
          <a:bodyPr wrap="square" lIns="0" tIns="0" rIns="0" bIns="0" rtlCol="0" anchor="ctr" anchorCtr="0"/>
          <a:lstStyle/>
          <a:p>
            <a:pPr algn="ctr"/>
            <a:r>
              <a:rPr lang="fr-FR" sz="2400">
                <a:solidFill>
                  <a:schemeClr val="tx1"/>
                </a:solidFill>
              </a:rPr>
              <a:t>F</a:t>
            </a:r>
            <a:endParaRPr sz="2400">
              <a:solidFill>
                <a:schemeClr val="tx1"/>
              </a:solidFill>
            </a:endParaRPr>
          </a:p>
        </p:txBody>
      </p:sp>
      <p:sp>
        <p:nvSpPr>
          <p:cNvPr id="54"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D</a:t>
            </a:r>
            <a:endParaRPr sz="1200">
              <a:solidFill>
                <a:schemeClr val="tx1"/>
              </a:solidFill>
            </a:endParaRPr>
          </a:p>
        </p:txBody>
      </p:sp>
      <p:sp>
        <p:nvSpPr>
          <p:cNvPr id="55"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56"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57"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58"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59"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0"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1"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bg2"/>
            </a:solidFill>
          </a:ln>
        </p:spPr>
        <p:txBody>
          <a:bodyPr wrap="square" lIns="0" tIns="0" rIns="0" bIns="0" rtlCol="0" anchor="ctr" anchorCtr="0"/>
          <a:lstStyle/>
          <a:p>
            <a:pPr algn="ctr"/>
            <a:r>
              <a:rPr lang="fr-FR" sz="2400">
                <a:solidFill>
                  <a:schemeClr val="bg2"/>
                </a:solidFill>
              </a:rPr>
              <a:t>G</a:t>
            </a:r>
            <a:endParaRPr sz="2400">
              <a:solidFill>
                <a:schemeClr val="bg2"/>
              </a:solidFill>
            </a:endParaRPr>
          </a:p>
        </p:txBody>
      </p:sp>
      <p:sp>
        <p:nvSpPr>
          <p:cNvPr id="62"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63"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64"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5"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66"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9" name="Nuage 68"/>
          <p:cNvSpPr/>
          <p:nvPr/>
        </p:nvSpPr>
        <p:spPr>
          <a:xfrm>
            <a:off x="74758" y="0"/>
            <a:ext cx="2076514" cy="178029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solidFill>
                  <a:schemeClr val="bg1"/>
                </a:solidFill>
              </a:rPr>
              <a:t>Next</a:t>
            </a:r>
            <a:r>
              <a:rPr lang="fr-FR">
                <a:solidFill>
                  <a:schemeClr val="bg1"/>
                </a:solidFill>
              </a:rPr>
              <a:t> round?</a:t>
            </a:r>
          </a:p>
          <a:p>
            <a:pPr algn="ctr"/>
            <a:r>
              <a:rPr lang="fr-FR">
                <a:solidFill>
                  <a:schemeClr val="bg1"/>
                </a:solidFill>
              </a:rPr>
              <a:t>TTL 1: 5</a:t>
            </a:r>
          </a:p>
          <a:p>
            <a:pPr algn="ctr"/>
            <a:r>
              <a:rPr lang="fr-FR">
                <a:solidFill>
                  <a:schemeClr val="bg1"/>
                </a:solidFill>
              </a:rPr>
              <a:t>TTL 2: 12</a:t>
            </a:r>
          </a:p>
          <a:p>
            <a:pPr algn="ctr"/>
            <a:r>
              <a:rPr lang="fr-FR">
                <a:solidFill>
                  <a:schemeClr val="bg1"/>
                </a:solidFill>
              </a:rPr>
              <a:t>TTL 3: 12</a:t>
            </a:r>
          </a:p>
          <a:p>
            <a:pPr algn="ctr"/>
            <a:r>
              <a:rPr lang="fr-FR">
                <a:solidFill>
                  <a:schemeClr val="bg1"/>
                </a:solidFill>
              </a:rPr>
              <a:t>TTL 4: 12</a:t>
            </a:r>
          </a:p>
          <a:p>
            <a:pPr algn="ctr"/>
            <a:r>
              <a:rPr lang="fr-FR">
                <a:solidFill>
                  <a:schemeClr val="bg1"/>
                </a:solidFill>
              </a:rPr>
              <a:t>TTL 5: 0</a:t>
            </a:r>
          </a:p>
        </p:txBody>
      </p:sp>
      <p:sp>
        <p:nvSpPr>
          <p:cNvPr id="73" name="Ellipse 72"/>
          <p:cNvSpPr>
            <a:spLocks noChangeAspect="1"/>
          </p:cNvSpPr>
          <p:nvPr/>
        </p:nvSpPr>
        <p:spPr>
          <a:xfrm>
            <a:off x="3195741"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5" name="Ellipse 74"/>
          <p:cNvSpPr>
            <a:spLocks noChangeAspect="1"/>
          </p:cNvSpPr>
          <p:nvPr/>
        </p:nvSpPr>
        <p:spPr>
          <a:xfrm>
            <a:off x="3325847"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6" name="Ellipse 75"/>
          <p:cNvSpPr>
            <a:spLocks noChangeAspect="1"/>
          </p:cNvSpPr>
          <p:nvPr/>
        </p:nvSpPr>
        <p:spPr>
          <a:xfrm>
            <a:off x="3480015" y="9794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7" name="Ellipse 76"/>
          <p:cNvSpPr>
            <a:spLocks noChangeAspect="1"/>
          </p:cNvSpPr>
          <p:nvPr/>
        </p:nvSpPr>
        <p:spPr>
          <a:xfrm>
            <a:off x="3480015" y="120816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8" name="Ellipse 77"/>
          <p:cNvSpPr>
            <a:spLocks noChangeAspect="1"/>
          </p:cNvSpPr>
          <p:nvPr/>
        </p:nvSpPr>
        <p:spPr>
          <a:xfrm>
            <a:off x="3235847" y="335156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9" name="Ellipse 78"/>
          <p:cNvSpPr>
            <a:spLocks noChangeAspect="1"/>
          </p:cNvSpPr>
          <p:nvPr/>
        </p:nvSpPr>
        <p:spPr>
          <a:xfrm>
            <a:off x="3388247" y="350396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0" name="Ellipse 79"/>
          <p:cNvSpPr>
            <a:spLocks noChangeAspect="1"/>
          </p:cNvSpPr>
          <p:nvPr/>
        </p:nvSpPr>
        <p:spPr>
          <a:xfrm>
            <a:off x="4827449" y="237131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1" name="Ellipse 80"/>
          <p:cNvSpPr>
            <a:spLocks noChangeAspect="1"/>
          </p:cNvSpPr>
          <p:nvPr/>
        </p:nvSpPr>
        <p:spPr>
          <a:xfrm>
            <a:off x="4979849" y="252371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2" name="Ellipse 81"/>
          <p:cNvSpPr>
            <a:spLocks noChangeAspect="1"/>
          </p:cNvSpPr>
          <p:nvPr/>
        </p:nvSpPr>
        <p:spPr>
          <a:xfrm>
            <a:off x="4663585" y="11508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3" name="Ellipse 82"/>
          <p:cNvSpPr>
            <a:spLocks noChangeAspect="1"/>
          </p:cNvSpPr>
          <p:nvPr/>
        </p:nvSpPr>
        <p:spPr>
          <a:xfrm>
            <a:off x="4793691" y="11508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4" name="Ellipse 83"/>
          <p:cNvSpPr>
            <a:spLocks noChangeAspect="1"/>
          </p:cNvSpPr>
          <p:nvPr/>
        </p:nvSpPr>
        <p:spPr>
          <a:xfrm>
            <a:off x="4947859" y="9393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5" name="Ellipse 84"/>
          <p:cNvSpPr>
            <a:spLocks noChangeAspect="1"/>
          </p:cNvSpPr>
          <p:nvPr/>
        </p:nvSpPr>
        <p:spPr>
          <a:xfrm>
            <a:off x="4947859" y="11680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nvGrpSpPr>
          <p:cNvPr id="93" name="Grouper 92"/>
          <p:cNvGrpSpPr/>
          <p:nvPr/>
        </p:nvGrpSpPr>
        <p:grpSpPr>
          <a:xfrm>
            <a:off x="6966015" y="2102344"/>
            <a:ext cx="488338" cy="601255"/>
            <a:chOff x="6966015" y="2102344"/>
            <a:chExt cx="488338" cy="601255"/>
          </a:xfrm>
        </p:grpSpPr>
        <p:grpSp>
          <p:nvGrpSpPr>
            <p:cNvPr id="90" name="Grouper 89"/>
            <p:cNvGrpSpPr/>
            <p:nvPr/>
          </p:nvGrpSpPr>
          <p:grpSpPr>
            <a:xfrm>
              <a:off x="6966015" y="2102344"/>
              <a:ext cx="464274" cy="408749"/>
              <a:chOff x="6259765" y="1107752"/>
              <a:chExt cx="464274" cy="408749"/>
            </a:xfrm>
          </p:grpSpPr>
          <p:sp>
            <p:nvSpPr>
              <p:cNvPr id="86" name="Ellipse 85"/>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7" name="Ellipse 86"/>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8" name="Ellipse 87"/>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9" name="Ellipse 88"/>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91" name="Ellipse 90"/>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2" name="Ellipse 91"/>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94" name="Grouper 93"/>
          <p:cNvGrpSpPr/>
          <p:nvPr/>
        </p:nvGrpSpPr>
        <p:grpSpPr>
          <a:xfrm>
            <a:off x="8500361" y="2045012"/>
            <a:ext cx="488338" cy="601255"/>
            <a:chOff x="6966015" y="2102344"/>
            <a:chExt cx="488338" cy="601255"/>
          </a:xfrm>
        </p:grpSpPr>
        <p:grpSp>
          <p:nvGrpSpPr>
            <p:cNvPr id="95" name="Grouper 94"/>
            <p:cNvGrpSpPr/>
            <p:nvPr/>
          </p:nvGrpSpPr>
          <p:grpSpPr>
            <a:xfrm>
              <a:off x="6966015" y="2102344"/>
              <a:ext cx="464274" cy="408749"/>
              <a:chOff x="6259765" y="1107752"/>
              <a:chExt cx="464274" cy="408749"/>
            </a:xfrm>
          </p:grpSpPr>
          <p:sp>
            <p:nvSpPr>
              <p:cNvPr id="98" name="Ellipse 97"/>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9" name="Ellipse 98"/>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0" name="Ellipse 99"/>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1" name="Ellipse 100"/>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96" name="Ellipse 95"/>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7" name="Ellipse 96"/>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02" name="Grouper 101"/>
          <p:cNvGrpSpPr/>
          <p:nvPr/>
        </p:nvGrpSpPr>
        <p:grpSpPr>
          <a:xfrm>
            <a:off x="1595165" y="2152299"/>
            <a:ext cx="488338" cy="601255"/>
            <a:chOff x="6966015" y="2102344"/>
            <a:chExt cx="488338" cy="601255"/>
          </a:xfrm>
        </p:grpSpPr>
        <p:grpSp>
          <p:nvGrpSpPr>
            <p:cNvPr id="103" name="Grouper 102"/>
            <p:cNvGrpSpPr/>
            <p:nvPr/>
          </p:nvGrpSpPr>
          <p:grpSpPr>
            <a:xfrm>
              <a:off x="6966015" y="2102344"/>
              <a:ext cx="464274" cy="408749"/>
              <a:chOff x="6259765" y="1107752"/>
              <a:chExt cx="464274" cy="408749"/>
            </a:xfrm>
          </p:grpSpPr>
          <p:sp>
            <p:nvSpPr>
              <p:cNvPr id="106" name="Ellipse 105"/>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7" name="Ellipse 106"/>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8" name="Ellipse 107"/>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9" name="Ellipse 108"/>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04" name="Ellipse 103"/>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5" name="Ellipse 104"/>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12"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graphicFrame>
        <p:nvGraphicFramePr>
          <p:cNvPr id="113" name="Tableau 112"/>
          <p:cNvGraphicFramePr>
            <a:graphicFrameLocks noGrp="1"/>
          </p:cNvGraphicFramePr>
          <p:nvPr>
            <p:extLst>
              <p:ext uri="{D42A27DB-BD31-4B8C-83A1-F6EECF244321}">
                <p14:modId xmlns:p14="http://schemas.microsoft.com/office/powerpoint/2010/main" val="7025594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114" name="ZoneTexte 113"/>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Tree>
    <p:extLst>
      <p:ext uri="{BB962C8B-B14F-4D97-AF65-F5344CB8AC3E}">
        <p14:creationId xmlns:p14="http://schemas.microsoft.com/office/powerpoint/2010/main" val="141142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0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20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20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20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20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2000"/>
                                        <p:tgtEl>
                                          <p:spTgt spid="1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20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randombar(horizontal)">
                                      <p:cBhvr>
                                        <p:cTn id="33" dur="500"/>
                                        <p:tgtEl>
                                          <p:spTgt spid="18"/>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69">
                                            <p:bg/>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9">
                                            <p:txEl>
                                              <p:pRg st="0" end="0"/>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9">
                                            <p:txEl>
                                              <p:pRg st="1" end="1"/>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9">
                                            <p:txEl>
                                              <p:pRg st="2" end="2"/>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9">
                                            <p:txEl>
                                              <p:pRg st="3" end="3"/>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9">
                                            <p:txEl>
                                              <p:pRg st="4" end="4"/>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9">
                                            <p:txEl>
                                              <p:pRg st="5" end="5"/>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nodeType="clickEffect">
                                  <p:stCondLst>
                                    <p:cond delay="0"/>
                                  </p:stCondLst>
                                  <p:childTnLst>
                                    <p:animClr clrSpc="rgb" dir="cw">
                                      <p:cBhvr override="childStyle">
                                        <p:cTn id="51" dur="2000" fill="hold"/>
                                        <p:tgtEl>
                                          <p:spTgt spid="69">
                                            <p:txEl>
                                              <p:pRg st="0" end="0"/>
                                            </p:txEl>
                                          </p:spTgt>
                                        </p:tgtEl>
                                        <p:attrNameLst>
                                          <p:attrName>style.color</p:attrName>
                                        </p:attrNameLst>
                                      </p:cBhvr>
                                      <p:to>
                                        <a:schemeClr val="tx1"/>
                                      </p:to>
                                    </p:animClr>
                                  </p:childTnLst>
                                </p:cTn>
                              </p:par>
                            </p:childTnLst>
                          </p:cTn>
                        </p:par>
                      </p:childTnLst>
                    </p:cTn>
                  </p:par>
                  <p:par>
                    <p:cTn id="52" fill="hold">
                      <p:stCondLst>
                        <p:cond delay="indefinite"/>
                      </p:stCondLst>
                      <p:childTnLst>
                        <p:par>
                          <p:cTn id="53" fill="hold">
                            <p:stCondLst>
                              <p:cond delay="0"/>
                            </p:stCondLst>
                            <p:childTnLst>
                              <p:par>
                                <p:cTn id="54" presetID="3" presetClass="emph" presetSubtype="2" fill="hold" nodeType="clickEffect">
                                  <p:stCondLst>
                                    <p:cond delay="0"/>
                                  </p:stCondLst>
                                  <p:childTnLst>
                                    <p:animClr clrSpc="rgb" dir="cw">
                                      <p:cBhvr override="childStyle">
                                        <p:cTn id="55" dur="2000" fill="hold"/>
                                        <p:tgtEl>
                                          <p:spTgt spid="69">
                                            <p:txEl>
                                              <p:pRg st="1" end="1"/>
                                            </p:txEl>
                                          </p:spTgt>
                                        </p:tgtEl>
                                        <p:attrNameLst>
                                          <p:attrName>style.color</p:attrName>
                                        </p:attrNameLst>
                                      </p:cBhvr>
                                      <p:to>
                                        <a:schemeClr val="tx1"/>
                                      </p:to>
                                    </p:animClr>
                                  </p:childTnLst>
                                </p:cTn>
                              </p:par>
                            </p:childTnLst>
                          </p:cTn>
                        </p:par>
                      </p:childTnLst>
                    </p:cTn>
                  </p:par>
                  <p:par>
                    <p:cTn id="56" fill="hold">
                      <p:stCondLst>
                        <p:cond delay="indefinite"/>
                      </p:stCondLst>
                      <p:childTnLst>
                        <p:par>
                          <p:cTn id="57" fill="hold">
                            <p:stCondLst>
                              <p:cond delay="0"/>
                            </p:stCondLst>
                            <p:childTnLst>
                              <p:par>
                                <p:cTn id="58" presetID="3" presetClass="emph" presetSubtype="2" fill="hold" nodeType="clickEffect">
                                  <p:stCondLst>
                                    <p:cond delay="0"/>
                                  </p:stCondLst>
                                  <p:childTnLst>
                                    <p:animClr clrSpc="rgb" dir="cw">
                                      <p:cBhvr override="childStyle">
                                        <p:cTn id="59" dur="2000" fill="hold"/>
                                        <p:tgtEl>
                                          <p:spTgt spid="69">
                                            <p:txEl>
                                              <p:pRg st="2" end="2"/>
                                            </p:txEl>
                                          </p:spTgt>
                                        </p:tgtEl>
                                        <p:attrNameLst>
                                          <p:attrName>style.color</p:attrName>
                                        </p:attrNameLst>
                                      </p:cBhvr>
                                      <p:to>
                                        <a:schemeClr val="tx1"/>
                                      </p:to>
                                    </p:animClr>
                                  </p:childTnLst>
                                </p:cTn>
                              </p:par>
                            </p:childTnLst>
                          </p:cTn>
                        </p:par>
                      </p:childTnLst>
                    </p:cTn>
                  </p:par>
                  <p:par>
                    <p:cTn id="60" fill="hold">
                      <p:stCondLst>
                        <p:cond delay="indefinite"/>
                      </p:stCondLst>
                      <p:childTnLst>
                        <p:par>
                          <p:cTn id="61" fill="hold">
                            <p:stCondLst>
                              <p:cond delay="0"/>
                            </p:stCondLst>
                            <p:childTnLst>
                              <p:par>
                                <p:cTn id="62" presetID="3" presetClass="emph" presetSubtype="2" fill="hold" nodeType="clickEffect">
                                  <p:stCondLst>
                                    <p:cond delay="0"/>
                                  </p:stCondLst>
                                  <p:childTnLst>
                                    <p:animClr clrSpc="rgb" dir="cw">
                                      <p:cBhvr override="childStyle">
                                        <p:cTn id="63" dur="2000" fill="hold"/>
                                        <p:tgtEl>
                                          <p:spTgt spid="69">
                                            <p:txEl>
                                              <p:pRg st="3" end="3"/>
                                            </p:txEl>
                                          </p:spTgt>
                                        </p:tgtEl>
                                        <p:attrNameLst>
                                          <p:attrName>style.color</p:attrName>
                                        </p:attrNameLst>
                                      </p:cBhvr>
                                      <p:to>
                                        <a:schemeClr val="tx1"/>
                                      </p:to>
                                    </p:animClr>
                                  </p:childTnLst>
                                </p:cTn>
                              </p:par>
                            </p:childTnLst>
                          </p:cTn>
                        </p:par>
                      </p:childTnLst>
                    </p:cTn>
                  </p:par>
                  <p:par>
                    <p:cTn id="64" fill="hold">
                      <p:stCondLst>
                        <p:cond delay="indefinite"/>
                      </p:stCondLst>
                      <p:childTnLst>
                        <p:par>
                          <p:cTn id="65" fill="hold">
                            <p:stCondLst>
                              <p:cond delay="0"/>
                            </p:stCondLst>
                            <p:childTnLst>
                              <p:par>
                                <p:cTn id="66" presetID="3" presetClass="emph" presetSubtype="2" fill="hold" nodeType="clickEffect">
                                  <p:stCondLst>
                                    <p:cond delay="0"/>
                                  </p:stCondLst>
                                  <p:childTnLst>
                                    <p:animClr clrSpc="rgb" dir="cw">
                                      <p:cBhvr override="childStyle">
                                        <p:cTn id="67" dur="2000" fill="hold"/>
                                        <p:tgtEl>
                                          <p:spTgt spid="69">
                                            <p:txEl>
                                              <p:pRg st="4" end="4"/>
                                            </p:txEl>
                                          </p:spTgt>
                                        </p:tgtEl>
                                        <p:attrNameLst>
                                          <p:attrName>style.color</p:attrName>
                                        </p:attrNameLst>
                                      </p:cBhvr>
                                      <p:to>
                                        <a:schemeClr val="tx1"/>
                                      </p:to>
                                    </p:animClr>
                                  </p:childTnLst>
                                </p:cTn>
                              </p:par>
                            </p:childTnLst>
                          </p:cTn>
                        </p:par>
                      </p:childTnLst>
                    </p:cTn>
                  </p:par>
                  <p:par>
                    <p:cTn id="68" fill="hold">
                      <p:stCondLst>
                        <p:cond delay="indefinite"/>
                      </p:stCondLst>
                      <p:childTnLst>
                        <p:par>
                          <p:cTn id="69" fill="hold">
                            <p:stCondLst>
                              <p:cond delay="0"/>
                            </p:stCondLst>
                            <p:childTnLst>
                              <p:par>
                                <p:cTn id="70" presetID="3" presetClass="emph" presetSubtype="2" fill="hold" nodeType="clickEffect">
                                  <p:stCondLst>
                                    <p:cond delay="0"/>
                                  </p:stCondLst>
                                  <p:childTnLst>
                                    <p:animClr clrSpc="rgb" dir="cw">
                                      <p:cBhvr override="childStyle">
                                        <p:cTn id="71" dur="2000" fill="hold"/>
                                        <p:tgtEl>
                                          <p:spTgt spid="69">
                                            <p:txEl>
                                              <p:pRg st="5" end="5"/>
                                            </p:txEl>
                                          </p:spTgt>
                                        </p:tgtEl>
                                        <p:attrNameLst>
                                          <p:attrName>style.color</p:attrName>
                                        </p:attrNameLst>
                                      </p:cBhvr>
                                      <p:to>
                                        <a:schemeClr val="tx1"/>
                                      </p:to>
                                    </p:animClr>
                                  </p:childTnLst>
                                </p:cTn>
                              </p:par>
                            </p:childTnLst>
                          </p:cTn>
                        </p:par>
                      </p:childTnLst>
                    </p:cTn>
                  </p:par>
                  <p:par>
                    <p:cTn id="72" fill="hold">
                      <p:stCondLst>
                        <p:cond delay="indefinite"/>
                      </p:stCondLst>
                      <p:childTnLst>
                        <p:par>
                          <p:cTn id="73" fill="hold">
                            <p:stCondLst>
                              <p:cond delay="0"/>
                            </p:stCondLst>
                            <p:childTnLst>
                              <p:par>
                                <p:cTn id="74" presetID="1" presetClass="emph" presetSubtype="2" fill="hold" nodeType="clickEffect">
                                  <p:stCondLst>
                                    <p:cond delay="0"/>
                                  </p:stCondLst>
                                  <p:childTnLst>
                                    <p:animClr clrSpc="rgb" dir="cw">
                                      <p:cBhvr>
                                        <p:cTn id="75" dur="2000" fill="hold"/>
                                        <p:tgtEl>
                                          <p:spTgt spid="54"/>
                                        </p:tgtEl>
                                        <p:attrNameLst>
                                          <p:attrName>fillcolor</p:attrName>
                                        </p:attrNameLst>
                                      </p:cBhvr>
                                      <p:to>
                                        <a:srgbClr val="00FA00"/>
                                      </p:to>
                                    </p:animClr>
                                    <p:set>
                                      <p:cBhvr>
                                        <p:cTn id="76" dur="2000" fill="hold"/>
                                        <p:tgtEl>
                                          <p:spTgt spid="54"/>
                                        </p:tgtEl>
                                        <p:attrNameLst>
                                          <p:attrName>fill.type</p:attrName>
                                        </p:attrNameLst>
                                      </p:cBhvr>
                                      <p:to>
                                        <p:strVal val="solid"/>
                                      </p:to>
                                    </p:set>
                                    <p:set>
                                      <p:cBhvr>
                                        <p:cTn id="77" dur="2000" fill="hold"/>
                                        <p:tgtEl>
                                          <p:spTgt spid="5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6" grpId="0"/>
      <p:bldP spid="7" grpId="0" animBg="1"/>
      <p:bldP spid="18" grpId="0" animBg="1"/>
      <p:bldP spid="20" grpId="0"/>
      <p:bldP spid="69" grpId="0" build="allAtOnce"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00000000-1234-1234-1234-123412341234}" type="slidenum">
              <a:rPr lang="uk-UA" smtClean="0"/>
              <a:pPr/>
              <a:t>41</a:t>
            </a:fld>
            <a:endParaRPr lang="uk-UA"/>
          </a:p>
        </p:txBody>
      </p:sp>
      <p:sp>
        <p:nvSpPr>
          <p:cNvPr id="3" name="ZoneTexte 2"/>
          <p:cNvSpPr txBox="1"/>
          <p:nvPr/>
        </p:nvSpPr>
        <p:spPr>
          <a:xfrm>
            <a:off x="3466618" y="0"/>
            <a:ext cx="2772136" cy="461665"/>
          </a:xfrm>
          <a:prstGeom prst="rect">
            <a:avLst/>
          </a:prstGeom>
          <a:noFill/>
        </p:spPr>
        <p:txBody>
          <a:bodyPr wrap="square" rtlCol="0">
            <a:spAutoFit/>
          </a:bodyPr>
          <a:lstStyle/>
          <a:p>
            <a:r>
              <a:rPr lang="fr-FR" sz="2400" err="1"/>
              <a:t>Diamond</a:t>
            </a:r>
            <a:r>
              <a:rPr lang="fr-FR" sz="2400"/>
              <a:t>-Miner</a:t>
            </a:r>
          </a:p>
        </p:txBody>
      </p:sp>
      <p:grpSp>
        <p:nvGrpSpPr>
          <p:cNvPr id="9" name="Grouper 8"/>
          <p:cNvGrpSpPr/>
          <p:nvPr/>
        </p:nvGrpSpPr>
        <p:grpSpPr>
          <a:xfrm>
            <a:off x="-2057548" y="901137"/>
            <a:ext cx="787078" cy="469334"/>
            <a:chOff x="-68483" y="2770675"/>
            <a:chExt cx="787078" cy="469334"/>
          </a:xfrm>
        </p:grpSpPr>
        <p:sp>
          <p:nvSpPr>
            <p:cNvPr id="10" name="Ellipse 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2" name="Grouper 11"/>
          <p:cNvGrpSpPr/>
          <p:nvPr/>
        </p:nvGrpSpPr>
        <p:grpSpPr>
          <a:xfrm>
            <a:off x="-2069679" y="1156396"/>
            <a:ext cx="787078" cy="469334"/>
            <a:chOff x="-68483" y="2770675"/>
            <a:chExt cx="787078" cy="469334"/>
          </a:xfrm>
        </p:grpSpPr>
        <p:sp>
          <p:nvSpPr>
            <p:cNvPr id="13" name="Ellipse 12"/>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5" name="Grouper 14"/>
          <p:cNvGrpSpPr/>
          <p:nvPr/>
        </p:nvGrpSpPr>
        <p:grpSpPr>
          <a:xfrm>
            <a:off x="-1752748" y="1205937"/>
            <a:ext cx="787078" cy="469334"/>
            <a:chOff x="-68483" y="2770675"/>
            <a:chExt cx="787078" cy="469334"/>
          </a:xfrm>
        </p:grpSpPr>
        <p:sp>
          <p:nvSpPr>
            <p:cNvPr id="16" name="Ellipse 1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8" name="Grouper 17"/>
          <p:cNvGrpSpPr/>
          <p:nvPr/>
        </p:nvGrpSpPr>
        <p:grpSpPr>
          <a:xfrm>
            <a:off x="-1599235" y="1137953"/>
            <a:ext cx="787078" cy="469334"/>
            <a:chOff x="-68483" y="2770675"/>
            <a:chExt cx="787078" cy="469334"/>
          </a:xfrm>
        </p:grpSpPr>
        <p:sp>
          <p:nvSpPr>
            <p:cNvPr id="19" name="Ellipse 18"/>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21" name="Grouper 20"/>
          <p:cNvGrpSpPr/>
          <p:nvPr/>
        </p:nvGrpSpPr>
        <p:grpSpPr>
          <a:xfrm>
            <a:off x="-1877769" y="966627"/>
            <a:ext cx="787078" cy="469334"/>
            <a:chOff x="-68483" y="2770675"/>
            <a:chExt cx="787078" cy="469334"/>
          </a:xfrm>
        </p:grpSpPr>
        <p:sp>
          <p:nvSpPr>
            <p:cNvPr id="22" name="Ellipse 21"/>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27" name="Grouper 26"/>
          <p:cNvGrpSpPr/>
          <p:nvPr/>
        </p:nvGrpSpPr>
        <p:grpSpPr>
          <a:xfrm>
            <a:off x="-2159643" y="1986734"/>
            <a:ext cx="787078" cy="469334"/>
            <a:chOff x="-68483" y="2770675"/>
            <a:chExt cx="787078" cy="469334"/>
          </a:xfrm>
        </p:grpSpPr>
        <p:sp>
          <p:nvSpPr>
            <p:cNvPr id="28" name="Ellipse 27"/>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30" name="Grouper 29"/>
          <p:cNvGrpSpPr/>
          <p:nvPr/>
        </p:nvGrpSpPr>
        <p:grpSpPr>
          <a:xfrm>
            <a:off x="-2007243" y="2139134"/>
            <a:ext cx="787078" cy="469334"/>
            <a:chOff x="-68483" y="2770675"/>
            <a:chExt cx="787078" cy="469334"/>
          </a:xfrm>
        </p:grpSpPr>
        <p:sp>
          <p:nvSpPr>
            <p:cNvPr id="31" name="Ellipse 3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33" name="Grouper 32"/>
          <p:cNvGrpSpPr/>
          <p:nvPr/>
        </p:nvGrpSpPr>
        <p:grpSpPr>
          <a:xfrm>
            <a:off x="-2110599" y="2197365"/>
            <a:ext cx="787078" cy="469334"/>
            <a:chOff x="-68483" y="2770675"/>
            <a:chExt cx="787078" cy="469334"/>
          </a:xfrm>
        </p:grpSpPr>
        <p:sp>
          <p:nvSpPr>
            <p:cNvPr id="34" name="Ellipse 33"/>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36" name="Grouper 35"/>
          <p:cNvGrpSpPr/>
          <p:nvPr/>
        </p:nvGrpSpPr>
        <p:grpSpPr>
          <a:xfrm>
            <a:off x="-2007243" y="1919933"/>
            <a:ext cx="787078" cy="469334"/>
            <a:chOff x="-68483" y="2770675"/>
            <a:chExt cx="787078" cy="469334"/>
          </a:xfrm>
        </p:grpSpPr>
        <p:sp>
          <p:nvSpPr>
            <p:cNvPr id="37" name="Ellipse 36"/>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39" name="Grouper 38"/>
          <p:cNvGrpSpPr/>
          <p:nvPr/>
        </p:nvGrpSpPr>
        <p:grpSpPr>
          <a:xfrm>
            <a:off x="-2200599" y="2980391"/>
            <a:ext cx="787078" cy="469334"/>
            <a:chOff x="-68483" y="2770675"/>
            <a:chExt cx="787078" cy="469334"/>
          </a:xfrm>
        </p:grpSpPr>
        <p:sp>
          <p:nvSpPr>
            <p:cNvPr id="40" name="Ellipse 3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40"/>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42" name="Grouper 41"/>
          <p:cNvGrpSpPr/>
          <p:nvPr/>
        </p:nvGrpSpPr>
        <p:grpSpPr>
          <a:xfrm>
            <a:off x="-2048199" y="3132791"/>
            <a:ext cx="787078" cy="469334"/>
            <a:chOff x="-68483" y="2770675"/>
            <a:chExt cx="787078" cy="469334"/>
          </a:xfrm>
        </p:grpSpPr>
        <p:sp>
          <p:nvSpPr>
            <p:cNvPr id="43" name="Ellipse 42"/>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45" name="Grouper 44"/>
          <p:cNvGrpSpPr/>
          <p:nvPr/>
        </p:nvGrpSpPr>
        <p:grpSpPr>
          <a:xfrm>
            <a:off x="-1895799" y="3285191"/>
            <a:ext cx="787078" cy="469334"/>
            <a:chOff x="-68483" y="2770675"/>
            <a:chExt cx="787078" cy="469334"/>
          </a:xfrm>
        </p:grpSpPr>
        <p:sp>
          <p:nvSpPr>
            <p:cNvPr id="46" name="Ellipse 4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48" name="Grouper 47"/>
          <p:cNvGrpSpPr/>
          <p:nvPr/>
        </p:nvGrpSpPr>
        <p:grpSpPr>
          <a:xfrm>
            <a:off x="-2160165" y="3023350"/>
            <a:ext cx="787078" cy="469334"/>
            <a:chOff x="-68483" y="2770675"/>
            <a:chExt cx="787078" cy="469334"/>
          </a:xfrm>
        </p:grpSpPr>
        <p:sp>
          <p:nvSpPr>
            <p:cNvPr id="49" name="Ellipse 48"/>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51" name="Grouper 50"/>
          <p:cNvGrpSpPr/>
          <p:nvPr/>
        </p:nvGrpSpPr>
        <p:grpSpPr>
          <a:xfrm>
            <a:off x="-2112750" y="3046878"/>
            <a:ext cx="787078" cy="469334"/>
            <a:chOff x="-68483" y="2770675"/>
            <a:chExt cx="787078" cy="469334"/>
          </a:xfrm>
        </p:grpSpPr>
        <p:sp>
          <p:nvSpPr>
            <p:cNvPr id="52" name="Ellipse 51"/>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ZoneTexte 52"/>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54" name="Grouper 53"/>
          <p:cNvGrpSpPr/>
          <p:nvPr/>
        </p:nvGrpSpPr>
        <p:grpSpPr>
          <a:xfrm>
            <a:off x="-1923918" y="3152542"/>
            <a:ext cx="787078" cy="469334"/>
            <a:chOff x="-68483" y="2770675"/>
            <a:chExt cx="787078" cy="469334"/>
          </a:xfrm>
        </p:grpSpPr>
        <p:sp>
          <p:nvSpPr>
            <p:cNvPr id="55" name="Ellipse 54"/>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57" name="Grouper 56"/>
          <p:cNvGrpSpPr/>
          <p:nvPr/>
        </p:nvGrpSpPr>
        <p:grpSpPr>
          <a:xfrm>
            <a:off x="-2089789" y="3164664"/>
            <a:ext cx="787078" cy="469334"/>
            <a:chOff x="-68483" y="2770675"/>
            <a:chExt cx="787078" cy="469334"/>
          </a:xfrm>
        </p:grpSpPr>
        <p:sp>
          <p:nvSpPr>
            <p:cNvPr id="58" name="Ellipse 57"/>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ZoneTexte 58"/>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60" name="Grouper 59"/>
          <p:cNvGrpSpPr/>
          <p:nvPr/>
        </p:nvGrpSpPr>
        <p:grpSpPr>
          <a:xfrm>
            <a:off x="-1971999" y="2980978"/>
            <a:ext cx="787078" cy="469334"/>
            <a:chOff x="-68483" y="2770675"/>
            <a:chExt cx="787078" cy="469334"/>
          </a:xfrm>
        </p:grpSpPr>
        <p:sp>
          <p:nvSpPr>
            <p:cNvPr id="61" name="Ellipse 6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ZoneTexte 61"/>
            <p:cNvSpPr txBox="1"/>
            <p:nvPr/>
          </p:nvSpPr>
          <p:spPr>
            <a:xfrm>
              <a:off x="-68483" y="2932232"/>
              <a:ext cx="787078" cy="307777"/>
            </a:xfrm>
            <a:prstGeom prst="rect">
              <a:avLst/>
            </a:prstGeom>
            <a:noFill/>
          </p:spPr>
          <p:txBody>
            <a:bodyPr wrap="square" rtlCol="0">
              <a:spAutoFit/>
            </a:bodyPr>
            <a:lstStyle/>
            <a:p>
              <a:endParaRPr lang="fr-FR"/>
            </a:p>
          </p:txBody>
        </p:sp>
      </p:grpSp>
      <p:sp>
        <p:nvSpPr>
          <p:cNvPr id="63" name="ZoneTexte 62"/>
          <p:cNvSpPr txBox="1"/>
          <p:nvPr/>
        </p:nvSpPr>
        <p:spPr>
          <a:xfrm>
            <a:off x="-2922303" y="2983043"/>
            <a:ext cx="703455" cy="307777"/>
          </a:xfrm>
          <a:prstGeom prst="rect">
            <a:avLst/>
          </a:prstGeom>
          <a:noFill/>
        </p:spPr>
        <p:txBody>
          <a:bodyPr wrap="square" rtlCol="0">
            <a:spAutoFit/>
          </a:bodyPr>
          <a:lstStyle/>
          <a:p>
            <a:r>
              <a:rPr lang="fr-FR"/>
              <a:t>V3</a:t>
            </a:r>
          </a:p>
        </p:txBody>
      </p:sp>
      <p:sp>
        <p:nvSpPr>
          <p:cNvPr id="64" name="ZoneTexte 63"/>
          <p:cNvSpPr txBox="1"/>
          <p:nvPr/>
        </p:nvSpPr>
        <p:spPr>
          <a:xfrm>
            <a:off x="-2872226" y="1979588"/>
            <a:ext cx="703455" cy="307777"/>
          </a:xfrm>
          <a:prstGeom prst="rect">
            <a:avLst/>
          </a:prstGeom>
          <a:noFill/>
        </p:spPr>
        <p:txBody>
          <a:bodyPr wrap="square" rtlCol="0">
            <a:spAutoFit/>
          </a:bodyPr>
          <a:lstStyle/>
          <a:p>
            <a:r>
              <a:rPr lang="fr-FR"/>
              <a:t>V2</a:t>
            </a:r>
          </a:p>
        </p:txBody>
      </p:sp>
      <p:sp>
        <p:nvSpPr>
          <p:cNvPr id="65" name="ZoneTexte 64"/>
          <p:cNvSpPr txBox="1"/>
          <p:nvPr/>
        </p:nvSpPr>
        <p:spPr>
          <a:xfrm>
            <a:off x="-2833789" y="902738"/>
            <a:ext cx="703455" cy="307777"/>
          </a:xfrm>
          <a:prstGeom prst="rect">
            <a:avLst/>
          </a:prstGeom>
          <a:noFill/>
        </p:spPr>
        <p:txBody>
          <a:bodyPr wrap="square" rtlCol="0">
            <a:spAutoFit/>
          </a:bodyPr>
          <a:lstStyle/>
          <a:p>
            <a:r>
              <a:rPr lang="fr-FR"/>
              <a:t>V1</a:t>
            </a:r>
          </a:p>
        </p:txBody>
      </p:sp>
      <p:grpSp>
        <p:nvGrpSpPr>
          <p:cNvPr id="66" name="Grouper 65"/>
          <p:cNvGrpSpPr/>
          <p:nvPr/>
        </p:nvGrpSpPr>
        <p:grpSpPr>
          <a:xfrm>
            <a:off x="-3521559" y="3602125"/>
            <a:ext cx="787078" cy="469334"/>
            <a:chOff x="-68483" y="2770675"/>
            <a:chExt cx="787078" cy="469334"/>
          </a:xfrm>
        </p:grpSpPr>
        <p:sp>
          <p:nvSpPr>
            <p:cNvPr id="67" name="Ellipse 66"/>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ZoneTexte 67"/>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69" name="Grouper 68"/>
          <p:cNvGrpSpPr/>
          <p:nvPr/>
        </p:nvGrpSpPr>
        <p:grpSpPr>
          <a:xfrm>
            <a:off x="-3369159" y="3754525"/>
            <a:ext cx="787078" cy="469334"/>
            <a:chOff x="-68483" y="2770675"/>
            <a:chExt cx="787078" cy="469334"/>
          </a:xfrm>
        </p:grpSpPr>
        <p:sp>
          <p:nvSpPr>
            <p:cNvPr id="70" name="Ellipse 6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ZoneTexte 70"/>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72" name="Grouper 71"/>
          <p:cNvGrpSpPr/>
          <p:nvPr/>
        </p:nvGrpSpPr>
        <p:grpSpPr>
          <a:xfrm>
            <a:off x="-3521559" y="3802791"/>
            <a:ext cx="787078" cy="469334"/>
            <a:chOff x="-68483" y="2770675"/>
            <a:chExt cx="787078" cy="469334"/>
          </a:xfrm>
        </p:grpSpPr>
        <p:sp>
          <p:nvSpPr>
            <p:cNvPr id="73" name="Ellipse 72"/>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ZoneTexte 73"/>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75" name="Grouper 74"/>
          <p:cNvGrpSpPr/>
          <p:nvPr/>
        </p:nvGrpSpPr>
        <p:grpSpPr>
          <a:xfrm>
            <a:off x="-3445359" y="3581459"/>
            <a:ext cx="787078" cy="469334"/>
            <a:chOff x="-68483" y="2770675"/>
            <a:chExt cx="787078" cy="469334"/>
          </a:xfrm>
        </p:grpSpPr>
        <p:sp>
          <p:nvSpPr>
            <p:cNvPr id="76" name="Ellipse 7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ZoneTexte 76"/>
            <p:cNvSpPr txBox="1"/>
            <p:nvPr/>
          </p:nvSpPr>
          <p:spPr>
            <a:xfrm>
              <a:off x="-68483" y="2932232"/>
              <a:ext cx="787078" cy="307777"/>
            </a:xfrm>
            <a:prstGeom prst="rect">
              <a:avLst/>
            </a:prstGeom>
            <a:noFill/>
          </p:spPr>
          <p:txBody>
            <a:bodyPr wrap="square" rtlCol="0">
              <a:spAutoFit/>
            </a:bodyPr>
            <a:lstStyle/>
            <a:p>
              <a:endParaRPr lang="fr-FR"/>
            </a:p>
          </p:txBody>
        </p:sp>
      </p:grpSp>
      <p:sp>
        <p:nvSpPr>
          <p:cNvPr id="78" name="ZoneTexte 77"/>
          <p:cNvSpPr txBox="1"/>
          <p:nvPr/>
        </p:nvSpPr>
        <p:spPr>
          <a:xfrm>
            <a:off x="-3835186" y="3690636"/>
            <a:ext cx="703455" cy="307777"/>
          </a:xfrm>
          <a:prstGeom prst="rect">
            <a:avLst/>
          </a:prstGeom>
          <a:noFill/>
        </p:spPr>
        <p:txBody>
          <a:bodyPr wrap="square" rtlCol="0">
            <a:spAutoFit/>
          </a:bodyPr>
          <a:lstStyle/>
          <a:p>
            <a:r>
              <a:rPr lang="fr-FR"/>
              <a:t>V3</a:t>
            </a:r>
          </a:p>
        </p:txBody>
      </p:sp>
      <p:sp>
        <p:nvSpPr>
          <p:cNvPr id="79" name="ZoneTexte 78"/>
          <p:cNvSpPr txBox="1"/>
          <p:nvPr/>
        </p:nvSpPr>
        <p:spPr>
          <a:xfrm>
            <a:off x="-3867418" y="3285191"/>
            <a:ext cx="703455" cy="307777"/>
          </a:xfrm>
          <a:prstGeom prst="rect">
            <a:avLst/>
          </a:prstGeom>
          <a:noFill/>
        </p:spPr>
        <p:txBody>
          <a:bodyPr wrap="square" rtlCol="0">
            <a:spAutoFit/>
          </a:bodyPr>
          <a:lstStyle/>
          <a:p>
            <a:r>
              <a:rPr lang="fr-FR"/>
              <a:t>V4</a:t>
            </a:r>
          </a:p>
        </p:txBody>
      </p:sp>
      <p:grpSp>
        <p:nvGrpSpPr>
          <p:cNvPr id="80" name="Grouper 79"/>
          <p:cNvGrpSpPr/>
          <p:nvPr/>
        </p:nvGrpSpPr>
        <p:grpSpPr>
          <a:xfrm>
            <a:off x="-1608881" y="127003"/>
            <a:ext cx="787078" cy="469334"/>
            <a:chOff x="-68483" y="2770675"/>
            <a:chExt cx="787078" cy="469334"/>
          </a:xfrm>
        </p:grpSpPr>
        <p:sp>
          <p:nvSpPr>
            <p:cNvPr id="81" name="Ellipse 8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83" name="Grouper 82"/>
          <p:cNvGrpSpPr/>
          <p:nvPr/>
        </p:nvGrpSpPr>
        <p:grpSpPr>
          <a:xfrm>
            <a:off x="-1456481" y="279403"/>
            <a:ext cx="787078" cy="469334"/>
            <a:chOff x="-68483" y="2770675"/>
            <a:chExt cx="787078" cy="469334"/>
          </a:xfrm>
        </p:grpSpPr>
        <p:sp>
          <p:nvSpPr>
            <p:cNvPr id="84" name="Ellipse 83"/>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ZoneTexte 84"/>
            <p:cNvSpPr txBox="1"/>
            <p:nvPr/>
          </p:nvSpPr>
          <p:spPr>
            <a:xfrm>
              <a:off x="-68483" y="2932232"/>
              <a:ext cx="787078" cy="307777"/>
            </a:xfrm>
            <a:prstGeom prst="rect">
              <a:avLst/>
            </a:prstGeom>
            <a:noFill/>
          </p:spPr>
          <p:txBody>
            <a:bodyPr wrap="square" rtlCol="0">
              <a:spAutoFit/>
            </a:bodyPr>
            <a:lstStyle/>
            <a:p>
              <a:endParaRPr lang="fr-FR"/>
            </a:p>
          </p:txBody>
        </p:sp>
      </p:grpSp>
      <p:sp>
        <p:nvSpPr>
          <p:cNvPr id="86" name="ZoneTexte 85"/>
          <p:cNvSpPr txBox="1"/>
          <p:nvPr/>
        </p:nvSpPr>
        <p:spPr>
          <a:xfrm>
            <a:off x="-2415171" y="71289"/>
            <a:ext cx="703455" cy="307777"/>
          </a:xfrm>
          <a:prstGeom prst="rect">
            <a:avLst/>
          </a:prstGeom>
          <a:noFill/>
        </p:spPr>
        <p:txBody>
          <a:bodyPr wrap="square" rtlCol="0">
            <a:spAutoFit/>
          </a:bodyPr>
          <a:lstStyle/>
          <a:p>
            <a:r>
              <a:rPr lang="fr-FR"/>
              <a:t>V5</a:t>
            </a:r>
          </a:p>
        </p:txBody>
      </p:sp>
      <p:grpSp>
        <p:nvGrpSpPr>
          <p:cNvPr id="99" name="Grouper 98"/>
          <p:cNvGrpSpPr/>
          <p:nvPr/>
        </p:nvGrpSpPr>
        <p:grpSpPr>
          <a:xfrm>
            <a:off x="-1502036" y="142409"/>
            <a:ext cx="787078" cy="469334"/>
            <a:chOff x="-68483" y="2770675"/>
            <a:chExt cx="787078" cy="469334"/>
          </a:xfrm>
        </p:grpSpPr>
        <p:sp>
          <p:nvSpPr>
            <p:cNvPr id="100" name="Ellipse 9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ZoneTexte 100"/>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02" name="Grouper 101"/>
          <p:cNvGrpSpPr/>
          <p:nvPr/>
        </p:nvGrpSpPr>
        <p:grpSpPr>
          <a:xfrm>
            <a:off x="-1552565" y="213181"/>
            <a:ext cx="787078" cy="469334"/>
            <a:chOff x="-68483" y="2770675"/>
            <a:chExt cx="787078" cy="469334"/>
          </a:xfrm>
        </p:grpSpPr>
        <p:sp>
          <p:nvSpPr>
            <p:cNvPr id="103" name="Ellipse 102"/>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ZoneTexte 103"/>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05" name="Grouper 104"/>
          <p:cNvGrpSpPr/>
          <p:nvPr/>
        </p:nvGrpSpPr>
        <p:grpSpPr>
          <a:xfrm>
            <a:off x="-1900770" y="4435947"/>
            <a:ext cx="787078" cy="469334"/>
            <a:chOff x="-68483" y="2770675"/>
            <a:chExt cx="787078" cy="469334"/>
          </a:xfrm>
        </p:grpSpPr>
        <p:sp>
          <p:nvSpPr>
            <p:cNvPr id="106" name="Ellipse 10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ZoneTexte 106"/>
            <p:cNvSpPr txBox="1"/>
            <p:nvPr/>
          </p:nvSpPr>
          <p:spPr>
            <a:xfrm>
              <a:off x="-68483" y="2932232"/>
              <a:ext cx="787078" cy="307777"/>
            </a:xfrm>
            <a:prstGeom prst="rect">
              <a:avLst/>
            </a:prstGeom>
            <a:noFill/>
          </p:spPr>
          <p:txBody>
            <a:bodyPr wrap="square" rtlCol="0">
              <a:spAutoFit/>
            </a:bodyPr>
            <a:lstStyle/>
            <a:p>
              <a:endParaRPr lang="fr-FR"/>
            </a:p>
          </p:txBody>
        </p:sp>
      </p:grpSp>
      <p:sp>
        <p:nvSpPr>
          <p:cNvPr id="108" name="ZoneTexte 107"/>
          <p:cNvSpPr txBox="1"/>
          <p:nvPr/>
        </p:nvSpPr>
        <p:spPr>
          <a:xfrm>
            <a:off x="-2160165" y="4387501"/>
            <a:ext cx="703455" cy="307777"/>
          </a:xfrm>
          <a:prstGeom prst="rect">
            <a:avLst/>
          </a:prstGeom>
          <a:noFill/>
        </p:spPr>
        <p:txBody>
          <a:bodyPr wrap="square" rtlCol="0">
            <a:spAutoFit/>
          </a:bodyPr>
          <a:lstStyle/>
          <a:p>
            <a:r>
              <a:rPr lang="fr-FR"/>
              <a:t>V7</a:t>
            </a:r>
          </a:p>
        </p:txBody>
      </p:sp>
      <p:grpSp>
        <p:nvGrpSpPr>
          <p:cNvPr id="110" name="Grouper 109"/>
          <p:cNvGrpSpPr/>
          <p:nvPr/>
        </p:nvGrpSpPr>
        <p:grpSpPr>
          <a:xfrm>
            <a:off x="-1976525" y="4242347"/>
            <a:ext cx="787078" cy="469334"/>
            <a:chOff x="-68483" y="2770675"/>
            <a:chExt cx="787078" cy="469334"/>
          </a:xfrm>
        </p:grpSpPr>
        <p:sp>
          <p:nvSpPr>
            <p:cNvPr id="111" name="Ellipse 11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13" name="Grouper 112"/>
          <p:cNvGrpSpPr/>
          <p:nvPr/>
        </p:nvGrpSpPr>
        <p:grpSpPr>
          <a:xfrm>
            <a:off x="-1839820" y="4460835"/>
            <a:ext cx="787078" cy="469334"/>
            <a:chOff x="-68483" y="2770675"/>
            <a:chExt cx="787078" cy="469334"/>
          </a:xfrm>
        </p:grpSpPr>
        <p:sp>
          <p:nvSpPr>
            <p:cNvPr id="114" name="Ellipse 113"/>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ZoneTexte 114"/>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16" name="Grouper 115"/>
          <p:cNvGrpSpPr/>
          <p:nvPr/>
        </p:nvGrpSpPr>
        <p:grpSpPr>
          <a:xfrm>
            <a:off x="-1734977" y="4162535"/>
            <a:ext cx="787078" cy="469334"/>
            <a:chOff x="-68483" y="2770675"/>
            <a:chExt cx="787078" cy="469334"/>
          </a:xfrm>
        </p:grpSpPr>
        <p:sp>
          <p:nvSpPr>
            <p:cNvPr id="117" name="Ellipse 116"/>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ZoneTexte 117"/>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19" name="Grouper 118"/>
          <p:cNvGrpSpPr/>
          <p:nvPr/>
        </p:nvGrpSpPr>
        <p:grpSpPr>
          <a:xfrm>
            <a:off x="-4891933" y="551070"/>
            <a:ext cx="787078" cy="469334"/>
            <a:chOff x="-68483" y="2770675"/>
            <a:chExt cx="787078" cy="469334"/>
          </a:xfrm>
        </p:grpSpPr>
        <p:sp>
          <p:nvSpPr>
            <p:cNvPr id="120" name="Ellipse 11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ZoneTexte 120"/>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22" name="Grouper 121"/>
          <p:cNvGrpSpPr/>
          <p:nvPr/>
        </p:nvGrpSpPr>
        <p:grpSpPr>
          <a:xfrm>
            <a:off x="-4739533" y="703470"/>
            <a:ext cx="787078" cy="469334"/>
            <a:chOff x="-68483" y="2770675"/>
            <a:chExt cx="787078" cy="469334"/>
          </a:xfrm>
        </p:grpSpPr>
        <p:sp>
          <p:nvSpPr>
            <p:cNvPr id="123" name="Ellipse 122"/>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ZoneTexte 123"/>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25" name="Grouper 124"/>
          <p:cNvGrpSpPr/>
          <p:nvPr/>
        </p:nvGrpSpPr>
        <p:grpSpPr>
          <a:xfrm>
            <a:off x="-4842889" y="706613"/>
            <a:ext cx="787078" cy="469334"/>
            <a:chOff x="-68483" y="2770675"/>
            <a:chExt cx="787078" cy="469334"/>
          </a:xfrm>
        </p:grpSpPr>
        <p:sp>
          <p:nvSpPr>
            <p:cNvPr id="126" name="Ellipse 12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28" name="Grouper 127"/>
          <p:cNvGrpSpPr/>
          <p:nvPr/>
        </p:nvGrpSpPr>
        <p:grpSpPr>
          <a:xfrm>
            <a:off x="-4782642" y="511072"/>
            <a:ext cx="787078" cy="469334"/>
            <a:chOff x="-68483" y="2770675"/>
            <a:chExt cx="787078" cy="469334"/>
          </a:xfrm>
        </p:grpSpPr>
        <p:sp>
          <p:nvSpPr>
            <p:cNvPr id="129" name="Ellipse 128"/>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ZoneTexte 129"/>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31" name="Grouper 130"/>
          <p:cNvGrpSpPr/>
          <p:nvPr/>
        </p:nvGrpSpPr>
        <p:grpSpPr>
          <a:xfrm>
            <a:off x="-4052766" y="441871"/>
            <a:ext cx="787078" cy="469334"/>
            <a:chOff x="-68483" y="2770675"/>
            <a:chExt cx="787078" cy="469334"/>
          </a:xfrm>
        </p:grpSpPr>
        <p:sp>
          <p:nvSpPr>
            <p:cNvPr id="132" name="Ellipse 131"/>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ZoneTexte 132"/>
            <p:cNvSpPr txBox="1"/>
            <p:nvPr/>
          </p:nvSpPr>
          <p:spPr>
            <a:xfrm>
              <a:off x="-68483" y="2932232"/>
              <a:ext cx="787078" cy="307777"/>
            </a:xfrm>
            <a:prstGeom prst="rect">
              <a:avLst/>
            </a:prstGeom>
            <a:noFill/>
          </p:spPr>
          <p:txBody>
            <a:bodyPr wrap="square" rtlCol="0">
              <a:spAutoFit/>
            </a:bodyPr>
            <a:lstStyle/>
            <a:p>
              <a:endParaRPr lang="fr-FR"/>
            </a:p>
          </p:txBody>
        </p:sp>
      </p:grpSp>
      <p:sp>
        <p:nvSpPr>
          <p:cNvPr id="134" name="ZoneTexte 133"/>
          <p:cNvSpPr txBox="1"/>
          <p:nvPr/>
        </p:nvSpPr>
        <p:spPr>
          <a:xfrm>
            <a:off x="-3964919" y="907296"/>
            <a:ext cx="787078" cy="307777"/>
          </a:xfrm>
          <a:prstGeom prst="rect">
            <a:avLst/>
          </a:prstGeom>
          <a:noFill/>
        </p:spPr>
        <p:txBody>
          <a:bodyPr wrap="square" rtlCol="0">
            <a:spAutoFit/>
          </a:bodyPr>
          <a:lstStyle/>
          <a:p>
            <a:endParaRPr lang="fr-FR"/>
          </a:p>
        </p:txBody>
      </p:sp>
      <p:grpSp>
        <p:nvGrpSpPr>
          <p:cNvPr id="135" name="Grouper 134"/>
          <p:cNvGrpSpPr/>
          <p:nvPr/>
        </p:nvGrpSpPr>
        <p:grpSpPr>
          <a:xfrm>
            <a:off x="-3935317" y="497293"/>
            <a:ext cx="787078" cy="469334"/>
            <a:chOff x="-68483" y="2770675"/>
            <a:chExt cx="787078" cy="469334"/>
          </a:xfrm>
        </p:grpSpPr>
        <p:sp>
          <p:nvSpPr>
            <p:cNvPr id="136" name="Ellipse 13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ZoneTexte 13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38" name="Grouper 137"/>
          <p:cNvGrpSpPr/>
          <p:nvPr/>
        </p:nvGrpSpPr>
        <p:grpSpPr>
          <a:xfrm>
            <a:off x="-3782917" y="649693"/>
            <a:ext cx="787078" cy="469334"/>
            <a:chOff x="-68483" y="2770675"/>
            <a:chExt cx="787078" cy="469334"/>
          </a:xfrm>
        </p:grpSpPr>
        <p:sp>
          <p:nvSpPr>
            <p:cNvPr id="139" name="Ellipse 138"/>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ZoneTexte 139"/>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41" name="Grouper 140"/>
          <p:cNvGrpSpPr/>
          <p:nvPr/>
        </p:nvGrpSpPr>
        <p:grpSpPr>
          <a:xfrm>
            <a:off x="-4045051" y="464960"/>
            <a:ext cx="787078" cy="469334"/>
            <a:chOff x="-68483" y="2770675"/>
            <a:chExt cx="787078" cy="469334"/>
          </a:xfrm>
        </p:grpSpPr>
        <p:sp>
          <p:nvSpPr>
            <p:cNvPr id="142" name="Ellipse 141"/>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ZoneTexte 142"/>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44" name="Grouper 143"/>
          <p:cNvGrpSpPr/>
          <p:nvPr/>
        </p:nvGrpSpPr>
        <p:grpSpPr>
          <a:xfrm>
            <a:off x="-3987663" y="491343"/>
            <a:ext cx="787078" cy="469334"/>
            <a:chOff x="-68483" y="2770675"/>
            <a:chExt cx="787078" cy="469334"/>
          </a:xfrm>
        </p:grpSpPr>
        <p:sp>
          <p:nvSpPr>
            <p:cNvPr id="145" name="Ellipse 144"/>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ZoneTexte 145"/>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47" name="Grouper 146"/>
          <p:cNvGrpSpPr/>
          <p:nvPr/>
        </p:nvGrpSpPr>
        <p:grpSpPr>
          <a:xfrm>
            <a:off x="-3893166" y="610193"/>
            <a:ext cx="787078" cy="469334"/>
            <a:chOff x="-68483" y="2770675"/>
            <a:chExt cx="787078" cy="469334"/>
          </a:xfrm>
        </p:grpSpPr>
        <p:sp>
          <p:nvSpPr>
            <p:cNvPr id="148" name="Ellipse 147"/>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ZoneTexte 148"/>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50" name="Grouper 149"/>
          <p:cNvGrpSpPr/>
          <p:nvPr/>
        </p:nvGrpSpPr>
        <p:grpSpPr>
          <a:xfrm>
            <a:off x="-3981615" y="634269"/>
            <a:ext cx="787078" cy="469334"/>
            <a:chOff x="-68483" y="2770675"/>
            <a:chExt cx="787078" cy="469334"/>
          </a:xfrm>
        </p:grpSpPr>
        <p:sp>
          <p:nvSpPr>
            <p:cNvPr id="151" name="Ellipse 15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ZoneTexte 151"/>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53" name="Grouper 152"/>
          <p:cNvGrpSpPr/>
          <p:nvPr/>
        </p:nvGrpSpPr>
        <p:grpSpPr>
          <a:xfrm>
            <a:off x="-3785432" y="497293"/>
            <a:ext cx="787078" cy="469334"/>
            <a:chOff x="-68483" y="2770675"/>
            <a:chExt cx="787078" cy="469334"/>
          </a:xfrm>
        </p:grpSpPr>
        <p:sp>
          <p:nvSpPr>
            <p:cNvPr id="154" name="Ellipse 153"/>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ZoneTexte 154"/>
            <p:cNvSpPr txBox="1"/>
            <p:nvPr/>
          </p:nvSpPr>
          <p:spPr>
            <a:xfrm>
              <a:off x="-68483" y="2932232"/>
              <a:ext cx="787078" cy="307777"/>
            </a:xfrm>
            <a:prstGeom prst="rect">
              <a:avLst/>
            </a:prstGeom>
            <a:noFill/>
          </p:spPr>
          <p:txBody>
            <a:bodyPr wrap="square" rtlCol="0">
              <a:spAutoFit/>
            </a:bodyPr>
            <a:lstStyle/>
            <a:p>
              <a:endParaRPr lang="fr-FR"/>
            </a:p>
          </p:txBody>
        </p:sp>
      </p:grpSp>
      <p:sp>
        <p:nvSpPr>
          <p:cNvPr id="156" name="ZoneTexte 155"/>
          <p:cNvSpPr txBox="1"/>
          <p:nvPr/>
        </p:nvSpPr>
        <p:spPr>
          <a:xfrm>
            <a:off x="3722242" y="4576955"/>
            <a:ext cx="2423915" cy="400110"/>
          </a:xfrm>
          <a:prstGeom prst="rect">
            <a:avLst/>
          </a:prstGeom>
          <a:noFill/>
        </p:spPr>
        <p:txBody>
          <a:bodyPr wrap="square" rtlCol="0">
            <a:spAutoFit/>
          </a:bodyPr>
          <a:lstStyle/>
          <a:p>
            <a:r>
              <a:rPr lang="fr-FR" sz="2000"/>
              <a:t>Round 2: </a:t>
            </a:r>
            <a:r>
              <a:rPr lang="fr-FR" sz="2000" err="1"/>
              <a:t>send</a:t>
            </a:r>
            <a:endParaRPr lang="fr-FR" sz="2000"/>
          </a:p>
        </p:txBody>
      </p:sp>
      <p:sp>
        <p:nvSpPr>
          <p:cNvPr id="160"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161"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162"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163"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164"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165"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166"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167"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168"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tx1"/>
            </a:solidFill>
          </a:ln>
        </p:spPr>
        <p:txBody>
          <a:bodyPr wrap="square" lIns="0" tIns="0" rIns="0" bIns="0" rtlCol="0" anchor="ctr" anchorCtr="0"/>
          <a:lstStyle/>
          <a:p>
            <a:pPr algn="ctr"/>
            <a:r>
              <a:rPr lang="fr-FR" sz="2400">
                <a:solidFill>
                  <a:schemeClr val="tx1"/>
                </a:solidFill>
              </a:rPr>
              <a:t>C</a:t>
            </a:r>
            <a:endParaRPr sz="2400">
              <a:solidFill>
                <a:schemeClr val="tx1"/>
              </a:solidFill>
            </a:endParaRPr>
          </a:p>
        </p:txBody>
      </p:sp>
      <p:sp>
        <p:nvSpPr>
          <p:cNvPr id="169"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ln w="12700">
            <a:solidFill>
              <a:schemeClr val="tx1"/>
            </a:solidFill>
          </a:ln>
        </p:spPr>
        <p:txBody>
          <a:bodyPr wrap="square" lIns="0" tIns="0" rIns="0" bIns="0" rtlCol="0" anchor="ctr" anchorCtr="0"/>
          <a:lstStyle/>
          <a:p>
            <a:pPr algn="ctr"/>
            <a:r>
              <a:rPr lang="fr-FR" sz="2400">
                <a:solidFill>
                  <a:schemeClr val="tx1"/>
                </a:solidFill>
              </a:rPr>
              <a:t>F</a:t>
            </a:r>
            <a:endParaRPr sz="2400">
              <a:solidFill>
                <a:schemeClr val="tx1"/>
              </a:solidFill>
            </a:endParaRPr>
          </a:p>
        </p:txBody>
      </p:sp>
      <p:sp>
        <p:nvSpPr>
          <p:cNvPr id="170"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D</a:t>
            </a:r>
            <a:endParaRPr sz="1200">
              <a:solidFill>
                <a:schemeClr val="tx1"/>
              </a:solidFill>
            </a:endParaRPr>
          </a:p>
        </p:txBody>
      </p:sp>
      <p:sp>
        <p:nvSpPr>
          <p:cNvPr id="171"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2"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3"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174"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5"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6"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7"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bg2"/>
            </a:solidFill>
          </a:ln>
        </p:spPr>
        <p:txBody>
          <a:bodyPr wrap="square" lIns="0" tIns="0" rIns="0" bIns="0" rtlCol="0" anchor="ctr" anchorCtr="0"/>
          <a:lstStyle/>
          <a:p>
            <a:pPr algn="ctr"/>
            <a:r>
              <a:rPr lang="fr-FR" sz="2400">
                <a:solidFill>
                  <a:schemeClr val="bg2"/>
                </a:solidFill>
              </a:rPr>
              <a:t>G</a:t>
            </a:r>
            <a:endParaRPr sz="2400">
              <a:solidFill>
                <a:schemeClr val="bg2"/>
              </a:solidFill>
            </a:endParaRPr>
          </a:p>
        </p:txBody>
      </p:sp>
      <p:sp>
        <p:nvSpPr>
          <p:cNvPr id="178"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179"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180"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81"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182"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grpSp>
        <p:nvGrpSpPr>
          <p:cNvPr id="193" name="Grouper 192"/>
          <p:cNvGrpSpPr/>
          <p:nvPr/>
        </p:nvGrpSpPr>
        <p:grpSpPr>
          <a:xfrm>
            <a:off x="6966015" y="2102344"/>
            <a:ext cx="488338" cy="601255"/>
            <a:chOff x="6966015" y="2102344"/>
            <a:chExt cx="488338" cy="601255"/>
          </a:xfrm>
        </p:grpSpPr>
        <p:grpSp>
          <p:nvGrpSpPr>
            <p:cNvPr id="194" name="Grouper 193"/>
            <p:cNvGrpSpPr/>
            <p:nvPr/>
          </p:nvGrpSpPr>
          <p:grpSpPr>
            <a:xfrm>
              <a:off x="6966015" y="2102344"/>
              <a:ext cx="464274" cy="408749"/>
              <a:chOff x="6259765" y="1107752"/>
              <a:chExt cx="464274" cy="408749"/>
            </a:xfrm>
          </p:grpSpPr>
          <p:sp>
            <p:nvSpPr>
              <p:cNvPr id="197" name="Ellipse 196"/>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98" name="Ellipse 197"/>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99" name="Ellipse 198"/>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0" name="Ellipse 199"/>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95" name="Ellipse 194"/>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96" name="Ellipse 195"/>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201" name="Grouper 200"/>
          <p:cNvGrpSpPr/>
          <p:nvPr/>
        </p:nvGrpSpPr>
        <p:grpSpPr>
          <a:xfrm>
            <a:off x="8500361" y="2045012"/>
            <a:ext cx="488338" cy="601255"/>
            <a:chOff x="6966015" y="2102344"/>
            <a:chExt cx="488338" cy="601255"/>
          </a:xfrm>
        </p:grpSpPr>
        <p:grpSp>
          <p:nvGrpSpPr>
            <p:cNvPr id="202" name="Grouper 201"/>
            <p:cNvGrpSpPr/>
            <p:nvPr/>
          </p:nvGrpSpPr>
          <p:grpSpPr>
            <a:xfrm>
              <a:off x="6966015" y="2102344"/>
              <a:ext cx="464274" cy="408749"/>
              <a:chOff x="6259765" y="1107752"/>
              <a:chExt cx="464274" cy="408749"/>
            </a:xfrm>
          </p:grpSpPr>
          <p:sp>
            <p:nvSpPr>
              <p:cNvPr id="205" name="Ellipse 204"/>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6" name="Ellipse 205"/>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7" name="Ellipse 206"/>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8" name="Ellipse 207"/>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203" name="Ellipse 202"/>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4" name="Ellipse 203"/>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209" name="Grouper 208"/>
          <p:cNvGrpSpPr/>
          <p:nvPr/>
        </p:nvGrpSpPr>
        <p:grpSpPr>
          <a:xfrm>
            <a:off x="1595165" y="2152299"/>
            <a:ext cx="488338" cy="601255"/>
            <a:chOff x="6966015" y="2102344"/>
            <a:chExt cx="488338" cy="601255"/>
          </a:xfrm>
        </p:grpSpPr>
        <p:grpSp>
          <p:nvGrpSpPr>
            <p:cNvPr id="210" name="Grouper 209"/>
            <p:cNvGrpSpPr/>
            <p:nvPr/>
          </p:nvGrpSpPr>
          <p:grpSpPr>
            <a:xfrm>
              <a:off x="6966015" y="2102344"/>
              <a:ext cx="464274" cy="408749"/>
              <a:chOff x="6259765" y="1107752"/>
              <a:chExt cx="464274" cy="408749"/>
            </a:xfrm>
          </p:grpSpPr>
          <p:sp>
            <p:nvSpPr>
              <p:cNvPr id="213" name="Ellipse 212"/>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4" name="Ellipse 213"/>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5" name="Ellipse 214"/>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6" name="Ellipse 215"/>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211" name="Ellipse 210"/>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2" name="Ellipse 211"/>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217" name="Ellipse 216"/>
          <p:cNvSpPr>
            <a:spLocks noChangeAspect="1"/>
          </p:cNvSpPr>
          <p:nvPr/>
        </p:nvSpPr>
        <p:spPr>
          <a:xfrm>
            <a:off x="3195741"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8" name="Ellipse 217"/>
          <p:cNvSpPr>
            <a:spLocks noChangeAspect="1"/>
          </p:cNvSpPr>
          <p:nvPr/>
        </p:nvSpPr>
        <p:spPr>
          <a:xfrm>
            <a:off x="3325847"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9" name="Ellipse 218"/>
          <p:cNvSpPr>
            <a:spLocks noChangeAspect="1"/>
          </p:cNvSpPr>
          <p:nvPr/>
        </p:nvSpPr>
        <p:spPr>
          <a:xfrm>
            <a:off x="3480015" y="9794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0" name="Ellipse 219"/>
          <p:cNvSpPr>
            <a:spLocks noChangeAspect="1"/>
          </p:cNvSpPr>
          <p:nvPr/>
        </p:nvSpPr>
        <p:spPr>
          <a:xfrm>
            <a:off x="3480015" y="120816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1" name="Ellipse 220"/>
          <p:cNvSpPr>
            <a:spLocks noChangeAspect="1"/>
          </p:cNvSpPr>
          <p:nvPr/>
        </p:nvSpPr>
        <p:spPr>
          <a:xfrm>
            <a:off x="4663585" y="11508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2" name="Ellipse 221"/>
          <p:cNvSpPr>
            <a:spLocks noChangeAspect="1"/>
          </p:cNvSpPr>
          <p:nvPr/>
        </p:nvSpPr>
        <p:spPr>
          <a:xfrm>
            <a:off x="4793691" y="11508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3" name="Ellipse 222"/>
          <p:cNvSpPr>
            <a:spLocks noChangeAspect="1"/>
          </p:cNvSpPr>
          <p:nvPr/>
        </p:nvSpPr>
        <p:spPr>
          <a:xfrm>
            <a:off x="4947859" y="9393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4" name="Ellipse 223"/>
          <p:cNvSpPr>
            <a:spLocks noChangeAspect="1"/>
          </p:cNvSpPr>
          <p:nvPr/>
        </p:nvSpPr>
        <p:spPr>
          <a:xfrm>
            <a:off x="4947859" y="11680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5" name="Ellipse 224"/>
          <p:cNvSpPr>
            <a:spLocks noChangeAspect="1"/>
          </p:cNvSpPr>
          <p:nvPr/>
        </p:nvSpPr>
        <p:spPr>
          <a:xfrm>
            <a:off x="3235847" y="335156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6" name="Ellipse 225"/>
          <p:cNvSpPr>
            <a:spLocks noChangeAspect="1"/>
          </p:cNvSpPr>
          <p:nvPr/>
        </p:nvSpPr>
        <p:spPr>
          <a:xfrm>
            <a:off x="3388247" y="350396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7" name="Ellipse 226"/>
          <p:cNvSpPr>
            <a:spLocks noChangeAspect="1"/>
          </p:cNvSpPr>
          <p:nvPr/>
        </p:nvSpPr>
        <p:spPr>
          <a:xfrm>
            <a:off x="4827449" y="237131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8" name="Ellipse 227"/>
          <p:cNvSpPr>
            <a:spLocks noChangeAspect="1"/>
          </p:cNvSpPr>
          <p:nvPr/>
        </p:nvSpPr>
        <p:spPr>
          <a:xfrm>
            <a:off x="4979849" y="252371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31"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graphicFrame>
        <p:nvGraphicFramePr>
          <p:cNvPr id="232" name="Tableau 231"/>
          <p:cNvGraphicFramePr>
            <a:graphicFrameLocks noGrp="1"/>
          </p:cNvGraphicFramePr>
          <p:nvPr>
            <p:extLst>
              <p:ext uri="{D42A27DB-BD31-4B8C-83A1-F6EECF244321}">
                <p14:modId xmlns:p14="http://schemas.microsoft.com/office/powerpoint/2010/main" val="7025594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233" name="ZoneTexte 232"/>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Tree>
    <p:extLst>
      <p:ext uri="{BB962C8B-B14F-4D97-AF65-F5344CB8AC3E}">
        <p14:creationId xmlns:p14="http://schemas.microsoft.com/office/powerpoint/2010/main" val="152882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19965 0.28179 L 0.35538 0.2571 L 0.35538 0.25741 " pathEditMode="relative" rAng="0" ptsTypes="AAA">
                                      <p:cBhvr>
                                        <p:cTn id="6" dur="2000" fill="hold"/>
                                        <p:tgtEl>
                                          <p:spTgt spid="9"/>
                                        </p:tgtEl>
                                        <p:attrNameLst>
                                          <p:attrName>ppt_x</p:attrName>
                                          <p:attrName>ppt_y</p:attrName>
                                        </p:attrNameLst>
                                      </p:cBhvr>
                                      <p:rCtr x="7778" y="-1235"/>
                                    </p:animMotion>
                                  </p:childTnLst>
                                </p:cTn>
                              </p:par>
                              <p:par>
                                <p:cTn id="7" presetID="0" presetClass="path" presetSubtype="0" accel="50000" decel="50000" fill="hold" nodeType="withEffect">
                                  <p:stCondLst>
                                    <p:cond delay="0"/>
                                  </p:stCondLst>
                                  <p:childTnLst>
                                    <p:animMotion origin="layout" path="M 0.19965 0.28179 L 0.35538 0.2571 L 0.35538 0.25741 " pathEditMode="relative" rAng="0" ptsTypes="AAA">
                                      <p:cBhvr>
                                        <p:cTn id="8" dur="2000" fill="hold"/>
                                        <p:tgtEl>
                                          <p:spTgt spid="12"/>
                                        </p:tgtEl>
                                        <p:attrNameLst>
                                          <p:attrName>ppt_x</p:attrName>
                                          <p:attrName>ppt_y</p:attrName>
                                        </p:attrNameLst>
                                      </p:cBhvr>
                                      <p:rCtr x="7778" y="-1235"/>
                                    </p:animMotion>
                                  </p:childTnLst>
                                </p:cTn>
                              </p:par>
                              <p:par>
                                <p:cTn id="9" presetID="0" presetClass="path" presetSubtype="0" accel="50000" decel="50000" fill="hold" nodeType="withEffect">
                                  <p:stCondLst>
                                    <p:cond delay="0"/>
                                  </p:stCondLst>
                                  <p:childTnLst>
                                    <p:animMotion origin="layout" path="M 0.19965 0.28179 L 0.35538 0.2571 L 0.35538 0.25741 " pathEditMode="relative" rAng="0" ptsTypes="AAA">
                                      <p:cBhvr>
                                        <p:cTn id="10" dur="2000" fill="hold"/>
                                        <p:tgtEl>
                                          <p:spTgt spid="15"/>
                                        </p:tgtEl>
                                        <p:attrNameLst>
                                          <p:attrName>ppt_x</p:attrName>
                                          <p:attrName>ppt_y</p:attrName>
                                        </p:attrNameLst>
                                      </p:cBhvr>
                                      <p:rCtr x="7778" y="-1235"/>
                                    </p:animMotion>
                                  </p:childTnLst>
                                </p:cTn>
                              </p:par>
                              <p:par>
                                <p:cTn id="11" presetID="0" presetClass="path" presetSubtype="0" accel="50000" decel="50000" fill="hold" nodeType="withEffect">
                                  <p:stCondLst>
                                    <p:cond delay="0"/>
                                  </p:stCondLst>
                                  <p:childTnLst>
                                    <p:animMotion origin="layout" path="M 0.19965 0.28179 L 0.35538 0.2571 L 0.35538 0.2574 " pathEditMode="relative" rAng="0" ptsTypes="AAA">
                                      <p:cBhvr>
                                        <p:cTn id="12" dur="2000" fill="hold"/>
                                        <p:tgtEl>
                                          <p:spTgt spid="18"/>
                                        </p:tgtEl>
                                        <p:attrNameLst>
                                          <p:attrName>ppt_x</p:attrName>
                                          <p:attrName>ppt_y</p:attrName>
                                        </p:attrNameLst>
                                      </p:cBhvr>
                                      <p:rCtr x="7778" y="-1235"/>
                                    </p:animMotion>
                                  </p:childTnLst>
                                </p:cTn>
                              </p:par>
                              <p:par>
                                <p:cTn id="13" presetID="0" presetClass="path" presetSubtype="0" accel="50000" decel="50000" fill="hold" nodeType="withEffect">
                                  <p:stCondLst>
                                    <p:cond delay="0"/>
                                  </p:stCondLst>
                                  <p:childTnLst>
                                    <p:animMotion origin="layout" path="M 0.19966 0.28179 L 0.35539 0.2571 L 0.35539 0.25741 " pathEditMode="relative" rAng="0" ptsTypes="AAA">
                                      <p:cBhvr>
                                        <p:cTn id="14" dur="2000" fill="hold"/>
                                        <p:tgtEl>
                                          <p:spTgt spid="21"/>
                                        </p:tgtEl>
                                        <p:attrNameLst>
                                          <p:attrName>ppt_x</p:attrName>
                                          <p:attrName>ppt_y</p:attrName>
                                        </p:attrNameLst>
                                      </p:cBhvr>
                                      <p:rCtr x="7778" y="-1235"/>
                                    </p:animMotion>
                                  </p:childTnLst>
                                </p:cTn>
                              </p:par>
                              <p:par>
                                <p:cTn id="15" presetID="0" presetClass="path" presetSubtype="0" accel="50000" decel="50000" fill="hold" nodeType="withEffect">
                                  <p:stCondLst>
                                    <p:cond delay="0"/>
                                  </p:stCondLst>
                                  <p:childTnLst>
                                    <p:animMotion origin="layout" path="M 0.2158 0.07994 L 0.38021 0.01235 L 0.56268 -0.17438 " pathEditMode="relative" rAng="0" ptsTypes="AAA">
                                      <p:cBhvr>
                                        <p:cTn id="16" dur="2000" fill="hold"/>
                                        <p:tgtEl>
                                          <p:spTgt spid="27"/>
                                        </p:tgtEl>
                                        <p:attrNameLst>
                                          <p:attrName>ppt_x</p:attrName>
                                          <p:attrName>ppt_y</p:attrName>
                                        </p:attrNameLst>
                                      </p:cBhvr>
                                      <p:rCtr x="17344" y="-12716"/>
                                    </p:animMotion>
                                  </p:childTnLst>
                                </p:cTn>
                              </p:par>
                              <p:par>
                                <p:cTn id="17" presetID="0" presetClass="path" presetSubtype="0" accel="50000" decel="50000" fill="hold" nodeType="withEffect">
                                  <p:stCondLst>
                                    <p:cond delay="0"/>
                                  </p:stCondLst>
                                  <p:childTnLst>
                                    <p:animMotion origin="layout" path="M 0.2158 0.07994 L 0.38021 0.01235 L 0.56267 -0.17438 " pathEditMode="relative" rAng="0" ptsTypes="AAA">
                                      <p:cBhvr>
                                        <p:cTn id="18" dur="2000" fill="hold"/>
                                        <p:tgtEl>
                                          <p:spTgt spid="30"/>
                                        </p:tgtEl>
                                        <p:attrNameLst>
                                          <p:attrName>ppt_x</p:attrName>
                                          <p:attrName>ppt_y</p:attrName>
                                        </p:attrNameLst>
                                      </p:cBhvr>
                                      <p:rCtr x="17344" y="-12716"/>
                                    </p:animMotion>
                                  </p:childTnLst>
                                </p:cTn>
                              </p:par>
                              <p:par>
                                <p:cTn id="19" presetID="0" presetClass="path" presetSubtype="0" accel="50000" decel="50000" fill="hold" nodeType="withEffect">
                                  <p:stCondLst>
                                    <p:cond delay="0"/>
                                  </p:stCondLst>
                                  <p:childTnLst>
                                    <p:animMotion origin="layout" path="M 0.2158 0.07994 L 0.38021 0.01235 L 0.56268 -0.17438 " pathEditMode="relative" rAng="0" ptsTypes="AAA">
                                      <p:cBhvr>
                                        <p:cTn id="20" dur="2000" fill="hold"/>
                                        <p:tgtEl>
                                          <p:spTgt spid="33"/>
                                        </p:tgtEl>
                                        <p:attrNameLst>
                                          <p:attrName>ppt_x</p:attrName>
                                          <p:attrName>ppt_y</p:attrName>
                                        </p:attrNameLst>
                                      </p:cBhvr>
                                      <p:rCtr x="17344" y="-12716"/>
                                    </p:animMotion>
                                  </p:childTnLst>
                                </p:cTn>
                              </p:par>
                              <p:par>
                                <p:cTn id="21" presetID="0" presetClass="path" presetSubtype="0" accel="50000" decel="50000" fill="hold" nodeType="withEffect">
                                  <p:stCondLst>
                                    <p:cond delay="0"/>
                                  </p:stCondLst>
                                  <p:childTnLst>
                                    <p:animMotion origin="layout" path="M 0.2158 0.07994 L 0.38021 0.01234 L 0.56267 -0.17439 " pathEditMode="relative" rAng="0" ptsTypes="AAA">
                                      <p:cBhvr>
                                        <p:cTn id="22" dur="2000" fill="hold"/>
                                        <p:tgtEl>
                                          <p:spTgt spid="36"/>
                                        </p:tgtEl>
                                        <p:attrNameLst>
                                          <p:attrName>ppt_x</p:attrName>
                                          <p:attrName>ppt_y</p:attrName>
                                        </p:attrNameLst>
                                      </p:cBhvr>
                                      <p:rCtr x="17344" y="-12716"/>
                                    </p:animMotion>
                                  </p:childTnLst>
                                </p:cTn>
                              </p:par>
                              <p:par>
                                <p:cTn id="23" presetID="0" presetClass="path" presetSubtype="0" accel="50000" decel="50000" fill="hold" nodeType="withEffect">
                                  <p:stCondLst>
                                    <p:cond delay="0"/>
                                  </p:stCondLst>
                                  <p:childTnLst>
                                    <p:animMotion origin="layout" path="M 0.21528 -0.10648 L 0.41146 -0.11543 L 0.56979 -0.01204 " pathEditMode="relative" rAng="0" ptsTypes="AAA">
                                      <p:cBhvr>
                                        <p:cTn id="24" dur="2000" fill="hold"/>
                                        <p:tgtEl>
                                          <p:spTgt spid="39"/>
                                        </p:tgtEl>
                                        <p:attrNameLst>
                                          <p:attrName>ppt_x</p:attrName>
                                          <p:attrName>ppt_y</p:attrName>
                                        </p:attrNameLst>
                                      </p:cBhvr>
                                      <p:rCtr x="17726" y="4259"/>
                                    </p:animMotion>
                                  </p:childTnLst>
                                </p:cTn>
                              </p:par>
                              <p:par>
                                <p:cTn id="25" presetID="0" presetClass="path" presetSubtype="0" accel="50000" decel="50000" fill="hold" nodeType="withEffect">
                                  <p:stCondLst>
                                    <p:cond delay="0"/>
                                  </p:stCondLst>
                                  <p:childTnLst>
                                    <p:animMotion origin="layout" path="M 0.21528 -0.10648 L 0.41146 -0.11543 L 0.56979 -0.01204 " pathEditMode="relative" rAng="0" ptsTypes="AAA">
                                      <p:cBhvr>
                                        <p:cTn id="26" dur="2000" fill="hold"/>
                                        <p:tgtEl>
                                          <p:spTgt spid="42"/>
                                        </p:tgtEl>
                                        <p:attrNameLst>
                                          <p:attrName>ppt_x</p:attrName>
                                          <p:attrName>ppt_y</p:attrName>
                                        </p:attrNameLst>
                                      </p:cBhvr>
                                      <p:rCtr x="17726" y="4259"/>
                                    </p:animMotion>
                                  </p:childTnLst>
                                </p:cTn>
                              </p:par>
                              <p:par>
                                <p:cTn id="27" presetID="0" presetClass="path" presetSubtype="0" accel="50000" decel="50000" fill="hold" nodeType="withEffect">
                                  <p:stCondLst>
                                    <p:cond delay="0"/>
                                  </p:stCondLst>
                                  <p:childTnLst>
                                    <p:animMotion origin="layout" path="M 0.21528 -0.10648 L 0.41146 -0.11543 L 0.5698 -0.01204 " pathEditMode="relative" rAng="0" ptsTypes="AAA">
                                      <p:cBhvr>
                                        <p:cTn id="28" dur="2000" fill="hold"/>
                                        <p:tgtEl>
                                          <p:spTgt spid="45"/>
                                        </p:tgtEl>
                                        <p:attrNameLst>
                                          <p:attrName>ppt_x</p:attrName>
                                          <p:attrName>ppt_y</p:attrName>
                                        </p:attrNameLst>
                                      </p:cBhvr>
                                      <p:rCtr x="17726" y="4259"/>
                                    </p:animMotion>
                                  </p:childTnLst>
                                </p:cTn>
                              </p:par>
                              <p:par>
                                <p:cTn id="29" presetID="0" presetClass="path" presetSubtype="0" accel="50000" decel="50000" fill="hold" nodeType="withEffect">
                                  <p:stCondLst>
                                    <p:cond delay="0"/>
                                  </p:stCondLst>
                                  <p:childTnLst>
                                    <p:animMotion origin="layout" path="M 0.21528 -0.10648 L 0.41146 -0.11543 L 0.56979 -0.01203 " pathEditMode="relative" rAng="0" ptsTypes="AAA">
                                      <p:cBhvr>
                                        <p:cTn id="30" dur="2000" fill="hold"/>
                                        <p:tgtEl>
                                          <p:spTgt spid="48"/>
                                        </p:tgtEl>
                                        <p:attrNameLst>
                                          <p:attrName>ppt_x</p:attrName>
                                          <p:attrName>ppt_y</p:attrName>
                                        </p:attrNameLst>
                                      </p:cBhvr>
                                      <p:rCtr x="17726" y="4259"/>
                                    </p:animMotion>
                                  </p:childTnLst>
                                </p:cTn>
                              </p:par>
                              <p:par>
                                <p:cTn id="31" presetID="0" presetClass="path" presetSubtype="0" accel="50000" decel="50000" fill="hold" nodeType="withEffect">
                                  <p:stCondLst>
                                    <p:cond delay="0"/>
                                  </p:stCondLst>
                                  <p:childTnLst>
                                    <p:animMotion origin="layout" path="M 0.21528 -0.10648 L 0.41146 -0.11543 L 0.56979 -0.01203 " pathEditMode="relative" rAng="0" ptsTypes="AAA">
                                      <p:cBhvr>
                                        <p:cTn id="32" dur="2000" fill="hold"/>
                                        <p:tgtEl>
                                          <p:spTgt spid="51"/>
                                        </p:tgtEl>
                                        <p:attrNameLst>
                                          <p:attrName>ppt_x</p:attrName>
                                          <p:attrName>ppt_y</p:attrName>
                                        </p:attrNameLst>
                                      </p:cBhvr>
                                      <p:rCtr x="17726" y="4259"/>
                                    </p:animMotion>
                                  </p:childTnLst>
                                </p:cTn>
                              </p:par>
                              <p:par>
                                <p:cTn id="33" presetID="0" presetClass="path" presetSubtype="0" accel="50000" decel="50000" fill="hold" nodeType="withEffect">
                                  <p:stCondLst>
                                    <p:cond delay="0"/>
                                  </p:stCondLst>
                                  <p:childTnLst>
                                    <p:animMotion origin="layout" path="M 0.21528 -0.10648 L 0.41146 -0.11543 L 0.56979 -0.01203 " pathEditMode="relative" rAng="0" ptsTypes="AAA">
                                      <p:cBhvr>
                                        <p:cTn id="34" dur="2000" fill="hold"/>
                                        <p:tgtEl>
                                          <p:spTgt spid="54"/>
                                        </p:tgtEl>
                                        <p:attrNameLst>
                                          <p:attrName>ppt_x</p:attrName>
                                          <p:attrName>ppt_y</p:attrName>
                                        </p:attrNameLst>
                                      </p:cBhvr>
                                      <p:rCtr x="17726" y="4259"/>
                                    </p:animMotion>
                                  </p:childTnLst>
                                </p:cTn>
                              </p:par>
                              <p:par>
                                <p:cTn id="35" presetID="0" presetClass="path" presetSubtype="0" accel="50000" decel="50000" fill="hold" nodeType="withEffect">
                                  <p:stCondLst>
                                    <p:cond delay="0"/>
                                  </p:stCondLst>
                                  <p:childTnLst>
                                    <p:animMotion origin="layout" path="M 0.21528 -0.10648 L 0.41146 -0.11543 L 0.5698 -0.01203 " pathEditMode="relative" rAng="0" ptsTypes="AAA">
                                      <p:cBhvr>
                                        <p:cTn id="36" dur="2000" fill="hold"/>
                                        <p:tgtEl>
                                          <p:spTgt spid="57"/>
                                        </p:tgtEl>
                                        <p:attrNameLst>
                                          <p:attrName>ppt_x</p:attrName>
                                          <p:attrName>ppt_y</p:attrName>
                                        </p:attrNameLst>
                                      </p:cBhvr>
                                      <p:rCtr x="17726" y="4259"/>
                                    </p:animMotion>
                                  </p:childTnLst>
                                </p:cTn>
                              </p:par>
                              <p:par>
                                <p:cTn id="37" presetID="0" presetClass="path" presetSubtype="0" accel="50000" decel="50000" fill="hold" nodeType="withEffect">
                                  <p:stCondLst>
                                    <p:cond delay="0"/>
                                  </p:stCondLst>
                                  <p:childTnLst>
                                    <p:animMotion origin="layout" path="M 0.21528 -0.10648 L 0.41146 -0.11543 L 0.56979 -0.01204 " pathEditMode="relative" rAng="0" ptsTypes="AAA">
                                      <p:cBhvr>
                                        <p:cTn id="38" dur="2000" fill="hold"/>
                                        <p:tgtEl>
                                          <p:spTgt spid="60"/>
                                        </p:tgtEl>
                                        <p:attrNameLst>
                                          <p:attrName>ppt_x</p:attrName>
                                          <p:attrName>ppt_y</p:attrName>
                                        </p:attrNameLst>
                                      </p:cBhvr>
                                      <p:rCtr x="17726" y="4259"/>
                                    </p:animMotion>
                                  </p:childTnLst>
                                </p:cTn>
                              </p:par>
                              <p:par>
                                <p:cTn id="39" presetID="0" presetClass="path" presetSubtype="0" accel="50000" decel="50000" fill="hold" nodeType="withEffect">
                                  <p:stCondLst>
                                    <p:cond delay="0"/>
                                  </p:stCondLst>
                                  <p:childTnLst>
                                    <p:animMotion origin="layout" path="M 0.36979 -0.22963 L 0.55711 -0.25 L 0.71406 -0.49537 L 0.87743 -0.48889 " pathEditMode="relative" rAng="0" ptsTypes="AAAA">
                                      <p:cBhvr>
                                        <p:cTn id="40" dur="2000" fill="hold"/>
                                        <p:tgtEl>
                                          <p:spTgt spid="66"/>
                                        </p:tgtEl>
                                        <p:attrNameLst>
                                          <p:attrName>ppt_x</p:attrName>
                                          <p:attrName>ppt_y</p:attrName>
                                        </p:attrNameLst>
                                      </p:cBhvr>
                                      <p:rCtr x="25382" y="-13302"/>
                                    </p:animMotion>
                                  </p:childTnLst>
                                </p:cTn>
                              </p:par>
                              <p:par>
                                <p:cTn id="41" presetID="0" presetClass="path" presetSubtype="0" accel="50000" decel="50000" fill="hold" nodeType="withEffect">
                                  <p:stCondLst>
                                    <p:cond delay="0"/>
                                  </p:stCondLst>
                                  <p:childTnLst>
                                    <p:animMotion origin="layout" path="M 0.36979 -0.22963 L 0.55712 -0.25 L 0.71407 -0.49537 L 0.87743 -0.48889 " pathEditMode="relative" rAng="0" ptsTypes="AAAA">
                                      <p:cBhvr>
                                        <p:cTn id="42" dur="2000" fill="hold"/>
                                        <p:tgtEl>
                                          <p:spTgt spid="69"/>
                                        </p:tgtEl>
                                        <p:attrNameLst>
                                          <p:attrName>ppt_x</p:attrName>
                                          <p:attrName>ppt_y</p:attrName>
                                        </p:attrNameLst>
                                      </p:cBhvr>
                                      <p:rCtr x="25382" y="-13302"/>
                                    </p:animMotion>
                                  </p:childTnLst>
                                </p:cTn>
                              </p:par>
                              <p:par>
                                <p:cTn id="43" presetID="0" presetClass="path" presetSubtype="0" accel="50000" decel="50000" fill="hold" nodeType="withEffect">
                                  <p:stCondLst>
                                    <p:cond delay="0"/>
                                  </p:stCondLst>
                                  <p:childTnLst>
                                    <p:animMotion origin="layout" path="M 0.36979 -0.22963 L 0.55711 -0.25 L 0.71406 -0.49537 L 0.87743 -0.48889 " pathEditMode="relative" rAng="0" ptsTypes="AAAA">
                                      <p:cBhvr>
                                        <p:cTn id="44" dur="2000" fill="hold"/>
                                        <p:tgtEl>
                                          <p:spTgt spid="72"/>
                                        </p:tgtEl>
                                        <p:attrNameLst>
                                          <p:attrName>ppt_x</p:attrName>
                                          <p:attrName>ppt_y</p:attrName>
                                        </p:attrNameLst>
                                      </p:cBhvr>
                                      <p:rCtr x="25382" y="-13302"/>
                                    </p:animMotion>
                                  </p:childTnLst>
                                </p:cTn>
                              </p:par>
                              <p:par>
                                <p:cTn id="45" presetID="0" presetClass="path" presetSubtype="0" accel="50000" decel="50000" fill="hold" nodeType="withEffect">
                                  <p:stCondLst>
                                    <p:cond delay="0"/>
                                  </p:stCondLst>
                                  <p:childTnLst>
                                    <p:animMotion origin="layout" path="M 0.36979 -0.22963 L 0.55712 -0.25 L 0.71406 -0.49538 L 0.87743 -0.48889 " pathEditMode="relative" rAng="0" ptsTypes="AAAA">
                                      <p:cBhvr>
                                        <p:cTn id="46" dur="2000" fill="hold"/>
                                        <p:tgtEl>
                                          <p:spTgt spid="75"/>
                                        </p:tgtEl>
                                        <p:attrNameLst>
                                          <p:attrName>ppt_x</p:attrName>
                                          <p:attrName>ppt_y</p:attrName>
                                        </p:attrNameLst>
                                      </p:cBhvr>
                                      <p:rCtr x="25382" y="-13302"/>
                                    </p:animMotion>
                                  </p:childTnLst>
                                </p:cTn>
                              </p:par>
                              <p:par>
                                <p:cTn id="47" presetID="0" presetClass="path" presetSubtype="0" repeatCount="0" accel="50000" decel="50000" fill="hold" nodeType="withEffect">
                                  <p:stCondLst>
                                    <p:cond delay="0"/>
                                  </p:stCondLst>
                                  <p:childTnLst>
                                    <p:animMotion origin="layout" path="M 0.16944 0.45648 L 0.35503 0.45648 L 0.49132 0.52654 L 0.64548 0.42068 " pathEditMode="relative" rAng="0" ptsTypes="AAAA">
                                      <p:cBhvr>
                                        <p:cTn id="48" dur="2000" fill="hold"/>
                                        <p:tgtEl>
                                          <p:spTgt spid="80"/>
                                        </p:tgtEl>
                                        <p:attrNameLst>
                                          <p:attrName>ppt_x</p:attrName>
                                          <p:attrName>ppt_y</p:attrName>
                                        </p:attrNameLst>
                                      </p:cBhvr>
                                      <p:rCtr x="23802" y="1698"/>
                                    </p:animMotion>
                                  </p:childTnLst>
                                </p:cTn>
                              </p:par>
                              <p:par>
                                <p:cTn id="49" presetID="0" presetClass="path" presetSubtype="0" repeatCount="0" accel="50000" decel="50000" fill="hold" nodeType="withEffect">
                                  <p:stCondLst>
                                    <p:cond delay="0"/>
                                  </p:stCondLst>
                                  <p:childTnLst>
                                    <p:animMotion origin="layout" path="M 0.16945 0.45648 L 0.35504 0.45648 L 0.49132 0.52654 L 0.64549 0.42068 " pathEditMode="relative" rAng="0" ptsTypes="AAAA">
                                      <p:cBhvr>
                                        <p:cTn id="50" dur="2000" fill="hold"/>
                                        <p:tgtEl>
                                          <p:spTgt spid="83"/>
                                        </p:tgtEl>
                                        <p:attrNameLst>
                                          <p:attrName>ppt_x</p:attrName>
                                          <p:attrName>ppt_y</p:attrName>
                                        </p:attrNameLst>
                                      </p:cBhvr>
                                      <p:rCtr x="23802" y="1698"/>
                                    </p:animMotion>
                                  </p:childTnLst>
                                </p:cTn>
                              </p:par>
                              <p:par>
                                <p:cTn id="51" presetID="0" presetClass="path" presetSubtype="0" repeatCount="0" accel="50000" decel="50000" fill="hold" nodeType="withEffect">
                                  <p:stCondLst>
                                    <p:cond delay="0"/>
                                  </p:stCondLst>
                                  <p:childTnLst>
                                    <p:animMotion origin="layout" path="M 0.16944 0.45648 L 0.35503 0.45648 L 0.49132 0.52654 L 0.64549 0.42068 " pathEditMode="relative" rAng="0" ptsTypes="AAAA">
                                      <p:cBhvr>
                                        <p:cTn id="52" dur="2000" fill="hold"/>
                                        <p:tgtEl>
                                          <p:spTgt spid="99"/>
                                        </p:tgtEl>
                                        <p:attrNameLst>
                                          <p:attrName>ppt_x</p:attrName>
                                          <p:attrName>ppt_y</p:attrName>
                                        </p:attrNameLst>
                                      </p:cBhvr>
                                      <p:rCtr x="23802" y="1698"/>
                                    </p:animMotion>
                                  </p:childTnLst>
                                </p:cTn>
                              </p:par>
                              <p:par>
                                <p:cTn id="53" presetID="0" presetClass="path" presetSubtype="0" repeatCount="0" accel="50000" decel="50000" fill="hold" nodeType="withEffect">
                                  <p:stCondLst>
                                    <p:cond delay="0"/>
                                  </p:stCondLst>
                                  <p:childTnLst>
                                    <p:animMotion origin="layout" path="M 0.16945 0.45648 L 0.35504 0.45648 L 0.49132 0.52654 L 0.64549 0.42068 " pathEditMode="relative" rAng="0" ptsTypes="AAAA">
                                      <p:cBhvr>
                                        <p:cTn id="54" dur="2000" fill="hold"/>
                                        <p:tgtEl>
                                          <p:spTgt spid="102"/>
                                        </p:tgtEl>
                                        <p:attrNameLst>
                                          <p:attrName>ppt_x</p:attrName>
                                          <p:attrName>ppt_y</p:attrName>
                                        </p:attrNameLst>
                                      </p:cBhvr>
                                      <p:rCtr x="23802" y="1698"/>
                                    </p:animMotion>
                                  </p:childTnLst>
                                </p:cTn>
                              </p:par>
                              <p:par>
                                <p:cTn id="55" presetID="0" presetClass="path" presetSubtype="0" accel="50000" decel="50000" fill="hold" nodeType="withEffect">
                                  <p:stCondLst>
                                    <p:cond delay="0"/>
                                  </p:stCondLst>
                                  <p:childTnLst>
                                    <p:animMotion origin="layout" path="M 0.20018 -0.37376 L 0.37483 -0.38271 L 0.56979 -0.21388 L 0.704 -0.21635 " pathEditMode="relative" rAng="0" ptsTypes="AAAA">
                                      <p:cBhvr>
                                        <p:cTn id="56" dur="2000" fill="hold"/>
                                        <p:tgtEl>
                                          <p:spTgt spid="105"/>
                                        </p:tgtEl>
                                        <p:attrNameLst>
                                          <p:attrName>ppt_x</p:attrName>
                                          <p:attrName>ppt_y</p:attrName>
                                        </p:attrNameLst>
                                      </p:cBhvr>
                                      <p:rCtr x="25191" y="7531"/>
                                    </p:animMotion>
                                  </p:childTnLst>
                                </p:cTn>
                              </p:par>
                              <p:par>
                                <p:cTn id="57" presetID="0" presetClass="path" presetSubtype="0" accel="50000" decel="50000" fill="hold" nodeType="withEffect">
                                  <p:stCondLst>
                                    <p:cond delay="0"/>
                                  </p:stCondLst>
                                  <p:childTnLst>
                                    <p:animMotion origin="layout" path="M 0.20017 -0.37377 L 0.37483 -0.38272 L 0.56979 -0.21389 L 0.70399 -0.21636 " pathEditMode="relative" rAng="0" ptsTypes="AAAA">
                                      <p:cBhvr>
                                        <p:cTn id="58" dur="2000" fill="hold"/>
                                        <p:tgtEl>
                                          <p:spTgt spid="110"/>
                                        </p:tgtEl>
                                        <p:attrNameLst>
                                          <p:attrName>ppt_x</p:attrName>
                                          <p:attrName>ppt_y</p:attrName>
                                        </p:attrNameLst>
                                      </p:cBhvr>
                                      <p:rCtr x="25191" y="7531"/>
                                    </p:animMotion>
                                  </p:childTnLst>
                                </p:cTn>
                              </p:par>
                              <p:par>
                                <p:cTn id="59" presetID="0" presetClass="path" presetSubtype="0" accel="50000" decel="50000" fill="hold" nodeType="withEffect">
                                  <p:stCondLst>
                                    <p:cond delay="0"/>
                                  </p:stCondLst>
                                  <p:childTnLst>
                                    <p:animMotion origin="layout" path="M 0.20017 -0.37376 L 0.37483 -0.38271 L 0.56979 -0.21389 L 0.70399 -0.21636 " pathEditMode="relative" rAng="0" ptsTypes="AAAA">
                                      <p:cBhvr>
                                        <p:cTn id="60" dur="2000" fill="hold"/>
                                        <p:tgtEl>
                                          <p:spTgt spid="113"/>
                                        </p:tgtEl>
                                        <p:attrNameLst>
                                          <p:attrName>ppt_x</p:attrName>
                                          <p:attrName>ppt_y</p:attrName>
                                        </p:attrNameLst>
                                      </p:cBhvr>
                                      <p:rCtr x="25191" y="7531"/>
                                    </p:animMotion>
                                  </p:childTnLst>
                                </p:cTn>
                              </p:par>
                              <p:par>
                                <p:cTn id="61" presetID="0" presetClass="path" presetSubtype="0" accel="50000" decel="50000" fill="hold" nodeType="withEffect">
                                  <p:stCondLst>
                                    <p:cond delay="0"/>
                                  </p:stCondLst>
                                  <p:childTnLst>
                                    <p:animMotion origin="layout" path="M 0.20017 -0.37377 L 0.37483 -0.38272 L 0.56979 -0.21389 L 0.70399 -0.21636 " pathEditMode="relative" rAng="0" ptsTypes="AAAA">
                                      <p:cBhvr>
                                        <p:cTn id="62" dur="2000" fill="hold"/>
                                        <p:tgtEl>
                                          <p:spTgt spid="116"/>
                                        </p:tgtEl>
                                        <p:attrNameLst>
                                          <p:attrName>ppt_x</p:attrName>
                                          <p:attrName>ppt_y</p:attrName>
                                        </p:attrNameLst>
                                      </p:cBhvr>
                                      <p:rCtr x="25191" y="7531"/>
                                    </p:animMotion>
                                  </p:childTnLst>
                                </p:cTn>
                              </p:par>
                              <p:par>
                                <p:cTn id="63" presetID="0" presetClass="path" presetSubtype="0" accel="50000" decel="50000" fill="hold" nodeType="withEffect">
                                  <p:stCondLst>
                                    <p:cond delay="0"/>
                                  </p:stCondLst>
                                  <p:childTnLst>
                                    <p:animMotion origin="layout" path="M 0.53645 0.38796 L 0.72378 0.39043 L 0.88194 0.14259 L 1.05017 0.13611 L 1.27691 0.38117 " pathEditMode="relative" rAng="0" ptsTypes="AAAAA">
                                      <p:cBhvr>
                                        <p:cTn id="64" dur="2000" fill="hold"/>
                                        <p:tgtEl>
                                          <p:spTgt spid="119"/>
                                        </p:tgtEl>
                                        <p:attrNameLst>
                                          <p:attrName>ppt_x</p:attrName>
                                          <p:attrName>ppt_y</p:attrName>
                                        </p:attrNameLst>
                                      </p:cBhvr>
                                      <p:rCtr x="37014" y="-12469"/>
                                    </p:animMotion>
                                  </p:childTnLst>
                                </p:cTn>
                              </p:par>
                              <p:par>
                                <p:cTn id="65" presetID="0" presetClass="path" presetSubtype="0" accel="50000" decel="50000" fill="hold" nodeType="withEffect">
                                  <p:stCondLst>
                                    <p:cond delay="0"/>
                                  </p:stCondLst>
                                  <p:childTnLst>
                                    <p:animMotion origin="layout" path="M 0.51441 0.36018 L 0.70174 0.36265 L 0.8599 0.11481 L 1.02813 0.10833 L 1.25486 0.35339 " pathEditMode="relative" rAng="0" ptsTypes="AAAAA">
                                      <p:cBhvr>
                                        <p:cTn id="66" dur="2000" fill="hold"/>
                                        <p:tgtEl>
                                          <p:spTgt spid="122"/>
                                        </p:tgtEl>
                                        <p:attrNameLst>
                                          <p:attrName>ppt_x</p:attrName>
                                          <p:attrName>ppt_y</p:attrName>
                                        </p:attrNameLst>
                                      </p:cBhvr>
                                      <p:rCtr x="37014" y="-12469"/>
                                    </p:animMotion>
                                  </p:childTnLst>
                                </p:cTn>
                              </p:par>
                              <p:par>
                                <p:cTn id="67" presetID="0" presetClass="path" presetSubtype="0" accel="50000" decel="50000" fill="hold" nodeType="withEffect">
                                  <p:stCondLst>
                                    <p:cond delay="0"/>
                                  </p:stCondLst>
                                  <p:childTnLst>
                                    <p:animMotion origin="layout" path="M 0.52726 0.35957 L 0.71458 0.36204 L 0.87274 0.1142 L 1.04097 0.10772 L 1.26771 0.35278 " pathEditMode="relative" rAng="0" ptsTypes="AAAAA">
                                      <p:cBhvr>
                                        <p:cTn id="68" dur="2000" fill="hold"/>
                                        <p:tgtEl>
                                          <p:spTgt spid="125"/>
                                        </p:tgtEl>
                                        <p:attrNameLst>
                                          <p:attrName>ppt_x</p:attrName>
                                          <p:attrName>ppt_y</p:attrName>
                                        </p:attrNameLst>
                                      </p:cBhvr>
                                      <p:rCtr x="37014" y="-12469"/>
                                    </p:animMotion>
                                  </p:childTnLst>
                                </p:cTn>
                              </p:par>
                              <p:par>
                                <p:cTn id="69" presetID="0" presetClass="path" presetSubtype="0" accel="50000" decel="50000" fill="hold" nodeType="withEffect">
                                  <p:stCondLst>
                                    <p:cond delay="0"/>
                                  </p:stCondLst>
                                  <p:childTnLst>
                                    <p:animMotion origin="layout" path="M 0.52378 0.39753 L 0.71111 0.4 L 0.86927 0.15216 L 1.0375 0.14568 L 1.26423 0.39074 " pathEditMode="relative" rAng="0" ptsTypes="AAAAA">
                                      <p:cBhvr>
                                        <p:cTn id="70" dur="2000" fill="hold"/>
                                        <p:tgtEl>
                                          <p:spTgt spid="128"/>
                                        </p:tgtEl>
                                        <p:attrNameLst>
                                          <p:attrName>ppt_x</p:attrName>
                                          <p:attrName>ppt_y</p:attrName>
                                        </p:attrNameLst>
                                      </p:cBhvr>
                                      <p:rCtr x="37014" y="-12469"/>
                                    </p:animMotion>
                                  </p:childTnLst>
                                </p:cTn>
                              </p:par>
                              <p:par>
                                <p:cTn id="71" presetID="0" presetClass="path" presetSubtype="0" accel="50000" decel="50000" fill="hold" nodeType="withEffect">
                                  <p:stCondLst>
                                    <p:cond delay="0"/>
                                  </p:stCondLst>
                                  <p:childTnLst>
                                    <p:animMotion origin="layout" path="M 0.44461 0.425 L 0.63194 0.40926 L 0.78628 0.52161 L 0.9408 0.40031 L 1.19514 0.41358 " pathEditMode="relative" rAng="0" ptsTypes="AAAAA">
                                      <p:cBhvr>
                                        <p:cTn id="72" dur="2000" fill="hold"/>
                                        <p:tgtEl>
                                          <p:spTgt spid="131"/>
                                        </p:tgtEl>
                                        <p:attrNameLst>
                                          <p:attrName>ppt_x</p:attrName>
                                          <p:attrName>ppt_y</p:attrName>
                                        </p:attrNameLst>
                                      </p:cBhvr>
                                      <p:rCtr x="37517" y="3580"/>
                                    </p:animMotion>
                                  </p:childTnLst>
                                </p:cTn>
                              </p:par>
                              <p:par>
                                <p:cTn id="73" presetID="0" presetClass="path" presetSubtype="0" accel="50000" decel="50000" fill="hold" nodeType="withEffect">
                                  <p:stCondLst>
                                    <p:cond delay="0"/>
                                  </p:stCondLst>
                                  <p:childTnLst>
                                    <p:animMotion origin="layout" path="M 0.43177 0.41142 L 0.6191 0.39568 L 0.77344 0.50803 L 0.92796 0.38673 L 1.1823 0.4 " pathEditMode="relative" rAng="0" ptsTypes="AAAAA">
                                      <p:cBhvr>
                                        <p:cTn id="74" dur="2000" fill="hold"/>
                                        <p:tgtEl>
                                          <p:spTgt spid="135"/>
                                        </p:tgtEl>
                                        <p:attrNameLst>
                                          <p:attrName>ppt_x</p:attrName>
                                          <p:attrName>ppt_y</p:attrName>
                                        </p:attrNameLst>
                                      </p:cBhvr>
                                      <p:rCtr x="37517" y="3580"/>
                                    </p:animMotion>
                                  </p:childTnLst>
                                </p:cTn>
                              </p:par>
                              <p:par>
                                <p:cTn id="75" presetID="0" presetClass="path" presetSubtype="0" accel="50000" decel="50000" fill="hold" nodeType="withEffect">
                                  <p:stCondLst>
                                    <p:cond delay="0"/>
                                  </p:stCondLst>
                                  <p:childTnLst>
                                    <p:animMotion origin="layout" path="M 0.43177 0.41142 L 0.6191 0.39568 L 0.77344 0.50803 L 0.92795 0.38673 L 1.18229 0.4 " pathEditMode="relative" rAng="0" ptsTypes="AAAAA">
                                      <p:cBhvr>
                                        <p:cTn id="76" dur="2000" fill="hold"/>
                                        <p:tgtEl>
                                          <p:spTgt spid="138"/>
                                        </p:tgtEl>
                                        <p:attrNameLst>
                                          <p:attrName>ppt_x</p:attrName>
                                          <p:attrName>ppt_y</p:attrName>
                                        </p:attrNameLst>
                                      </p:cBhvr>
                                      <p:rCtr x="37517" y="3580"/>
                                    </p:animMotion>
                                  </p:childTnLst>
                                </p:cTn>
                              </p:par>
                              <p:par>
                                <p:cTn id="77" presetID="0" presetClass="path" presetSubtype="0" accel="50000" decel="50000" fill="hold" nodeType="withEffect">
                                  <p:stCondLst>
                                    <p:cond delay="0"/>
                                  </p:stCondLst>
                                  <p:childTnLst>
                                    <p:animMotion origin="layout" path="M 0.43178 0.41142 L 0.6191 0.39568 L 0.77344 0.50803 L 0.92796 0.38673 L 1.1823 0.4 " pathEditMode="relative" rAng="0" ptsTypes="AAAAA">
                                      <p:cBhvr>
                                        <p:cTn id="78" dur="2000" fill="hold"/>
                                        <p:tgtEl>
                                          <p:spTgt spid="141"/>
                                        </p:tgtEl>
                                        <p:attrNameLst>
                                          <p:attrName>ppt_x</p:attrName>
                                          <p:attrName>ppt_y</p:attrName>
                                        </p:attrNameLst>
                                      </p:cBhvr>
                                      <p:rCtr x="37517" y="3580"/>
                                    </p:animMotion>
                                  </p:childTnLst>
                                </p:cTn>
                              </p:par>
                              <p:par>
                                <p:cTn id="79" presetID="0" presetClass="path" presetSubtype="0" accel="50000" decel="50000" fill="hold" nodeType="withEffect">
                                  <p:stCondLst>
                                    <p:cond delay="0"/>
                                  </p:stCondLst>
                                  <p:childTnLst>
                                    <p:animMotion origin="layout" path="M 0.43178 0.41142 L 0.6191 0.39568 L 0.77344 0.50802 L 0.92796 0.38673 L 1.1823 0.4 " pathEditMode="relative" rAng="0" ptsTypes="AAAAA">
                                      <p:cBhvr>
                                        <p:cTn id="80" dur="2000" fill="hold"/>
                                        <p:tgtEl>
                                          <p:spTgt spid="144"/>
                                        </p:tgtEl>
                                        <p:attrNameLst>
                                          <p:attrName>ppt_x</p:attrName>
                                          <p:attrName>ppt_y</p:attrName>
                                        </p:attrNameLst>
                                      </p:cBhvr>
                                      <p:rCtr x="37517" y="3580"/>
                                    </p:animMotion>
                                  </p:childTnLst>
                                </p:cTn>
                              </p:par>
                              <p:par>
                                <p:cTn id="81" presetID="0" presetClass="path" presetSubtype="0" accel="50000" decel="50000" fill="hold" nodeType="withEffect">
                                  <p:stCondLst>
                                    <p:cond delay="0"/>
                                  </p:stCondLst>
                                  <p:childTnLst>
                                    <p:animMotion origin="layout" path="M 0.43177 0.41142 L 0.6191 0.39568 L 0.77344 0.50802 L 0.92795 0.38673 L 1.18229 0.4 " pathEditMode="relative" rAng="0" ptsTypes="AAAAA">
                                      <p:cBhvr>
                                        <p:cTn id="82" dur="2000" fill="hold"/>
                                        <p:tgtEl>
                                          <p:spTgt spid="147"/>
                                        </p:tgtEl>
                                        <p:attrNameLst>
                                          <p:attrName>ppt_x</p:attrName>
                                          <p:attrName>ppt_y</p:attrName>
                                        </p:attrNameLst>
                                      </p:cBhvr>
                                      <p:rCtr x="37517" y="3580"/>
                                    </p:animMotion>
                                  </p:childTnLst>
                                </p:cTn>
                              </p:par>
                              <p:par>
                                <p:cTn id="83" presetID="0" presetClass="path" presetSubtype="0" accel="50000" decel="50000" fill="hold" nodeType="withEffect">
                                  <p:stCondLst>
                                    <p:cond delay="0"/>
                                  </p:stCondLst>
                                  <p:childTnLst>
                                    <p:animMotion origin="layout" path="M 0.43177 0.41142 L 0.6191 0.39568 L 0.77344 0.50802 L 0.92795 0.38673 L 1.18229 0.4 " pathEditMode="relative" rAng="0" ptsTypes="AAAAA">
                                      <p:cBhvr>
                                        <p:cTn id="84" dur="2000" fill="hold"/>
                                        <p:tgtEl>
                                          <p:spTgt spid="150"/>
                                        </p:tgtEl>
                                        <p:attrNameLst>
                                          <p:attrName>ppt_x</p:attrName>
                                          <p:attrName>ppt_y</p:attrName>
                                        </p:attrNameLst>
                                      </p:cBhvr>
                                      <p:rCtr x="37517" y="3580"/>
                                    </p:animMotion>
                                  </p:childTnLst>
                                </p:cTn>
                              </p:par>
                              <p:par>
                                <p:cTn id="85" presetID="0" presetClass="path" presetSubtype="0" accel="50000" decel="50000" fill="hold" nodeType="withEffect">
                                  <p:stCondLst>
                                    <p:cond delay="0"/>
                                  </p:stCondLst>
                                  <p:childTnLst>
                                    <p:animMotion origin="layout" path="M 0.43177 0.41142 L 0.6191 0.39568 L 0.77344 0.50803 L 0.92795 0.38673 L 1.18229 0.4 " pathEditMode="relative" rAng="0" ptsTypes="AAAAA">
                                      <p:cBhvr>
                                        <p:cTn id="86" dur="2000" fill="hold"/>
                                        <p:tgtEl>
                                          <p:spTgt spid="153"/>
                                        </p:tgtEl>
                                        <p:attrNameLst>
                                          <p:attrName>ppt_x</p:attrName>
                                          <p:attrName>ppt_y</p:attrName>
                                        </p:attrNameLst>
                                      </p:cBhvr>
                                      <p:rCtr x="37517" y="3580"/>
                                    </p:animMotion>
                                  </p:childTnLst>
                                </p:cTn>
                              </p:par>
                            </p:childTnLst>
                          </p:cTn>
                        </p:par>
                        <p:par>
                          <p:cTn id="87" fill="hold">
                            <p:stCondLst>
                              <p:cond delay="2000"/>
                            </p:stCondLst>
                            <p:childTnLst>
                              <p:par>
                                <p:cTn id="88" presetID="9" presetClass="emph" presetSubtype="0" nodeType="afterEffect">
                                  <p:stCondLst>
                                    <p:cond delay="0"/>
                                  </p:stCondLst>
                                  <p:childTnLst>
                                    <p:set>
                                      <p:cBhvr rctx="PPT">
                                        <p:cTn id="89" dur="indefinite"/>
                                        <p:tgtEl>
                                          <p:spTgt spid="9"/>
                                        </p:tgtEl>
                                        <p:attrNameLst>
                                          <p:attrName>style.opacity</p:attrName>
                                        </p:attrNameLst>
                                      </p:cBhvr>
                                      <p:to>
                                        <p:strVal val="0.2"/>
                                      </p:to>
                                    </p:set>
                                    <p:animEffect filter="image" prLst="opacity: 0.2">
                                      <p:cBhvr rctx="IE">
                                        <p:cTn id="90" dur="indefinite"/>
                                        <p:tgtEl>
                                          <p:spTgt spid="9"/>
                                        </p:tgtEl>
                                      </p:cBhvr>
                                    </p:animEffect>
                                  </p:childTnLst>
                                </p:cTn>
                              </p:par>
                            </p:childTnLst>
                          </p:cTn>
                        </p:par>
                        <p:par>
                          <p:cTn id="91" fill="hold">
                            <p:stCondLst>
                              <p:cond delay="2000"/>
                            </p:stCondLst>
                            <p:childTnLst>
                              <p:par>
                                <p:cTn id="92" presetID="9" presetClass="emph" presetSubtype="0" nodeType="afterEffect">
                                  <p:stCondLst>
                                    <p:cond delay="0"/>
                                  </p:stCondLst>
                                  <p:childTnLst>
                                    <p:set>
                                      <p:cBhvr rctx="PPT">
                                        <p:cTn id="93" dur="indefinite"/>
                                        <p:tgtEl>
                                          <p:spTgt spid="12"/>
                                        </p:tgtEl>
                                        <p:attrNameLst>
                                          <p:attrName>style.opacity</p:attrName>
                                        </p:attrNameLst>
                                      </p:cBhvr>
                                      <p:to>
                                        <p:strVal val="0.2"/>
                                      </p:to>
                                    </p:set>
                                    <p:animEffect filter="image" prLst="opacity: 0.2">
                                      <p:cBhvr rctx="IE">
                                        <p:cTn id="94" dur="indefinite"/>
                                        <p:tgtEl>
                                          <p:spTgt spid="12"/>
                                        </p:tgtEl>
                                      </p:cBhvr>
                                    </p:animEffect>
                                  </p:childTnLst>
                                </p:cTn>
                              </p:par>
                            </p:childTnLst>
                          </p:cTn>
                        </p:par>
                        <p:par>
                          <p:cTn id="95" fill="hold">
                            <p:stCondLst>
                              <p:cond delay="2000"/>
                            </p:stCondLst>
                            <p:childTnLst>
                              <p:par>
                                <p:cTn id="96" presetID="9" presetClass="emph" presetSubtype="0" nodeType="afterEffect">
                                  <p:stCondLst>
                                    <p:cond delay="0"/>
                                  </p:stCondLst>
                                  <p:childTnLst>
                                    <p:set>
                                      <p:cBhvr rctx="PPT">
                                        <p:cTn id="97" dur="indefinite"/>
                                        <p:tgtEl>
                                          <p:spTgt spid="15"/>
                                        </p:tgtEl>
                                        <p:attrNameLst>
                                          <p:attrName>style.opacity</p:attrName>
                                        </p:attrNameLst>
                                      </p:cBhvr>
                                      <p:to>
                                        <p:strVal val="0.2"/>
                                      </p:to>
                                    </p:set>
                                    <p:animEffect filter="image" prLst="opacity: 0.2">
                                      <p:cBhvr rctx="IE">
                                        <p:cTn id="98" dur="indefinite"/>
                                        <p:tgtEl>
                                          <p:spTgt spid="15"/>
                                        </p:tgtEl>
                                      </p:cBhvr>
                                    </p:animEffect>
                                  </p:childTnLst>
                                </p:cTn>
                              </p:par>
                            </p:childTnLst>
                          </p:cTn>
                        </p:par>
                        <p:par>
                          <p:cTn id="99" fill="hold">
                            <p:stCondLst>
                              <p:cond delay="2000"/>
                            </p:stCondLst>
                            <p:childTnLst>
                              <p:par>
                                <p:cTn id="100" presetID="9" presetClass="emph" presetSubtype="0" nodeType="afterEffect">
                                  <p:stCondLst>
                                    <p:cond delay="0"/>
                                  </p:stCondLst>
                                  <p:childTnLst>
                                    <p:set>
                                      <p:cBhvr rctx="PPT">
                                        <p:cTn id="101" dur="indefinite"/>
                                        <p:tgtEl>
                                          <p:spTgt spid="18"/>
                                        </p:tgtEl>
                                        <p:attrNameLst>
                                          <p:attrName>style.opacity</p:attrName>
                                        </p:attrNameLst>
                                      </p:cBhvr>
                                      <p:to>
                                        <p:strVal val="0.2"/>
                                      </p:to>
                                    </p:set>
                                    <p:animEffect filter="image" prLst="opacity: 0.2">
                                      <p:cBhvr rctx="IE">
                                        <p:cTn id="102" dur="indefinite"/>
                                        <p:tgtEl>
                                          <p:spTgt spid="18"/>
                                        </p:tgtEl>
                                      </p:cBhvr>
                                    </p:animEffect>
                                  </p:childTnLst>
                                </p:cTn>
                              </p:par>
                            </p:childTnLst>
                          </p:cTn>
                        </p:par>
                        <p:par>
                          <p:cTn id="103" fill="hold">
                            <p:stCondLst>
                              <p:cond delay="2000"/>
                            </p:stCondLst>
                            <p:childTnLst>
                              <p:par>
                                <p:cTn id="104" presetID="9" presetClass="emph" presetSubtype="0" nodeType="afterEffect">
                                  <p:stCondLst>
                                    <p:cond delay="0"/>
                                  </p:stCondLst>
                                  <p:childTnLst>
                                    <p:set>
                                      <p:cBhvr rctx="PPT">
                                        <p:cTn id="105" dur="indefinite"/>
                                        <p:tgtEl>
                                          <p:spTgt spid="21"/>
                                        </p:tgtEl>
                                        <p:attrNameLst>
                                          <p:attrName>style.opacity</p:attrName>
                                        </p:attrNameLst>
                                      </p:cBhvr>
                                      <p:to>
                                        <p:strVal val="0.2"/>
                                      </p:to>
                                    </p:set>
                                    <p:animEffect filter="image" prLst="opacity: 0.2">
                                      <p:cBhvr rctx="IE">
                                        <p:cTn id="106" dur="indefinite"/>
                                        <p:tgtEl>
                                          <p:spTgt spid="21"/>
                                        </p:tgtEl>
                                      </p:cBhvr>
                                    </p:animEffect>
                                  </p:childTnLst>
                                </p:cTn>
                              </p:par>
                            </p:childTnLst>
                          </p:cTn>
                        </p:par>
                        <p:par>
                          <p:cTn id="107" fill="hold">
                            <p:stCondLst>
                              <p:cond delay="2000"/>
                            </p:stCondLst>
                            <p:childTnLst>
                              <p:par>
                                <p:cTn id="108" presetID="9" presetClass="emph" presetSubtype="0" nodeType="afterEffect">
                                  <p:stCondLst>
                                    <p:cond delay="0"/>
                                  </p:stCondLst>
                                  <p:childTnLst>
                                    <p:set>
                                      <p:cBhvr rctx="PPT">
                                        <p:cTn id="109" dur="indefinite"/>
                                        <p:tgtEl>
                                          <p:spTgt spid="27"/>
                                        </p:tgtEl>
                                        <p:attrNameLst>
                                          <p:attrName>style.opacity</p:attrName>
                                        </p:attrNameLst>
                                      </p:cBhvr>
                                      <p:to>
                                        <p:strVal val="0.2"/>
                                      </p:to>
                                    </p:set>
                                    <p:animEffect filter="image" prLst="opacity: 0.2">
                                      <p:cBhvr rctx="IE">
                                        <p:cTn id="110" dur="indefinite"/>
                                        <p:tgtEl>
                                          <p:spTgt spid="27"/>
                                        </p:tgtEl>
                                      </p:cBhvr>
                                    </p:animEffect>
                                  </p:childTnLst>
                                </p:cTn>
                              </p:par>
                            </p:childTnLst>
                          </p:cTn>
                        </p:par>
                        <p:par>
                          <p:cTn id="111" fill="hold">
                            <p:stCondLst>
                              <p:cond delay="2000"/>
                            </p:stCondLst>
                            <p:childTnLst>
                              <p:par>
                                <p:cTn id="112" presetID="9" presetClass="emph" presetSubtype="0" nodeType="afterEffect">
                                  <p:stCondLst>
                                    <p:cond delay="0"/>
                                  </p:stCondLst>
                                  <p:childTnLst>
                                    <p:set>
                                      <p:cBhvr rctx="PPT">
                                        <p:cTn id="113" dur="indefinite"/>
                                        <p:tgtEl>
                                          <p:spTgt spid="30"/>
                                        </p:tgtEl>
                                        <p:attrNameLst>
                                          <p:attrName>style.opacity</p:attrName>
                                        </p:attrNameLst>
                                      </p:cBhvr>
                                      <p:to>
                                        <p:strVal val="0.2"/>
                                      </p:to>
                                    </p:set>
                                    <p:animEffect filter="image" prLst="opacity: 0.2">
                                      <p:cBhvr rctx="IE">
                                        <p:cTn id="114" dur="indefinite"/>
                                        <p:tgtEl>
                                          <p:spTgt spid="30"/>
                                        </p:tgtEl>
                                      </p:cBhvr>
                                    </p:animEffect>
                                  </p:childTnLst>
                                </p:cTn>
                              </p:par>
                            </p:childTnLst>
                          </p:cTn>
                        </p:par>
                        <p:par>
                          <p:cTn id="115" fill="hold">
                            <p:stCondLst>
                              <p:cond delay="2000"/>
                            </p:stCondLst>
                            <p:childTnLst>
                              <p:par>
                                <p:cTn id="116" presetID="9" presetClass="emph" presetSubtype="0" nodeType="afterEffect">
                                  <p:stCondLst>
                                    <p:cond delay="0"/>
                                  </p:stCondLst>
                                  <p:childTnLst>
                                    <p:set>
                                      <p:cBhvr rctx="PPT">
                                        <p:cTn id="117" dur="indefinite"/>
                                        <p:tgtEl>
                                          <p:spTgt spid="33"/>
                                        </p:tgtEl>
                                        <p:attrNameLst>
                                          <p:attrName>style.opacity</p:attrName>
                                        </p:attrNameLst>
                                      </p:cBhvr>
                                      <p:to>
                                        <p:strVal val="0.2"/>
                                      </p:to>
                                    </p:set>
                                    <p:animEffect filter="image" prLst="opacity: 0.2">
                                      <p:cBhvr rctx="IE">
                                        <p:cTn id="118" dur="indefinite"/>
                                        <p:tgtEl>
                                          <p:spTgt spid="33"/>
                                        </p:tgtEl>
                                      </p:cBhvr>
                                    </p:animEffect>
                                  </p:childTnLst>
                                </p:cTn>
                              </p:par>
                            </p:childTnLst>
                          </p:cTn>
                        </p:par>
                        <p:par>
                          <p:cTn id="119" fill="hold">
                            <p:stCondLst>
                              <p:cond delay="2000"/>
                            </p:stCondLst>
                            <p:childTnLst>
                              <p:par>
                                <p:cTn id="120" presetID="9" presetClass="emph" presetSubtype="0" nodeType="afterEffect">
                                  <p:stCondLst>
                                    <p:cond delay="0"/>
                                  </p:stCondLst>
                                  <p:childTnLst>
                                    <p:set>
                                      <p:cBhvr rctx="PPT">
                                        <p:cTn id="121" dur="indefinite"/>
                                        <p:tgtEl>
                                          <p:spTgt spid="36"/>
                                        </p:tgtEl>
                                        <p:attrNameLst>
                                          <p:attrName>style.opacity</p:attrName>
                                        </p:attrNameLst>
                                      </p:cBhvr>
                                      <p:to>
                                        <p:strVal val="0.2"/>
                                      </p:to>
                                    </p:set>
                                    <p:animEffect filter="image" prLst="opacity: 0.2">
                                      <p:cBhvr rctx="IE">
                                        <p:cTn id="122" dur="indefinite"/>
                                        <p:tgtEl>
                                          <p:spTgt spid="36"/>
                                        </p:tgtEl>
                                      </p:cBhvr>
                                    </p:animEffect>
                                  </p:childTnLst>
                                </p:cTn>
                              </p:par>
                            </p:childTnLst>
                          </p:cTn>
                        </p:par>
                        <p:par>
                          <p:cTn id="123" fill="hold">
                            <p:stCondLst>
                              <p:cond delay="2000"/>
                            </p:stCondLst>
                            <p:childTnLst>
                              <p:par>
                                <p:cTn id="124" presetID="9" presetClass="emph" presetSubtype="0" nodeType="afterEffect">
                                  <p:stCondLst>
                                    <p:cond delay="0"/>
                                  </p:stCondLst>
                                  <p:childTnLst>
                                    <p:set>
                                      <p:cBhvr rctx="PPT">
                                        <p:cTn id="125" dur="indefinite"/>
                                        <p:tgtEl>
                                          <p:spTgt spid="39"/>
                                        </p:tgtEl>
                                        <p:attrNameLst>
                                          <p:attrName>style.opacity</p:attrName>
                                        </p:attrNameLst>
                                      </p:cBhvr>
                                      <p:to>
                                        <p:strVal val="0.2"/>
                                      </p:to>
                                    </p:set>
                                    <p:animEffect filter="image" prLst="opacity: 0.2">
                                      <p:cBhvr rctx="IE">
                                        <p:cTn id="126" dur="indefinite"/>
                                        <p:tgtEl>
                                          <p:spTgt spid="39"/>
                                        </p:tgtEl>
                                      </p:cBhvr>
                                    </p:animEffect>
                                  </p:childTnLst>
                                </p:cTn>
                              </p:par>
                            </p:childTnLst>
                          </p:cTn>
                        </p:par>
                        <p:par>
                          <p:cTn id="127" fill="hold">
                            <p:stCondLst>
                              <p:cond delay="2000"/>
                            </p:stCondLst>
                            <p:childTnLst>
                              <p:par>
                                <p:cTn id="128" presetID="9" presetClass="emph" presetSubtype="0" nodeType="afterEffect">
                                  <p:stCondLst>
                                    <p:cond delay="0"/>
                                  </p:stCondLst>
                                  <p:childTnLst>
                                    <p:set>
                                      <p:cBhvr rctx="PPT">
                                        <p:cTn id="129" dur="indefinite"/>
                                        <p:tgtEl>
                                          <p:spTgt spid="42"/>
                                        </p:tgtEl>
                                        <p:attrNameLst>
                                          <p:attrName>style.opacity</p:attrName>
                                        </p:attrNameLst>
                                      </p:cBhvr>
                                      <p:to>
                                        <p:strVal val="0.2"/>
                                      </p:to>
                                    </p:set>
                                    <p:animEffect filter="image" prLst="opacity: 0.2">
                                      <p:cBhvr rctx="IE">
                                        <p:cTn id="130" dur="indefinite"/>
                                        <p:tgtEl>
                                          <p:spTgt spid="42"/>
                                        </p:tgtEl>
                                      </p:cBhvr>
                                    </p:animEffect>
                                  </p:childTnLst>
                                </p:cTn>
                              </p:par>
                            </p:childTnLst>
                          </p:cTn>
                        </p:par>
                        <p:par>
                          <p:cTn id="131" fill="hold">
                            <p:stCondLst>
                              <p:cond delay="2000"/>
                            </p:stCondLst>
                            <p:childTnLst>
                              <p:par>
                                <p:cTn id="132" presetID="9" presetClass="emph" presetSubtype="0" nodeType="afterEffect">
                                  <p:stCondLst>
                                    <p:cond delay="0"/>
                                  </p:stCondLst>
                                  <p:childTnLst>
                                    <p:set>
                                      <p:cBhvr rctx="PPT">
                                        <p:cTn id="133" dur="indefinite"/>
                                        <p:tgtEl>
                                          <p:spTgt spid="45"/>
                                        </p:tgtEl>
                                        <p:attrNameLst>
                                          <p:attrName>style.opacity</p:attrName>
                                        </p:attrNameLst>
                                      </p:cBhvr>
                                      <p:to>
                                        <p:strVal val="0.2"/>
                                      </p:to>
                                    </p:set>
                                    <p:animEffect filter="image" prLst="opacity: 0.2">
                                      <p:cBhvr rctx="IE">
                                        <p:cTn id="134" dur="indefinite"/>
                                        <p:tgtEl>
                                          <p:spTgt spid="45"/>
                                        </p:tgtEl>
                                      </p:cBhvr>
                                    </p:animEffect>
                                  </p:childTnLst>
                                </p:cTn>
                              </p:par>
                            </p:childTnLst>
                          </p:cTn>
                        </p:par>
                        <p:par>
                          <p:cTn id="135" fill="hold">
                            <p:stCondLst>
                              <p:cond delay="2000"/>
                            </p:stCondLst>
                            <p:childTnLst>
                              <p:par>
                                <p:cTn id="136" presetID="9" presetClass="emph" presetSubtype="0" nodeType="afterEffect">
                                  <p:stCondLst>
                                    <p:cond delay="0"/>
                                  </p:stCondLst>
                                  <p:childTnLst>
                                    <p:set>
                                      <p:cBhvr rctx="PPT">
                                        <p:cTn id="137" dur="indefinite"/>
                                        <p:tgtEl>
                                          <p:spTgt spid="48"/>
                                        </p:tgtEl>
                                        <p:attrNameLst>
                                          <p:attrName>style.opacity</p:attrName>
                                        </p:attrNameLst>
                                      </p:cBhvr>
                                      <p:to>
                                        <p:strVal val="0.2"/>
                                      </p:to>
                                    </p:set>
                                    <p:animEffect filter="image" prLst="opacity: 0.2">
                                      <p:cBhvr rctx="IE">
                                        <p:cTn id="138" dur="indefinite"/>
                                        <p:tgtEl>
                                          <p:spTgt spid="48"/>
                                        </p:tgtEl>
                                      </p:cBhvr>
                                    </p:animEffect>
                                  </p:childTnLst>
                                </p:cTn>
                              </p:par>
                            </p:childTnLst>
                          </p:cTn>
                        </p:par>
                        <p:par>
                          <p:cTn id="139" fill="hold">
                            <p:stCondLst>
                              <p:cond delay="2000"/>
                            </p:stCondLst>
                            <p:childTnLst>
                              <p:par>
                                <p:cTn id="140" presetID="9" presetClass="emph" presetSubtype="0" nodeType="afterEffect">
                                  <p:stCondLst>
                                    <p:cond delay="0"/>
                                  </p:stCondLst>
                                  <p:childTnLst>
                                    <p:set>
                                      <p:cBhvr rctx="PPT">
                                        <p:cTn id="141" dur="indefinite"/>
                                        <p:tgtEl>
                                          <p:spTgt spid="51"/>
                                        </p:tgtEl>
                                        <p:attrNameLst>
                                          <p:attrName>style.opacity</p:attrName>
                                        </p:attrNameLst>
                                      </p:cBhvr>
                                      <p:to>
                                        <p:strVal val="0.2"/>
                                      </p:to>
                                    </p:set>
                                    <p:animEffect filter="image" prLst="opacity: 0.2">
                                      <p:cBhvr rctx="IE">
                                        <p:cTn id="142" dur="indefinite"/>
                                        <p:tgtEl>
                                          <p:spTgt spid="51"/>
                                        </p:tgtEl>
                                      </p:cBhvr>
                                    </p:animEffect>
                                  </p:childTnLst>
                                </p:cTn>
                              </p:par>
                            </p:childTnLst>
                          </p:cTn>
                        </p:par>
                        <p:par>
                          <p:cTn id="143" fill="hold">
                            <p:stCondLst>
                              <p:cond delay="2000"/>
                            </p:stCondLst>
                            <p:childTnLst>
                              <p:par>
                                <p:cTn id="144" presetID="9" presetClass="emph" presetSubtype="0" nodeType="afterEffect">
                                  <p:stCondLst>
                                    <p:cond delay="0"/>
                                  </p:stCondLst>
                                  <p:childTnLst>
                                    <p:set>
                                      <p:cBhvr rctx="PPT">
                                        <p:cTn id="145" dur="indefinite"/>
                                        <p:tgtEl>
                                          <p:spTgt spid="54"/>
                                        </p:tgtEl>
                                        <p:attrNameLst>
                                          <p:attrName>style.opacity</p:attrName>
                                        </p:attrNameLst>
                                      </p:cBhvr>
                                      <p:to>
                                        <p:strVal val="0.2"/>
                                      </p:to>
                                    </p:set>
                                    <p:animEffect filter="image" prLst="opacity: 0.2">
                                      <p:cBhvr rctx="IE">
                                        <p:cTn id="146" dur="indefinite"/>
                                        <p:tgtEl>
                                          <p:spTgt spid="54"/>
                                        </p:tgtEl>
                                      </p:cBhvr>
                                    </p:animEffect>
                                  </p:childTnLst>
                                </p:cTn>
                              </p:par>
                            </p:childTnLst>
                          </p:cTn>
                        </p:par>
                        <p:par>
                          <p:cTn id="147" fill="hold">
                            <p:stCondLst>
                              <p:cond delay="2000"/>
                            </p:stCondLst>
                            <p:childTnLst>
                              <p:par>
                                <p:cTn id="148" presetID="9" presetClass="emph" presetSubtype="0" nodeType="afterEffect">
                                  <p:stCondLst>
                                    <p:cond delay="0"/>
                                  </p:stCondLst>
                                  <p:childTnLst>
                                    <p:set>
                                      <p:cBhvr rctx="PPT">
                                        <p:cTn id="149" dur="indefinite"/>
                                        <p:tgtEl>
                                          <p:spTgt spid="57"/>
                                        </p:tgtEl>
                                        <p:attrNameLst>
                                          <p:attrName>style.opacity</p:attrName>
                                        </p:attrNameLst>
                                      </p:cBhvr>
                                      <p:to>
                                        <p:strVal val="0.2"/>
                                      </p:to>
                                    </p:set>
                                    <p:animEffect filter="image" prLst="opacity: 0.2">
                                      <p:cBhvr rctx="IE">
                                        <p:cTn id="150" dur="indefinite"/>
                                        <p:tgtEl>
                                          <p:spTgt spid="57"/>
                                        </p:tgtEl>
                                      </p:cBhvr>
                                    </p:animEffect>
                                  </p:childTnLst>
                                </p:cTn>
                              </p:par>
                            </p:childTnLst>
                          </p:cTn>
                        </p:par>
                        <p:par>
                          <p:cTn id="151" fill="hold">
                            <p:stCondLst>
                              <p:cond delay="2000"/>
                            </p:stCondLst>
                            <p:childTnLst>
                              <p:par>
                                <p:cTn id="152" presetID="9" presetClass="emph" presetSubtype="0" nodeType="afterEffect">
                                  <p:stCondLst>
                                    <p:cond delay="0"/>
                                  </p:stCondLst>
                                  <p:childTnLst>
                                    <p:set>
                                      <p:cBhvr rctx="PPT">
                                        <p:cTn id="153" dur="indefinite"/>
                                        <p:tgtEl>
                                          <p:spTgt spid="60"/>
                                        </p:tgtEl>
                                        <p:attrNameLst>
                                          <p:attrName>style.opacity</p:attrName>
                                        </p:attrNameLst>
                                      </p:cBhvr>
                                      <p:to>
                                        <p:strVal val="0.2"/>
                                      </p:to>
                                    </p:set>
                                    <p:animEffect filter="image" prLst="opacity: 0.2">
                                      <p:cBhvr rctx="IE">
                                        <p:cTn id="154" dur="indefinite"/>
                                        <p:tgtEl>
                                          <p:spTgt spid="60"/>
                                        </p:tgtEl>
                                      </p:cBhvr>
                                    </p:animEffect>
                                  </p:childTnLst>
                                </p:cTn>
                              </p:par>
                            </p:childTnLst>
                          </p:cTn>
                        </p:par>
                        <p:par>
                          <p:cTn id="155" fill="hold">
                            <p:stCondLst>
                              <p:cond delay="2000"/>
                            </p:stCondLst>
                            <p:childTnLst>
                              <p:par>
                                <p:cTn id="156" presetID="9" presetClass="emph" presetSubtype="0" grpId="0" nodeType="afterEffect">
                                  <p:stCondLst>
                                    <p:cond delay="0"/>
                                  </p:stCondLst>
                                  <p:childTnLst>
                                    <p:set>
                                      <p:cBhvr rctx="PPT">
                                        <p:cTn id="157" dur="indefinite"/>
                                        <p:tgtEl>
                                          <p:spTgt spid="63"/>
                                        </p:tgtEl>
                                        <p:attrNameLst>
                                          <p:attrName>style.opacity</p:attrName>
                                        </p:attrNameLst>
                                      </p:cBhvr>
                                      <p:to>
                                        <p:strVal val="0.2"/>
                                      </p:to>
                                    </p:set>
                                    <p:animEffect filter="image" prLst="opacity: 0.2">
                                      <p:cBhvr rctx="IE">
                                        <p:cTn id="158" dur="indefinite"/>
                                        <p:tgtEl>
                                          <p:spTgt spid="63"/>
                                        </p:tgtEl>
                                      </p:cBhvr>
                                    </p:animEffect>
                                  </p:childTnLst>
                                </p:cTn>
                              </p:par>
                            </p:childTnLst>
                          </p:cTn>
                        </p:par>
                        <p:par>
                          <p:cTn id="159" fill="hold">
                            <p:stCondLst>
                              <p:cond delay="2000"/>
                            </p:stCondLst>
                            <p:childTnLst>
                              <p:par>
                                <p:cTn id="160" presetID="9" presetClass="emph" presetSubtype="0" grpId="0" nodeType="afterEffect">
                                  <p:stCondLst>
                                    <p:cond delay="0"/>
                                  </p:stCondLst>
                                  <p:childTnLst>
                                    <p:set>
                                      <p:cBhvr rctx="PPT">
                                        <p:cTn id="161" dur="indefinite"/>
                                        <p:tgtEl>
                                          <p:spTgt spid="64"/>
                                        </p:tgtEl>
                                        <p:attrNameLst>
                                          <p:attrName>style.opacity</p:attrName>
                                        </p:attrNameLst>
                                      </p:cBhvr>
                                      <p:to>
                                        <p:strVal val="0.2"/>
                                      </p:to>
                                    </p:set>
                                    <p:animEffect filter="image" prLst="opacity: 0.2">
                                      <p:cBhvr rctx="IE">
                                        <p:cTn id="162" dur="indefinite"/>
                                        <p:tgtEl>
                                          <p:spTgt spid="64"/>
                                        </p:tgtEl>
                                      </p:cBhvr>
                                    </p:animEffect>
                                  </p:childTnLst>
                                </p:cTn>
                              </p:par>
                            </p:childTnLst>
                          </p:cTn>
                        </p:par>
                        <p:par>
                          <p:cTn id="163" fill="hold">
                            <p:stCondLst>
                              <p:cond delay="2000"/>
                            </p:stCondLst>
                            <p:childTnLst>
                              <p:par>
                                <p:cTn id="164" presetID="9" presetClass="emph" presetSubtype="0" grpId="0" nodeType="afterEffect">
                                  <p:stCondLst>
                                    <p:cond delay="0"/>
                                  </p:stCondLst>
                                  <p:childTnLst>
                                    <p:set>
                                      <p:cBhvr rctx="PPT">
                                        <p:cTn id="165" dur="indefinite"/>
                                        <p:tgtEl>
                                          <p:spTgt spid="65"/>
                                        </p:tgtEl>
                                        <p:attrNameLst>
                                          <p:attrName>style.opacity</p:attrName>
                                        </p:attrNameLst>
                                      </p:cBhvr>
                                      <p:to>
                                        <p:strVal val="0.2"/>
                                      </p:to>
                                    </p:set>
                                    <p:animEffect filter="image" prLst="opacity: 0.2">
                                      <p:cBhvr rctx="IE">
                                        <p:cTn id="166" dur="indefinite"/>
                                        <p:tgtEl>
                                          <p:spTgt spid="65"/>
                                        </p:tgtEl>
                                      </p:cBhvr>
                                    </p:animEffect>
                                  </p:childTnLst>
                                </p:cTn>
                              </p:par>
                            </p:childTnLst>
                          </p:cTn>
                        </p:par>
                        <p:par>
                          <p:cTn id="167" fill="hold">
                            <p:stCondLst>
                              <p:cond delay="2000"/>
                            </p:stCondLst>
                            <p:childTnLst>
                              <p:par>
                                <p:cTn id="168" presetID="9" presetClass="emph" presetSubtype="0" nodeType="afterEffect">
                                  <p:stCondLst>
                                    <p:cond delay="0"/>
                                  </p:stCondLst>
                                  <p:childTnLst>
                                    <p:set>
                                      <p:cBhvr rctx="PPT">
                                        <p:cTn id="169" dur="indefinite"/>
                                        <p:tgtEl>
                                          <p:spTgt spid="66"/>
                                        </p:tgtEl>
                                        <p:attrNameLst>
                                          <p:attrName>style.opacity</p:attrName>
                                        </p:attrNameLst>
                                      </p:cBhvr>
                                      <p:to>
                                        <p:strVal val="0.2"/>
                                      </p:to>
                                    </p:set>
                                    <p:animEffect filter="image" prLst="opacity: 0.2">
                                      <p:cBhvr rctx="IE">
                                        <p:cTn id="170" dur="indefinite"/>
                                        <p:tgtEl>
                                          <p:spTgt spid="66"/>
                                        </p:tgtEl>
                                      </p:cBhvr>
                                    </p:animEffect>
                                  </p:childTnLst>
                                </p:cTn>
                              </p:par>
                            </p:childTnLst>
                          </p:cTn>
                        </p:par>
                        <p:par>
                          <p:cTn id="171" fill="hold">
                            <p:stCondLst>
                              <p:cond delay="2000"/>
                            </p:stCondLst>
                            <p:childTnLst>
                              <p:par>
                                <p:cTn id="172" presetID="9" presetClass="emph" presetSubtype="0" nodeType="afterEffect">
                                  <p:stCondLst>
                                    <p:cond delay="0"/>
                                  </p:stCondLst>
                                  <p:childTnLst>
                                    <p:set>
                                      <p:cBhvr rctx="PPT">
                                        <p:cTn id="173" dur="indefinite"/>
                                        <p:tgtEl>
                                          <p:spTgt spid="69"/>
                                        </p:tgtEl>
                                        <p:attrNameLst>
                                          <p:attrName>style.opacity</p:attrName>
                                        </p:attrNameLst>
                                      </p:cBhvr>
                                      <p:to>
                                        <p:strVal val="0.2"/>
                                      </p:to>
                                    </p:set>
                                    <p:animEffect filter="image" prLst="opacity: 0.2">
                                      <p:cBhvr rctx="IE">
                                        <p:cTn id="174" dur="indefinite"/>
                                        <p:tgtEl>
                                          <p:spTgt spid="69"/>
                                        </p:tgtEl>
                                      </p:cBhvr>
                                    </p:animEffect>
                                  </p:childTnLst>
                                </p:cTn>
                              </p:par>
                            </p:childTnLst>
                          </p:cTn>
                        </p:par>
                        <p:par>
                          <p:cTn id="175" fill="hold">
                            <p:stCondLst>
                              <p:cond delay="2000"/>
                            </p:stCondLst>
                            <p:childTnLst>
                              <p:par>
                                <p:cTn id="176" presetID="9" presetClass="emph" presetSubtype="0" nodeType="afterEffect">
                                  <p:stCondLst>
                                    <p:cond delay="0"/>
                                  </p:stCondLst>
                                  <p:childTnLst>
                                    <p:set>
                                      <p:cBhvr rctx="PPT">
                                        <p:cTn id="177" dur="indefinite"/>
                                        <p:tgtEl>
                                          <p:spTgt spid="72"/>
                                        </p:tgtEl>
                                        <p:attrNameLst>
                                          <p:attrName>style.opacity</p:attrName>
                                        </p:attrNameLst>
                                      </p:cBhvr>
                                      <p:to>
                                        <p:strVal val="0.2"/>
                                      </p:to>
                                    </p:set>
                                    <p:animEffect filter="image" prLst="opacity: 0.2">
                                      <p:cBhvr rctx="IE">
                                        <p:cTn id="178" dur="indefinite"/>
                                        <p:tgtEl>
                                          <p:spTgt spid="72"/>
                                        </p:tgtEl>
                                      </p:cBhvr>
                                    </p:animEffect>
                                  </p:childTnLst>
                                </p:cTn>
                              </p:par>
                            </p:childTnLst>
                          </p:cTn>
                        </p:par>
                        <p:par>
                          <p:cTn id="179" fill="hold">
                            <p:stCondLst>
                              <p:cond delay="2000"/>
                            </p:stCondLst>
                            <p:childTnLst>
                              <p:par>
                                <p:cTn id="180" presetID="9" presetClass="emph" presetSubtype="0" nodeType="afterEffect">
                                  <p:stCondLst>
                                    <p:cond delay="0"/>
                                  </p:stCondLst>
                                  <p:childTnLst>
                                    <p:set>
                                      <p:cBhvr rctx="PPT">
                                        <p:cTn id="181" dur="indefinite"/>
                                        <p:tgtEl>
                                          <p:spTgt spid="75"/>
                                        </p:tgtEl>
                                        <p:attrNameLst>
                                          <p:attrName>style.opacity</p:attrName>
                                        </p:attrNameLst>
                                      </p:cBhvr>
                                      <p:to>
                                        <p:strVal val="0.2"/>
                                      </p:to>
                                    </p:set>
                                    <p:animEffect filter="image" prLst="opacity: 0.2">
                                      <p:cBhvr rctx="IE">
                                        <p:cTn id="182" dur="indefinite"/>
                                        <p:tgtEl>
                                          <p:spTgt spid="75"/>
                                        </p:tgtEl>
                                      </p:cBhvr>
                                    </p:animEffect>
                                  </p:childTnLst>
                                </p:cTn>
                              </p:par>
                            </p:childTnLst>
                          </p:cTn>
                        </p:par>
                        <p:par>
                          <p:cTn id="183" fill="hold">
                            <p:stCondLst>
                              <p:cond delay="2000"/>
                            </p:stCondLst>
                            <p:childTnLst>
                              <p:par>
                                <p:cTn id="184" presetID="9" presetClass="emph" presetSubtype="0" grpId="0" nodeType="afterEffect">
                                  <p:stCondLst>
                                    <p:cond delay="0"/>
                                  </p:stCondLst>
                                  <p:childTnLst>
                                    <p:set>
                                      <p:cBhvr rctx="PPT">
                                        <p:cTn id="185" dur="indefinite"/>
                                        <p:tgtEl>
                                          <p:spTgt spid="78"/>
                                        </p:tgtEl>
                                        <p:attrNameLst>
                                          <p:attrName>style.opacity</p:attrName>
                                        </p:attrNameLst>
                                      </p:cBhvr>
                                      <p:to>
                                        <p:strVal val="0.2"/>
                                      </p:to>
                                    </p:set>
                                    <p:animEffect filter="image" prLst="opacity: 0.2">
                                      <p:cBhvr rctx="IE">
                                        <p:cTn id="186" dur="indefinite"/>
                                        <p:tgtEl>
                                          <p:spTgt spid="78"/>
                                        </p:tgtEl>
                                      </p:cBhvr>
                                    </p:animEffect>
                                  </p:childTnLst>
                                </p:cTn>
                              </p:par>
                            </p:childTnLst>
                          </p:cTn>
                        </p:par>
                        <p:par>
                          <p:cTn id="187" fill="hold">
                            <p:stCondLst>
                              <p:cond delay="2000"/>
                            </p:stCondLst>
                            <p:childTnLst>
                              <p:par>
                                <p:cTn id="188" presetID="9" presetClass="emph" presetSubtype="0" grpId="0" nodeType="afterEffect">
                                  <p:stCondLst>
                                    <p:cond delay="0"/>
                                  </p:stCondLst>
                                  <p:childTnLst>
                                    <p:set>
                                      <p:cBhvr rctx="PPT">
                                        <p:cTn id="189" dur="indefinite"/>
                                        <p:tgtEl>
                                          <p:spTgt spid="79"/>
                                        </p:tgtEl>
                                        <p:attrNameLst>
                                          <p:attrName>style.opacity</p:attrName>
                                        </p:attrNameLst>
                                      </p:cBhvr>
                                      <p:to>
                                        <p:strVal val="0.2"/>
                                      </p:to>
                                    </p:set>
                                    <p:animEffect filter="image" prLst="opacity: 0.2">
                                      <p:cBhvr rctx="IE">
                                        <p:cTn id="190" dur="indefinite"/>
                                        <p:tgtEl>
                                          <p:spTgt spid="79"/>
                                        </p:tgtEl>
                                      </p:cBhvr>
                                    </p:animEffect>
                                  </p:childTnLst>
                                </p:cTn>
                              </p:par>
                            </p:childTnLst>
                          </p:cTn>
                        </p:par>
                        <p:par>
                          <p:cTn id="191" fill="hold">
                            <p:stCondLst>
                              <p:cond delay="2000"/>
                            </p:stCondLst>
                            <p:childTnLst>
                              <p:par>
                                <p:cTn id="192" presetID="9" presetClass="emph" presetSubtype="0" nodeType="afterEffect">
                                  <p:stCondLst>
                                    <p:cond delay="0"/>
                                  </p:stCondLst>
                                  <p:childTnLst>
                                    <p:set>
                                      <p:cBhvr rctx="PPT">
                                        <p:cTn id="193" dur="indefinite"/>
                                        <p:tgtEl>
                                          <p:spTgt spid="80"/>
                                        </p:tgtEl>
                                        <p:attrNameLst>
                                          <p:attrName>style.opacity</p:attrName>
                                        </p:attrNameLst>
                                      </p:cBhvr>
                                      <p:to>
                                        <p:strVal val="0.2"/>
                                      </p:to>
                                    </p:set>
                                    <p:animEffect filter="image" prLst="opacity: 0.2">
                                      <p:cBhvr rctx="IE">
                                        <p:cTn id="194" dur="indefinite"/>
                                        <p:tgtEl>
                                          <p:spTgt spid="80"/>
                                        </p:tgtEl>
                                      </p:cBhvr>
                                    </p:animEffect>
                                  </p:childTnLst>
                                </p:cTn>
                              </p:par>
                            </p:childTnLst>
                          </p:cTn>
                        </p:par>
                        <p:par>
                          <p:cTn id="195" fill="hold">
                            <p:stCondLst>
                              <p:cond delay="2000"/>
                            </p:stCondLst>
                            <p:childTnLst>
                              <p:par>
                                <p:cTn id="196" presetID="9" presetClass="emph" presetSubtype="0" nodeType="afterEffect">
                                  <p:stCondLst>
                                    <p:cond delay="0"/>
                                  </p:stCondLst>
                                  <p:childTnLst>
                                    <p:set>
                                      <p:cBhvr rctx="PPT">
                                        <p:cTn id="197" dur="indefinite"/>
                                        <p:tgtEl>
                                          <p:spTgt spid="83"/>
                                        </p:tgtEl>
                                        <p:attrNameLst>
                                          <p:attrName>style.opacity</p:attrName>
                                        </p:attrNameLst>
                                      </p:cBhvr>
                                      <p:to>
                                        <p:strVal val="0.2"/>
                                      </p:to>
                                    </p:set>
                                    <p:animEffect filter="image" prLst="opacity: 0.2">
                                      <p:cBhvr rctx="IE">
                                        <p:cTn id="198" dur="indefinite"/>
                                        <p:tgtEl>
                                          <p:spTgt spid="83"/>
                                        </p:tgtEl>
                                      </p:cBhvr>
                                    </p:animEffect>
                                  </p:childTnLst>
                                </p:cTn>
                              </p:par>
                            </p:childTnLst>
                          </p:cTn>
                        </p:par>
                        <p:par>
                          <p:cTn id="199" fill="hold">
                            <p:stCondLst>
                              <p:cond delay="2000"/>
                            </p:stCondLst>
                            <p:childTnLst>
                              <p:par>
                                <p:cTn id="200" presetID="9" presetClass="emph" presetSubtype="0" grpId="0" nodeType="afterEffect">
                                  <p:stCondLst>
                                    <p:cond delay="0"/>
                                  </p:stCondLst>
                                  <p:childTnLst>
                                    <p:set>
                                      <p:cBhvr rctx="PPT">
                                        <p:cTn id="201" dur="indefinite"/>
                                        <p:tgtEl>
                                          <p:spTgt spid="86"/>
                                        </p:tgtEl>
                                        <p:attrNameLst>
                                          <p:attrName>style.opacity</p:attrName>
                                        </p:attrNameLst>
                                      </p:cBhvr>
                                      <p:to>
                                        <p:strVal val="0.2"/>
                                      </p:to>
                                    </p:set>
                                    <p:animEffect filter="image" prLst="opacity: 0.2">
                                      <p:cBhvr rctx="IE">
                                        <p:cTn id="202" dur="indefinite"/>
                                        <p:tgtEl>
                                          <p:spTgt spid="86"/>
                                        </p:tgtEl>
                                      </p:cBhvr>
                                    </p:animEffect>
                                  </p:childTnLst>
                                </p:cTn>
                              </p:par>
                            </p:childTnLst>
                          </p:cTn>
                        </p:par>
                        <p:par>
                          <p:cTn id="203" fill="hold">
                            <p:stCondLst>
                              <p:cond delay="2000"/>
                            </p:stCondLst>
                            <p:childTnLst>
                              <p:par>
                                <p:cTn id="204" presetID="9" presetClass="emph" presetSubtype="0" nodeType="afterEffect">
                                  <p:stCondLst>
                                    <p:cond delay="0"/>
                                  </p:stCondLst>
                                  <p:childTnLst>
                                    <p:set>
                                      <p:cBhvr rctx="PPT">
                                        <p:cTn id="205" dur="indefinite"/>
                                        <p:tgtEl>
                                          <p:spTgt spid="99"/>
                                        </p:tgtEl>
                                        <p:attrNameLst>
                                          <p:attrName>style.opacity</p:attrName>
                                        </p:attrNameLst>
                                      </p:cBhvr>
                                      <p:to>
                                        <p:strVal val="0.2"/>
                                      </p:to>
                                    </p:set>
                                    <p:animEffect filter="image" prLst="opacity: 0.2">
                                      <p:cBhvr rctx="IE">
                                        <p:cTn id="206" dur="indefinite"/>
                                        <p:tgtEl>
                                          <p:spTgt spid="99"/>
                                        </p:tgtEl>
                                      </p:cBhvr>
                                    </p:animEffect>
                                  </p:childTnLst>
                                </p:cTn>
                              </p:par>
                            </p:childTnLst>
                          </p:cTn>
                        </p:par>
                        <p:par>
                          <p:cTn id="207" fill="hold">
                            <p:stCondLst>
                              <p:cond delay="2000"/>
                            </p:stCondLst>
                            <p:childTnLst>
                              <p:par>
                                <p:cTn id="208" presetID="9" presetClass="emph" presetSubtype="0" nodeType="afterEffect">
                                  <p:stCondLst>
                                    <p:cond delay="0"/>
                                  </p:stCondLst>
                                  <p:childTnLst>
                                    <p:set>
                                      <p:cBhvr rctx="PPT">
                                        <p:cTn id="209" dur="indefinite"/>
                                        <p:tgtEl>
                                          <p:spTgt spid="102"/>
                                        </p:tgtEl>
                                        <p:attrNameLst>
                                          <p:attrName>style.opacity</p:attrName>
                                        </p:attrNameLst>
                                      </p:cBhvr>
                                      <p:to>
                                        <p:strVal val="0.2"/>
                                      </p:to>
                                    </p:set>
                                    <p:animEffect filter="image" prLst="opacity: 0.2">
                                      <p:cBhvr rctx="IE">
                                        <p:cTn id="210" dur="indefinite"/>
                                        <p:tgtEl>
                                          <p:spTgt spid="102"/>
                                        </p:tgtEl>
                                      </p:cBhvr>
                                    </p:animEffect>
                                  </p:childTnLst>
                                </p:cTn>
                              </p:par>
                            </p:childTnLst>
                          </p:cTn>
                        </p:par>
                        <p:par>
                          <p:cTn id="211" fill="hold">
                            <p:stCondLst>
                              <p:cond delay="2000"/>
                            </p:stCondLst>
                            <p:childTnLst>
                              <p:par>
                                <p:cTn id="212" presetID="9" presetClass="emph" presetSubtype="0" nodeType="afterEffect">
                                  <p:stCondLst>
                                    <p:cond delay="0"/>
                                  </p:stCondLst>
                                  <p:childTnLst>
                                    <p:set>
                                      <p:cBhvr rctx="PPT">
                                        <p:cTn id="213" dur="indefinite"/>
                                        <p:tgtEl>
                                          <p:spTgt spid="105"/>
                                        </p:tgtEl>
                                        <p:attrNameLst>
                                          <p:attrName>style.opacity</p:attrName>
                                        </p:attrNameLst>
                                      </p:cBhvr>
                                      <p:to>
                                        <p:strVal val="0.2"/>
                                      </p:to>
                                    </p:set>
                                    <p:animEffect filter="image" prLst="opacity: 0.2">
                                      <p:cBhvr rctx="IE">
                                        <p:cTn id="214" dur="indefinite"/>
                                        <p:tgtEl>
                                          <p:spTgt spid="105"/>
                                        </p:tgtEl>
                                      </p:cBhvr>
                                    </p:animEffect>
                                  </p:childTnLst>
                                </p:cTn>
                              </p:par>
                            </p:childTnLst>
                          </p:cTn>
                        </p:par>
                        <p:par>
                          <p:cTn id="215" fill="hold">
                            <p:stCondLst>
                              <p:cond delay="2000"/>
                            </p:stCondLst>
                            <p:childTnLst>
                              <p:par>
                                <p:cTn id="216" presetID="9" presetClass="emph" presetSubtype="0" grpId="0" nodeType="afterEffect">
                                  <p:stCondLst>
                                    <p:cond delay="0"/>
                                  </p:stCondLst>
                                  <p:childTnLst>
                                    <p:set>
                                      <p:cBhvr rctx="PPT">
                                        <p:cTn id="217" dur="indefinite"/>
                                        <p:tgtEl>
                                          <p:spTgt spid="108"/>
                                        </p:tgtEl>
                                        <p:attrNameLst>
                                          <p:attrName>style.opacity</p:attrName>
                                        </p:attrNameLst>
                                      </p:cBhvr>
                                      <p:to>
                                        <p:strVal val="0.2"/>
                                      </p:to>
                                    </p:set>
                                    <p:animEffect filter="image" prLst="opacity: 0.2">
                                      <p:cBhvr rctx="IE">
                                        <p:cTn id="218" dur="indefinite"/>
                                        <p:tgtEl>
                                          <p:spTgt spid="108"/>
                                        </p:tgtEl>
                                      </p:cBhvr>
                                    </p:animEffect>
                                  </p:childTnLst>
                                </p:cTn>
                              </p:par>
                            </p:childTnLst>
                          </p:cTn>
                        </p:par>
                        <p:par>
                          <p:cTn id="219" fill="hold">
                            <p:stCondLst>
                              <p:cond delay="2000"/>
                            </p:stCondLst>
                            <p:childTnLst>
                              <p:par>
                                <p:cTn id="220" presetID="9" presetClass="emph" presetSubtype="0" nodeType="afterEffect">
                                  <p:stCondLst>
                                    <p:cond delay="0"/>
                                  </p:stCondLst>
                                  <p:childTnLst>
                                    <p:set>
                                      <p:cBhvr rctx="PPT">
                                        <p:cTn id="221" dur="indefinite"/>
                                        <p:tgtEl>
                                          <p:spTgt spid="110"/>
                                        </p:tgtEl>
                                        <p:attrNameLst>
                                          <p:attrName>style.opacity</p:attrName>
                                        </p:attrNameLst>
                                      </p:cBhvr>
                                      <p:to>
                                        <p:strVal val="0.2"/>
                                      </p:to>
                                    </p:set>
                                    <p:animEffect filter="image" prLst="opacity: 0.2">
                                      <p:cBhvr rctx="IE">
                                        <p:cTn id="222" dur="indefinite"/>
                                        <p:tgtEl>
                                          <p:spTgt spid="110"/>
                                        </p:tgtEl>
                                      </p:cBhvr>
                                    </p:animEffect>
                                  </p:childTnLst>
                                </p:cTn>
                              </p:par>
                            </p:childTnLst>
                          </p:cTn>
                        </p:par>
                        <p:par>
                          <p:cTn id="223" fill="hold">
                            <p:stCondLst>
                              <p:cond delay="2000"/>
                            </p:stCondLst>
                            <p:childTnLst>
                              <p:par>
                                <p:cTn id="224" presetID="9" presetClass="emph" presetSubtype="0" nodeType="afterEffect">
                                  <p:stCondLst>
                                    <p:cond delay="0"/>
                                  </p:stCondLst>
                                  <p:childTnLst>
                                    <p:set>
                                      <p:cBhvr rctx="PPT">
                                        <p:cTn id="225" dur="indefinite"/>
                                        <p:tgtEl>
                                          <p:spTgt spid="113"/>
                                        </p:tgtEl>
                                        <p:attrNameLst>
                                          <p:attrName>style.opacity</p:attrName>
                                        </p:attrNameLst>
                                      </p:cBhvr>
                                      <p:to>
                                        <p:strVal val="0.2"/>
                                      </p:to>
                                    </p:set>
                                    <p:animEffect filter="image" prLst="opacity: 0.2">
                                      <p:cBhvr rctx="IE">
                                        <p:cTn id="226" dur="indefinite"/>
                                        <p:tgtEl>
                                          <p:spTgt spid="113"/>
                                        </p:tgtEl>
                                      </p:cBhvr>
                                    </p:animEffect>
                                  </p:childTnLst>
                                </p:cTn>
                              </p:par>
                            </p:childTnLst>
                          </p:cTn>
                        </p:par>
                        <p:par>
                          <p:cTn id="227" fill="hold">
                            <p:stCondLst>
                              <p:cond delay="2000"/>
                            </p:stCondLst>
                            <p:childTnLst>
                              <p:par>
                                <p:cTn id="228" presetID="9" presetClass="emph" presetSubtype="0" nodeType="afterEffect">
                                  <p:stCondLst>
                                    <p:cond delay="0"/>
                                  </p:stCondLst>
                                  <p:childTnLst>
                                    <p:set>
                                      <p:cBhvr rctx="PPT">
                                        <p:cTn id="229" dur="indefinite"/>
                                        <p:tgtEl>
                                          <p:spTgt spid="116"/>
                                        </p:tgtEl>
                                        <p:attrNameLst>
                                          <p:attrName>style.opacity</p:attrName>
                                        </p:attrNameLst>
                                      </p:cBhvr>
                                      <p:to>
                                        <p:strVal val="0.2"/>
                                      </p:to>
                                    </p:set>
                                    <p:animEffect filter="image" prLst="opacity: 0.2">
                                      <p:cBhvr rctx="IE">
                                        <p:cTn id="230" dur="indefinite"/>
                                        <p:tgtEl>
                                          <p:spTgt spid="116"/>
                                        </p:tgtEl>
                                      </p:cBhvr>
                                    </p:animEffect>
                                  </p:childTnLst>
                                </p:cTn>
                              </p:par>
                            </p:childTnLst>
                          </p:cTn>
                        </p:par>
                        <p:par>
                          <p:cTn id="231" fill="hold">
                            <p:stCondLst>
                              <p:cond delay="2000"/>
                            </p:stCondLst>
                            <p:childTnLst>
                              <p:par>
                                <p:cTn id="232" presetID="9" presetClass="emph" presetSubtype="0" nodeType="afterEffect">
                                  <p:stCondLst>
                                    <p:cond delay="0"/>
                                  </p:stCondLst>
                                  <p:childTnLst>
                                    <p:set>
                                      <p:cBhvr rctx="PPT">
                                        <p:cTn id="233" dur="indefinite"/>
                                        <p:tgtEl>
                                          <p:spTgt spid="119"/>
                                        </p:tgtEl>
                                        <p:attrNameLst>
                                          <p:attrName>style.opacity</p:attrName>
                                        </p:attrNameLst>
                                      </p:cBhvr>
                                      <p:to>
                                        <p:strVal val="0.2"/>
                                      </p:to>
                                    </p:set>
                                    <p:animEffect filter="image" prLst="opacity: 0.2">
                                      <p:cBhvr rctx="IE">
                                        <p:cTn id="234" dur="indefinite"/>
                                        <p:tgtEl>
                                          <p:spTgt spid="119"/>
                                        </p:tgtEl>
                                      </p:cBhvr>
                                    </p:animEffect>
                                  </p:childTnLst>
                                </p:cTn>
                              </p:par>
                            </p:childTnLst>
                          </p:cTn>
                        </p:par>
                        <p:par>
                          <p:cTn id="235" fill="hold">
                            <p:stCondLst>
                              <p:cond delay="2000"/>
                            </p:stCondLst>
                            <p:childTnLst>
                              <p:par>
                                <p:cTn id="236" presetID="9" presetClass="emph" presetSubtype="0" nodeType="afterEffect">
                                  <p:stCondLst>
                                    <p:cond delay="0"/>
                                  </p:stCondLst>
                                  <p:childTnLst>
                                    <p:set>
                                      <p:cBhvr rctx="PPT">
                                        <p:cTn id="237" dur="indefinite"/>
                                        <p:tgtEl>
                                          <p:spTgt spid="122"/>
                                        </p:tgtEl>
                                        <p:attrNameLst>
                                          <p:attrName>style.opacity</p:attrName>
                                        </p:attrNameLst>
                                      </p:cBhvr>
                                      <p:to>
                                        <p:strVal val="0.2"/>
                                      </p:to>
                                    </p:set>
                                    <p:animEffect filter="image" prLst="opacity: 0.2">
                                      <p:cBhvr rctx="IE">
                                        <p:cTn id="238" dur="indefinite"/>
                                        <p:tgtEl>
                                          <p:spTgt spid="122"/>
                                        </p:tgtEl>
                                      </p:cBhvr>
                                    </p:animEffect>
                                  </p:childTnLst>
                                </p:cTn>
                              </p:par>
                            </p:childTnLst>
                          </p:cTn>
                        </p:par>
                        <p:par>
                          <p:cTn id="239" fill="hold">
                            <p:stCondLst>
                              <p:cond delay="2000"/>
                            </p:stCondLst>
                            <p:childTnLst>
                              <p:par>
                                <p:cTn id="240" presetID="9" presetClass="emph" presetSubtype="0" nodeType="afterEffect">
                                  <p:stCondLst>
                                    <p:cond delay="0"/>
                                  </p:stCondLst>
                                  <p:childTnLst>
                                    <p:set>
                                      <p:cBhvr rctx="PPT">
                                        <p:cTn id="241" dur="indefinite"/>
                                        <p:tgtEl>
                                          <p:spTgt spid="125"/>
                                        </p:tgtEl>
                                        <p:attrNameLst>
                                          <p:attrName>style.opacity</p:attrName>
                                        </p:attrNameLst>
                                      </p:cBhvr>
                                      <p:to>
                                        <p:strVal val="0.2"/>
                                      </p:to>
                                    </p:set>
                                    <p:animEffect filter="image" prLst="opacity: 0.2">
                                      <p:cBhvr rctx="IE">
                                        <p:cTn id="242" dur="indefinite"/>
                                        <p:tgtEl>
                                          <p:spTgt spid="125"/>
                                        </p:tgtEl>
                                      </p:cBhvr>
                                    </p:animEffect>
                                  </p:childTnLst>
                                </p:cTn>
                              </p:par>
                            </p:childTnLst>
                          </p:cTn>
                        </p:par>
                        <p:par>
                          <p:cTn id="243" fill="hold">
                            <p:stCondLst>
                              <p:cond delay="2000"/>
                            </p:stCondLst>
                            <p:childTnLst>
                              <p:par>
                                <p:cTn id="244" presetID="9" presetClass="emph" presetSubtype="0" nodeType="afterEffect">
                                  <p:stCondLst>
                                    <p:cond delay="0"/>
                                  </p:stCondLst>
                                  <p:childTnLst>
                                    <p:set>
                                      <p:cBhvr rctx="PPT">
                                        <p:cTn id="245" dur="indefinite"/>
                                        <p:tgtEl>
                                          <p:spTgt spid="128"/>
                                        </p:tgtEl>
                                        <p:attrNameLst>
                                          <p:attrName>style.opacity</p:attrName>
                                        </p:attrNameLst>
                                      </p:cBhvr>
                                      <p:to>
                                        <p:strVal val="0.2"/>
                                      </p:to>
                                    </p:set>
                                    <p:animEffect filter="image" prLst="opacity: 0.2">
                                      <p:cBhvr rctx="IE">
                                        <p:cTn id="246" dur="indefinite"/>
                                        <p:tgtEl>
                                          <p:spTgt spid="128"/>
                                        </p:tgtEl>
                                      </p:cBhvr>
                                    </p:animEffect>
                                  </p:childTnLst>
                                </p:cTn>
                              </p:par>
                            </p:childTnLst>
                          </p:cTn>
                        </p:par>
                        <p:par>
                          <p:cTn id="247" fill="hold">
                            <p:stCondLst>
                              <p:cond delay="2000"/>
                            </p:stCondLst>
                            <p:childTnLst>
                              <p:par>
                                <p:cTn id="248" presetID="9" presetClass="emph" presetSubtype="0" nodeType="afterEffect">
                                  <p:stCondLst>
                                    <p:cond delay="0"/>
                                  </p:stCondLst>
                                  <p:childTnLst>
                                    <p:set>
                                      <p:cBhvr rctx="PPT">
                                        <p:cTn id="249" dur="indefinite"/>
                                        <p:tgtEl>
                                          <p:spTgt spid="131"/>
                                        </p:tgtEl>
                                        <p:attrNameLst>
                                          <p:attrName>style.opacity</p:attrName>
                                        </p:attrNameLst>
                                      </p:cBhvr>
                                      <p:to>
                                        <p:strVal val="0.2"/>
                                      </p:to>
                                    </p:set>
                                    <p:animEffect filter="image" prLst="opacity: 0.2">
                                      <p:cBhvr rctx="IE">
                                        <p:cTn id="250" dur="indefinite"/>
                                        <p:tgtEl>
                                          <p:spTgt spid="131"/>
                                        </p:tgtEl>
                                      </p:cBhvr>
                                    </p:animEffect>
                                  </p:childTnLst>
                                </p:cTn>
                              </p:par>
                            </p:childTnLst>
                          </p:cTn>
                        </p:par>
                        <p:par>
                          <p:cTn id="251" fill="hold">
                            <p:stCondLst>
                              <p:cond delay="2000"/>
                            </p:stCondLst>
                            <p:childTnLst>
                              <p:par>
                                <p:cTn id="252" presetID="9" presetClass="emph" presetSubtype="0" grpId="0" nodeType="afterEffect" nodePh="1">
                                  <p:stCondLst>
                                    <p:cond delay="0"/>
                                  </p:stCondLst>
                                  <p:endCondLst>
                                    <p:cond evt="begin" delay="0">
                                      <p:tn val="252"/>
                                    </p:cond>
                                  </p:endCondLst>
                                  <p:childTnLst>
                                    <p:set>
                                      <p:cBhvr rctx="PPT">
                                        <p:cTn id="253" dur="indefinite"/>
                                        <p:tgtEl>
                                          <p:spTgt spid="134"/>
                                        </p:tgtEl>
                                        <p:attrNameLst>
                                          <p:attrName>style.opacity</p:attrName>
                                        </p:attrNameLst>
                                      </p:cBhvr>
                                      <p:to>
                                        <p:strVal val="0.2"/>
                                      </p:to>
                                    </p:set>
                                    <p:animEffect filter="image" prLst="opacity: 0.2">
                                      <p:cBhvr rctx="IE">
                                        <p:cTn id="254" dur="indefinite"/>
                                        <p:tgtEl>
                                          <p:spTgt spid="134"/>
                                        </p:tgtEl>
                                      </p:cBhvr>
                                    </p:animEffect>
                                  </p:childTnLst>
                                </p:cTn>
                              </p:par>
                            </p:childTnLst>
                          </p:cTn>
                        </p:par>
                        <p:par>
                          <p:cTn id="255" fill="hold">
                            <p:stCondLst>
                              <p:cond delay="2000"/>
                            </p:stCondLst>
                            <p:childTnLst>
                              <p:par>
                                <p:cTn id="256" presetID="9" presetClass="emph" presetSubtype="0" nodeType="afterEffect">
                                  <p:stCondLst>
                                    <p:cond delay="0"/>
                                  </p:stCondLst>
                                  <p:childTnLst>
                                    <p:set>
                                      <p:cBhvr rctx="PPT">
                                        <p:cTn id="257" dur="indefinite"/>
                                        <p:tgtEl>
                                          <p:spTgt spid="135"/>
                                        </p:tgtEl>
                                        <p:attrNameLst>
                                          <p:attrName>style.opacity</p:attrName>
                                        </p:attrNameLst>
                                      </p:cBhvr>
                                      <p:to>
                                        <p:strVal val="0.2"/>
                                      </p:to>
                                    </p:set>
                                    <p:animEffect filter="image" prLst="opacity: 0.2">
                                      <p:cBhvr rctx="IE">
                                        <p:cTn id="258" dur="indefinite"/>
                                        <p:tgtEl>
                                          <p:spTgt spid="135"/>
                                        </p:tgtEl>
                                      </p:cBhvr>
                                    </p:animEffect>
                                  </p:childTnLst>
                                </p:cTn>
                              </p:par>
                            </p:childTnLst>
                          </p:cTn>
                        </p:par>
                        <p:par>
                          <p:cTn id="259" fill="hold">
                            <p:stCondLst>
                              <p:cond delay="2000"/>
                            </p:stCondLst>
                            <p:childTnLst>
                              <p:par>
                                <p:cTn id="260" presetID="9" presetClass="emph" presetSubtype="0" nodeType="afterEffect">
                                  <p:stCondLst>
                                    <p:cond delay="0"/>
                                  </p:stCondLst>
                                  <p:childTnLst>
                                    <p:set>
                                      <p:cBhvr rctx="PPT">
                                        <p:cTn id="261" dur="indefinite"/>
                                        <p:tgtEl>
                                          <p:spTgt spid="138"/>
                                        </p:tgtEl>
                                        <p:attrNameLst>
                                          <p:attrName>style.opacity</p:attrName>
                                        </p:attrNameLst>
                                      </p:cBhvr>
                                      <p:to>
                                        <p:strVal val="0.2"/>
                                      </p:to>
                                    </p:set>
                                    <p:animEffect filter="image" prLst="opacity: 0.2">
                                      <p:cBhvr rctx="IE">
                                        <p:cTn id="262" dur="indefinite"/>
                                        <p:tgtEl>
                                          <p:spTgt spid="138"/>
                                        </p:tgtEl>
                                      </p:cBhvr>
                                    </p:animEffect>
                                  </p:childTnLst>
                                </p:cTn>
                              </p:par>
                            </p:childTnLst>
                          </p:cTn>
                        </p:par>
                        <p:par>
                          <p:cTn id="263" fill="hold">
                            <p:stCondLst>
                              <p:cond delay="2000"/>
                            </p:stCondLst>
                            <p:childTnLst>
                              <p:par>
                                <p:cTn id="264" presetID="9" presetClass="emph" presetSubtype="0" nodeType="afterEffect">
                                  <p:stCondLst>
                                    <p:cond delay="0"/>
                                  </p:stCondLst>
                                  <p:childTnLst>
                                    <p:set>
                                      <p:cBhvr rctx="PPT">
                                        <p:cTn id="265" dur="indefinite"/>
                                        <p:tgtEl>
                                          <p:spTgt spid="141"/>
                                        </p:tgtEl>
                                        <p:attrNameLst>
                                          <p:attrName>style.opacity</p:attrName>
                                        </p:attrNameLst>
                                      </p:cBhvr>
                                      <p:to>
                                        <p:strVal val="0.2"/>
                                      </p:to>
                                    </p:set>
                                    <p:animEffect filter="image" prLst="opacity: 0.2">
                                      <p:cBhvr rctx="IE">
                                        <p:cTn id="266" dur="indefinite"/>
                                        <p:tgtEl>
                                          <p:spTgt spid="141"/>
                                        </p:tgtEl>
                                      </p:cBhvr>
                                    </p:animEffect>
                                  </p:childTnLst>
                                </p:cTn>
                              </p:par>
                            </p:childTnLst>
                          </p:cTn>
                        </p:par>
                        <p:par>
                          <p:cTn id="267" fill="hold">
                            <p:stCondLst>
                              <p:cond delay="2000"/>
                            </p:stCondLst>
                            <p:childTnLst>
                              <p:par>
                                <p:cTn id="268" presetID="9" presetClass="emph" presetSubtype="0" nodeType="afterEffect">
                                  <p:stCondLst>
                                    <p:cond delay="0"/>
                                  </p:stCondLst>
                                  <p:childTnLst>
                                    <p:set>
                                      <p:cBhvr rctx="PPT">
                                        <p:cTn id="269" dur="indefinite"/>
                                        <p:tgtEl>
                                          <p:spTgt spid="144"/>
                                        </p:tgtEl>
                                        <p:attrNameLst>
                                          <p:attrName>style.opacity</p:attrName>
                                        </p:attrNameLst>
                                      </p:cBhvr>
                                      <p:to>
                                        <p:strVal val="0.2"/>
                                      </p:to>
                                    </p:set>
                                    <p:animEffect filter="image" prLst="opacity: 0.2">
                                      <p:cBhvr rctx="IE">
                                        <p:cTn id="270" dur="indefinite"/>
                                        <p:tgtEl>
                                          <p:spTgt spid="144"/>
                                        </p:tgtEl>
                                      </p:cBhvr>
                                    </p:animEffect>
                                  </p:childTnLst>
                                </p:cTn>
                              </p:par>
                            </p:childTnLst>
                          </p:cTn>
                        </p:par>
                        <p:par>
                          <p:cTn id="271" fill="hold">
                            <p:stCondLst>
                              <p:cond delay="2000"/>
                            </p:stCondLst>
                            <p:childTnLst>
                              <p:par>
                                <p:cTn id="272" presetID="9" presetClass="emph" presetSubtype="0" nodeType="afterEffect">
                                  <p:stCondLst>
                                    <p:cond delay="0"/>
                                  </p:stCondLst>
                                  <p:childTnLst>
                                    <p:set>
                                      <p:cBhvr rctx="PPT">
                                        <p:cTn id="273" dur="indefinite"/>
                                        <p:tgtEl>
                                          <p:spTgt spid="147"/>
                                        </p:tgtEl>
                                        <p:attrNameLst>
                                          <p:attrName>style.opacity</p:attrName>
                                        </p:attrNameLst>
                                      </p:cBhvr>
                                      <p:to>
                                        <p:strVal val="0.2"/>
                                      </p:to>
                                    </p:set>
                                    <p:animEffect filter="image" prLst="opacity: 0.2">
                                      <p:cBhvr rctx="IE">
                                        <p:cTn id="274" dur="indefinite"/>
                                        <p:tgtEl>
                                          <p:spTgt spid="147"/>
                                        </p:tgtEl>
                                      </p:cBhvr>
                                    </p:animEffect>
                                  </p:childTnLst>
                                </p:cTn>
                              </p:par>
                            </p:childTnLst>
                          </p:cTn>
                        </p:par>
                        <p:par>
                          <p:cTn id="275" fill="hold">
                            <p:stCondLst>
                              <p:cond delay="2000"/>
                            </p:stCondLst>
                            <p:childTnLst>
                              <p:par>
                                <p:cTn id="276" presetID="9" presetClass="emph" presetSubtype="0" nodeType="afterEffect">
                                  <p:stCondLst>
                                    <p:cond delay="0"/>
                                  </p:stCondLst>
                                  <p:childTnLst>
                                    <p:set>
                                      <p:cBhvr rctx="PPT">
                                        <p:cTn id="277" dur="indefinite"/>
                                        <p:tgtEl>
                                          <p:spTgt spid="150"/>
                                        </p:tgtEl>
                                        <p:attrNameLst>
                                          <p:attrName>style.opacity</p:attrName>
                                        </p:attrNameLst>
                                      </p:cBhvr>
                                      <p:to>
                                        <p:strVal val="0.2"/>
                                      </p:to>
                                    </p:set>
                                    <p:animEffect filter="image" prLst="opacity: 0.2">
                                      <p:cBhvr rctx="IE">
                                        <p:cTn id="278" dur="indefinite"/>
                                        <p:tgtEl>
                                          <p:spTgt spid="150"/>
                                        </p:tgtEl>
                                      </p:cBhvr>
                                    </p:animEffect>
                                  </p:childTnLst>
                                </p:cTn>
                              </p:par>
                            </p:childTnLst>
                          </p:cTn>
                        </p:par>
                        <p:par>
                          <p:cTn id="279" fill="hold">
                            <p:stCondLst>
                              <p:cond delay="2000"/>
                            </p:stCondLst>
                            <p:childTnLst>
                              <p:par>
                                <p:cTn id="280" presetID="9" presetClass="emph" presetSubtype="0" nodeType="afterEffect">
                                  <p:stCondLst>
                                    <p:cond delay="0"/>
                                  </p:stCondLst>
                                  <p:childTnLst>
                                    <p:set>
                                      <p:cBhvr rctx="PPT">
                                        <p:cTn id="281" dur="indefinite"/>
                                        <p:tgtEl>
                                          <p:spTgt spid="153"/>
                                        </p:tgtEl>
                                        <p:attrNameLst>
                                          <p:attrName>style.opacity</p:attrName>
                                        </p:attrNameLst>
                                      </p:cBhvr>
                                      <p:to>
                                        <p:strVal val="0.2"/>
                                      </p:to>
                                    </p:set>
                                    <p:animEffect filter="image" prLst="opacity: 0.2">
                                      <p:cBhvr rctx="IE">
                                        <p:cTn id="282" dur="indefinite"/>
                                        <p:tgtEl>
                                          <p:spTgt spid="153"/>
                                        </p:tgtEl>
                                      </p:cBhvr>
                                    </p:animEffect>
                                  </p:childTnLst>
                                </p:cTn>
                              </p:par>
                            </p:childTnLst>
                          </p:cTn>
                        </p:par>
                      </p:childTnLst>
                    </p:cTn>
                  </p:par>
                  <p:par>
                    <p:cTn id="283" fill="hold">
                      <p:stCondLst>
                        <p:cond delay="indefinite"/>
                      </p:stCondLst>
                      <p:childTnLst>
                        <p:par>
                          <p:cTn id="284" fill="hold">
                            <p:stCondLst>
                              <p:cond delay="0"/>
                            </p:stCondLst>
                            <p:childTnLst>
                              <p:par>
                                <p:cTn id="285" presetID="7" presetClass="emph" presetSubtype="2" fill="hold" nodeType="clickEffect">
                                  <p:stCondLst>
                                    <p:cond delay="0"/>
                                  </p:stCondLst>
                                  <p:childTnLst>
                                    <p:animClr clrSpc="rgb" dir="cw">
                                      <p:cBhvr>
                                        <p:cTn id="286" dur="2000" fill="hold"/>
                                        <p:tgtEl>
                                          <p:spTgt spid="179"/>
                                        </p:tgtEl>
                                        <p:attrNameLst>
                                          <p:attrName>stroke.color</p:attrName>
                                        </p:attrNameLst>
                                      </p:cBhvr>
                                      <p:to>
                                        <a:schemeClr val="tx1"/>
                                      </p:to>
                                    </p:animClr>
                                    <p:set>
                                      <p:cBhvr>
                                        <p:cTn id="287" dur="2000" fill="hold"/>
                                        <p:tgtEl>
                                          <p:spTgt spid="179"/>
                                        </p:tgtEl>
                                        <p:attrNameLst>
                                          <p:attrName>stroke.on</p:attrName>
                                        </p:attrNameLst>
                                      </p:cBhvr>
                                      <p:to>
                                        <p:strVal val="true"/>
                                      </p:to>
                                    </p:set>
                                  </p:childTnLst>
                                </p:cTn>
                              </p:par>
                              <p:par>
                                <p:cTn id="288" presetID="7" presetClass="emph" presetSubtype="2" fill="hold" nodeType="withEffect">
                                  <p:stCondLst>
                                    <p:cond delay="0"/>
                                  </p:stCondLst>
                                  <p:childTnLst>
                                    <p:animClr clrSpc="rgb" dir="cw">
                                      <p:cBhvr>
                                        <p:cTn id="289" dur="2000" fill="hold"/>
                                        <p:tgtEl>
                                          <p:spTgt spid="177"/>
                                        </p:tgtEl>
                                        <p:attrNameLst>
                                          <p:attrName>stroke.color</p:attrName>
                                        </p:attrNameLst>
                                      </p:cBhvr>
                                      <p:to>
                                        <a:schemeClr val="tx1"/>
                                      </p:to>
                                    </p:animClr>
                                    <p:set>
                                      <p:cBhvr>
                                        <p:cTn id="290" dur="2000" fill="hold"/>
                                        <p:tgtEl>
                                          <p:spTgt spid="177"/>
                                        </p:tgtEl>
                                        <p:attrNameLst>
                                          <p:attrName>stroke.on</p:attrName>
                                        </p:attrNameLst>
                                      </p:cBhvr>
                                      <p:to>
                                        <p:strVal val="true"/>
                                      </p:to>
                                    </p:set>
                                  </p:childTnLst>
                                </p:cTn>
                              </p:par>
                              <p:par>
                                <p:cTn id="291" presetID="7" presetClass="emph" presetSubtype="2" fill="hold" nodeType="withEffect">
                                  <p:stCondLst>
                                    <p:cond delay="0"/>
                                  </p:stCondLst>
                                  <p:childTnLst>
                                    <p:animClr clrSpc="rgb" dir="cw">
                                      <p:cBhvr>
                                        <p:cTn id="292" dur="2000" fill="hold"/>
                                        <p:tgtEl>
                                          <p:spTgt spid="178"/>
                                        </p:tgtEl>
                                        <p:attrNameLst>
                                          <p:attrName>stroke.color</p:attrName>
                                        </p:attrNameLst>
                                      </p:cBhvr>
                                      <p:to>
                                        <a:schemeClr val="tx1"/>
                                      </p:to>
                                    </p:animClr>
                                    <p:set>
                                      <p:cBhvr>
                                        <p:cTn id="293" dur="2000" fill="hold"/>
                                        <p:tgtEl>
                                          <p:spTgt spid="178"/>
                                        </p:tgtEl>
                                        <p:attrNameLst>
                                          <p:attrName>stroke.on</p:attrName>
                                        </p:attrNameLst>
                                      </p:cBhvr>
                                      <p:to>
                                        <p:strVal val="true"/>
                                      </p:to>
                                    </p:set>
                                  </p:childTnLst>
                                </p:cTn>
                              </p:par>
                              <p:par>
                                <p:cTn id="294" presetID="3" presetClass="emph" presetSubtype="2" fill="hold" grpId="0" nodeType="withEffect">
                                  <p:stCondLst>
                                    <p:cond delay="0"/>
                                  </p:stCondLst>
                                  <p:childTnLst>
                                    <p:animClr clrSpc="rgb" dir="cw">
                                      <p:cBhvr override="childStyle">
                                        <p:cTn id="295" dur="2000" fill="hold"/>
                                        <p:tgtEl>
                                          <p:spTgt spid="177"/>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78" grpId="0"/>
      <p:bldP spid="79" grpId="0"/>
      <p:bldP spid="86" grpId="0"/>
      <p:bldP spid="108" grpId="0"/>
      <p:bldP spid="134" grpId="0"/>
      <p:bldP spid="17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00000000-1234-1234-1234-123412341234}" type="slidenum">
              <a:rPr lang="uk-UA" smtClean="0"/>
              <a:pPr/>
              <a:t>42</a:t>
            </a:fld>
            <a:endParaRPr lang="uk-UA"/>
          </a:p>
        </p:txBody>
      </p:sp>
      <p:sp>
        <p:nvSpPr>
          <p:cNvPr id="4" name="ZoneTexte 3"/>
          <p:cNvSpPr txBox="1"/>
          <p:nvPr/>
        </p:nvSpPr>
        <p:spPr>
          <a:xfrm>
            <a:off x="3466618" y="0"/>
            <a:ext cx="2772136" cy="461665"/>
          </a:xfrm>
          <a:prstGeom prst="rect">
            <a:avLst/>
          </a:prstGeom>
          <a:noFill/>
        </p:spPr>
        <p:txBody>
          <a:bodyPr wrap="square" rtlCol="0">
            <a:spAutoFit/>
          </a:bodyPr>
          <a:lstStyle/>
          <a:p>
            <a:r>
              <a:rPr lang="fr-FR" sz="2400" err="1"/>
              <a:t>Diamond</a:t>
            </a:r>
            <a:r>
              <a:rPr lang="fr-FR" sz="2400"/>
              <a:t>-Miner</a:t>
            </a:r>
          </a:p>
        </p:txBody>
      </p:sp>
      <p:sp>
        <p:nvSpPr>
          <p:cNvPr id="10" name="ZoneTexte 9"/>
          <p:cNvSpPr txBox="1"/>
          <p:nvPr/>
        </p:nvSpPr>
        <p:spPr>
          <a:xfrm>
            <a:off x="3722242" y="4576955"/>
            <a:ext cx="2423915" cy="400110"/>
          </a:xfrm>
          <a:prstGeom prst="rect">
            <a:avLst/>
          </a:prstGeom>
          <a:noFill/>
        </p:spPr>
        <p:txBody>
          <a:bodyPr wrap="square" rtlCol="0">
            <a:spAutoFit/>
          </a:bodyPr>
          <a:lstStyle/>
          <a:p>
            <a:r>
              <a:rPr lang="fr-FR" sz="2000"/>
              <a:t>Round 3: </a:t>
            </a:r>
            <a:r>
              <a:rPr lang="fr-FR" sz="2000" err="1"/>
              <a:t>compute</a:t>
            </a:r>
            <a:endParaRPr lang="fr-FR" sz="2000"/>
          </a:p>
        </p:txBody>
      </p:sp>
      <p:sp>
        <p:nvSpPr>
          <p:cNvPr id="6" name="ZoneTexte 5"/>
          <p:cNvSpPr txBox="1"/>
          <p:nvPr/>
        </p:nvSpPr>
        <p:spPr>
          <a:xfrm>
            <a:off x="1719404" y="1711132"/>
            <a:ext cx="561479" cy="400110"/>
          </a:xfrm>
          <a:prstGeom prst="rect">
            <a:avLst/>
          </a:prstGeom>
          <a:noFill/>
        </p:spPr>
        <p:txBody>
          <a:bodyPr wrap="square" rtlCol="0">
            <a:spAutoFit/>
          </a:bodyPr>
          <a:lstStyle/>
          <a:p>
            <a:r>
              <a:rPr lang="fr-FR" sz="2000"/>
              <a:t>11</a:t>
            </a:r>
            <a:endParaRPr lang="fr-FR"/>
          </a:p>
        </p:txBody>
      </p:sp>
      <p:sp>
        <p:nvSpPr>
          <p:cNvPr id="12" name="ZoneTexte 11"/>
          <p:cNvSpPr txBox="1"/>
          <p:nvPr/>
        </p:nvSpPr>
        <p:spPr>
          <a:xfrm>
            <a:off x="3229924" y="394952"/>
            <a:ext cx="439838" cy="400110"/>
          </a:xfrm>
          <a:prstGeom prst="rect">
            <a:avLst/>
          </a:prstGeom>
          <a:noFill/>
        </p:spPr>
        <p:txBody>
          <a:bodyPr wrap="square" rtlCol="0">
            <a:spAutoFit/>
          </a:bodyPr>
          <a:lstStyle/>
          <a:p>
            <a:r>
              <a:rPr lang="fr-FR" sz="2000"/>
              <a:t>8</a:t>
            </a:r>
            <a:endParaRPr lang="fr-FR"/>
          </a:p>
        </p:txBody>
      </p:sp>
      <p:sp>
        <p:nvSpPr>
          <p:cNvPr id="13" name="ZoneTexte 12"/>
          <p:cNvSpPr txBox="1"/>
          <p:nvPr/>
        </p:nvSpPr>
        <p:spPr>
          <a:xfrm>
            <a:off x="4761278" y="394952"/>
            <a:ext cx="439838" cy="400110"/>
          </a:xfrm>
          <a:prstGeom prst="rect">
            <a:avLst/>
          </a:prstGeom>
          <a:noFill/>
        </p:spPr>
        <p:txBody>
          <a:bodyPr wrap="square" rtlCol="0">
            <a:spAutoFit/>
          </a:bodyPr>
          <a:lstStyle/>
          <a:p>
            <a:r>
              <a:rPr lang="fr-FR" sz="2000"/>
              <a:t>8</a:t>
            </a:r>
            <a:endParaRPr lang="fr-FR"/>
          </a:p>
        </p:txBody>
      </p:sp>
      <p:sp>
        <p:nvSpPr>
          <p:cNvPr id="14" name="ZoneTexte 13"/>
          <p:cNvSpPr txBox="1"/>
          <p:nvPr/>
        </p:nvSpPr>
        <p:spPr>
          <a:xfrm>
            <a:off x="6939683" y="1744074"/>
            <a:ext cx="536992" cy="400110"/>
          </a:xfrm>
          <a:prstGeom prst="rect">
            <a:avLst/>
          </a:prstGeom>
          <a:noFill/>
        </p:spPr>
        <p:txBody>
          <a:bodyPr wrap="square" rtlCol="0">
            <a:spAutoFit/>
          </a:bodyPr>
          <a:lstStyle/>
          <a:p>
            <a:r>
              <a:rPr lang="fr-FR" sz="2000"/>
              <a:t>18</a:t>
            </a:r>
            <a:endParaRPr lang="fr-FR"/>
          </a:p>
        </p:txBody>
      </p:sp>
      <p:sp>
        <p:nvSpPr>
          <p:cNvPr id="15" name="ZoneTexte 14"/>
          <p:cNvSpPr txBox="1"/>
          <p:nvPr/>
        </p:nvSpPr>
        <p:spPr>
          <a:xfrm>
            <a:off x="4761278" y="1767224"/>
            <a:ext cx="439838" cy="400110"/>
          </a:xfrm>
          <a:prstGeom prst="rect">
            <a:avLst/>
          </a:prstGeom>
          <a:noFill/>
        </p:spPr>
        <p:txBody>
          <a:bodyPr wrap="square" rtlCol="0">
            <a:spAutoFit/>
          </a:bodyPr>
          <a:lstStyle/>
          <a:p>
            <a:r>
              <a:rPr lang="fr-FR" sz="2000"/>
              <a:t>6</a:t>
            </a:r>
            <a:endParaRPr lang="fr-FR"/>
          </a:p>
        </p:txBody>
      </p:sp>
      <p:sp>
        <p:nvSpPr>
          <p:cNvPr id="16" name="ZoneTexte 15"/>
          <p:cNvSpPr txBox="1"/>
          <p:nvPr/>
        </p:nvSpPr>
        <p:spPr>
          <a:xfrm>
            <a:off x="3161288" y="2946193"/>
            <a:ext cx="477539" cy="400110"/>
          </a:xfrm>
          <a:prstGeom prst="rect">
            <a:avLst/>
          </a:prstGeom>
          <a:noFill/>
        </p:spPr>
        <p:txBody>
          <a:bodyPr wrap="square" rtlCol="0">
            <a:spAutoFit/>
          </a:bodyPr>
          <a:lstStyle/>
          <a:p>
            <a:r>
              <a:rPr lang="fr-FR" sz="2000"/>
              <a:t>10</a:t>
            </a:r>
            <a:endParaRPr lang="fr-FR"/>
          </a:p>
        </p:txBody>
      </p:sp>
      <p:sp>
        <p:nvSpPr>
          <p:cNvPr id="20" name="ZoneTexte 19"/>
          <p:cNvSpPr txBox="1"/>
          <p:nvPr/>
        </p:nvSpPr>
        <p:spPr>
          <a:xfrm>
            <a:off x="8728376" y="1736054"/>
            <a:ext cx="439838" cy="400110"/>
          </a:xfrm>
          <a:prstGeom prst="rect">
            <a:avLst/>
          </a:prstGeom>
          <a:noFill/>
        </p:spPr>
        <p:txBody>
          <a:bodyPr wrap="square" rtlCol="0">
            <a:spAutoFit/>
          </a:bodyPr>
          <a:lstStyle/>
          <a:p>
            <a:r>
              <a:rPr lang="fr-FR" sz="2000"/>
              <a:t>6</a:t>
            </a:r>
            <a:endParaRPr lang="fr-FR"/>
          </a:p>
        </p:txBody>
      </p:sp>
      <p:sp>
        <p:nvSpPr>
          <p:cNvPr id="44"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45"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46"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47"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48"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49"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50"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51"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52"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C</a:t>
            </a:r>
            <a:endParaRPr sz="2400">
              <a:solidFill>
                <a:schemeClr val="tx1"/>
              </a:solidFill>
            </a:endParaRPr>
          </a:p>
        </p:txBody>
      </p:sp>
      <p:sp>
        <p:nvSpPr>
          <p:cNvPr id="53"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F</a:t>
            </a:r>
            <a:endParaRPr sz="2400">
              <a:solidFill>
                <a:schemeClr val="tx1"/>
              </a:solidFill>
            </a:endParaRPr>
          </a:p>
        </p:txBody>
      </p:sp>
      <p:sp>
        <p:nvSpPr>
          <p:cNvPr id="54"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D</a:t>
            </a:r>
            <a:endParaRPr sz="1200">
              <a:solidFill>
                <a:schemeClr val="tx1"/>
              </a:solidFill>
            </a:endParaRPr>
          </a:p>
        </p:txBody>
      </p:sp>
      <p:sp>
        <p:nvSpPr>
          <p:cNvPr id="55"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56"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57"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58"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59"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0"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1"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tx1"/>
            </a:solidFill>
          </a:ln>
        </p:spPr>
        <p:txBody>
          <a:bodyPr wrap="square" lIns="0" tIns="0" rIns="0" bIns="0" rtlCol="0" anchor="ctr" anchorCtr="0"/>
          <a:lstStyle/>
          <a:p>
            <a:pPr algn="ctr"/>
            <a:r>
              <a:rPr lang="fr-FR" sz="2400">
                <a:solidFill>
                  <a:schemeClr val="tx1"/>
                </a:solidFill>
              </a:rPr>
              <a:t>G</a:t>
            </a:r>
            <a:endParaRPr sz="2400">
              <a:solidFill>
                <a:schemeClr val="tx1"/>
              </a:solidFill>
            </a:endParaRPr>
          </a:p>
        </p:txBody>
      </p:sp>
      <p:sp>
        <p:nvSpPr>
          <p:cNvPr id="62"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3"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4"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6"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41" name="ZoneTexte 40"/>
          <p:cNvSpPr txBox="1"/>
          <p:nvPr/>
        </p:nvSpPr>
        <p:spPr>
          <a:xfrm>
            <a:off x="4769300" y="2946320"/>
            <a:ext cx="439838" cy="400110"/>
          </a:xfrm>
          <a:prstGeom prst="rect">
            <a:avLst/>
          </a:prstGeom>
          <a:noFill/>
        </p:spPr>
        <p:txBody>
          <a:bodyPr wrap="square" rtlCol="0">
            <a:spAutoFit/>
          </a:bodyPr>
          <a:lstStyle/>
          <a:p>
            <a:r>
              <a:rPr lang="fr-FR" sz="2000"/>
              <a:t>4</a:t>
            </a:r>
            <a:endParaRPr lang="fr-FR"/>
          </a:p>
        </p:txBody>
      </p:sp>
      <p:sp>
        <p:nvSpPr>
          <p:cNvPr id="78"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83" name="Ellipse 82"/>
          <p:cNvSpPr>
            <a:spLocks noChangeAspect="1"/>
          </p:cNvSpPr>
          <p:nvPr/>
        </p:nvSpPr>
        <p:spPr>
          <a:xfrm>
            <a:off x="4663585" y="11508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4" name="Ellipse 83"/>
          <p:cNvSpPr>
            <a:spLocks noChangeAspect="1"/>
          </p:cNvSpPr>
          <p:nvPr/>
        </p:nvSpPr>
        <p:spPr>
          <a:xfrm>
            <a:off x="4793691" y="11508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5" name="Ellipse 84"/>
          <p:cNvSpPr>
            <a:spLocks noChangeAspect="1"/>
          </p:cNvSpPr>
          <p:nvPr/>
        </p:nvSpPr>
        <p:spPr>
          <a:xfrm>
            <a:off x="4947859" y="9393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6" name="Ellipse 85"/>
          <p:cNvSpPr>
            <a:spLocks noChangeAspect="1"/>
          </p:cNvSpPr>
          <p:nvPr/>
        </p:nvSpPr>
        <p:spPr>
          <a:xfrm>
            <a:off x="4947859" y="11680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nvGrpSpPr>
          <p:cNvPr id="21" name="Grouper 20"/>
          <p:cNvGrpSpPr/>
          <p:nvPr/>
        </p:nvGrpSpPr>
        <p:grpSpPr>
          <a:xfrm>
            <a:off x="3168416" y="950429"/>
            <a:ext cx="491599" cy="437734"/>
            <a:chOff x="3168416" y="950429"/>
            <a:chExt cx="491599" cy="437734"/>
          </a:xfrm>
        </p:grpSpPr>
        <p:sp>
          <p:nvSpPr>
            <p:cNvPr id="79" name="Ellipse 78"/>
            <p:cNvSpPr>
              <a:spLocks noChangeAspect="1"/>
            </p:cNvSpPr>
            <p:nvPr/>
          </p:nvSpPr>
          <p:spPr>
            <a:xfrm>
              <a:off x="3195741"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0" name="Ellipse 79"/>
            <p:cNvSpPr>
              <a:spLocks noChangeAspect="1"/>
            </p:cNvSpPr>
            <p:nvPr/>
          </p:nvSpPr>
          <p:spPr>
            <a:xfrm>
              <a:off x="3325847"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1" name="Ellipse 80"/>
            <p:cNvSpPr>
              <a:spLocks noChangeAspect="1"/>
            </p:cNvSpPr>
            <p:nvPr/>
          </p:nvSpPr>
          <p:spPr>
            <a:xfrm>
              <a:off x="3480015" y="9794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2" name="Ellipse 81"/>
            <p:cNvSpPr>
              <a:spLocks noChangeAspect="1"/>
            </p:cNvSpPr>
            <p:nvPr/>
          </p:nvSpPr>
          <p:spPr>
            <a:xfrm>
              <a:off x="3480015" y="120816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7" name="Ellipse 86"/>
            <p:cNvSpPr>
              <a:spLocks noChangeAspect="1"/>
            </p:cNvSpPr>
            <p:nvPr/>
          </p:nvSpPr>
          <p:spPr>
            <a:xfrm>
              <a:off x="3230701" y="103809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8" name="Ellipse 87"/>
            <p:cNvSpPr>
              <a:spLocks noChangeAspect="1"/>
            </p:cNvSpPr>
            <p:nvPr/>
          </p:nvSpPr>
          <p:spPr>
            <a:xfrm>
              <a:off x="3271640" y="10293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9" name="Ellipse 88"/>
            <p:cNvSpPr>
              <a:spLocks noChangeAspect="1"/>
            </p:cNvSpPr>
            <p:nvPr/>
          </p:nvSpPr>
          <p:spPr>
            <a:xfrm>
              <a:off x="3168416" y="107199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0" name="Ellipse 89"/>
            <p:cNvSpPr>
              <a:spLocks noChangeAspect="1"/>
            </p:cNvSpPr>
            <p:nvPr/>
          </p:nvSpPr>
          <p:spPr>
            <a:xfrm>
              <a:off x="3348724" y="95042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7" name="Grouper 16"/>
          <p:cNvGrpSpPr/>
          <p:nvPr/>
        </p:nvGrpSpPr>
        <p:grpSpPr>
          <a:xfrm>
            <a:off x="4713668" y="1086559"/>
            <a:ext cx="462317" cy="396712"/>
            <a:chOff x="4713668" y="1086559"/>
            <a:chExt cx="462317" cy="396712"/>
          </a:xfrm>
        </p:grpSpPr>
        <p:sp>
          <p:nvSpPr>
            <p:cNvPr id="91" name="Ellipse 90"/>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2" name="Ellipse 91"/>
            <p:cNvSpPr>
              <a:spLocks noChangeAspect="1"/>
            </p:cNvSpPr>
            <p:nvPr/>
          </p:nvSpPr>
          <p:spPr>
            <a:xfrm>
              <a:off x="4794156" y="118325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3" name="Ellipse 92"/>
            <p:cNvSpPr>
              <a:spLocks noChangeAspect="1"/>
            </p:cNvSpPr>
            <p:nvPr/>
          </p:nvSpPr>
          <p:spPr>
            <a:xfrm>
              <a:off x="4995985" y="115867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4" name="Ellipse 93"/>
            <p:cNvSpPr>
              <a:spLocks noChangeAspect="1"/>
            </p:cNvSpPr>
            <p:nvPr/>
          </p:nvSpPr>
          <p:spPr>
            <a:xfrm>
              <a:off x="4713668" y="10865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22" name="Grouper 21"/>
          <p:cNvGrpSpPr/>
          <p:nvPr/>
        </p:nvGrpSpPr>
        <p:grpSpPr>
          <a:xfrm>
            <a:off x="4671607" y="2102356"/>
            <a:ext cx="464274" cy="519984"/>
            <a:chOff x="4671607" y="2102356"/>
            <a:chExt cx="464274" cy="519984"/>
          </a:xfrm>
        </p:grpSpPr>
        <p:sp>
          <p:nvSpPr>
            <p:cNvPr id="95" name="Ellipse 94"/>
            <p:cNvSpPr>
              <a:spLocks noChangeAspect="1"/>
            </p:cNvSpPr>
            <p:nvPr/>
          </p:nvSpPr>
          <p:spPr>
            <a:xfrm>
              <a:off x="4671607" y="231391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6" name="Ellipse 95"/>
            <p:cNvSpPr>
              <a:spLocks noChangeAspect="1"/>
            </p:cNvSpPr>
            <p:nvPr/>
          </p:nvSpPr>
          <p:spPr>
            <a:xfrm>
              <a:off x="4801713" y="231391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7" name="Ellipse 96"/>
            <p:cNvSpPr>
              <a:spLocks noChangeAspect="1"/>
            </p:cNvSpPr>
            <p:nvPr/>
          </p:nvSpPr>
          <p:spPr>
            <a:xfrm>
              <a:off x="4955881" y="210235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8" name="Ellipse 97"/>
            <p:cNvSpPr>
              <a:spLocks noChangeAspect="1"/>
            </p:cNvSpPr>
            <p:nvPr/>
          </p:nvSpPr>
          <p:spPr>
            <a:xfrm>
              <a:off x="4955881" y="233110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9" name="Ellipse 98"/>
            <p:cNvSpPr>
              <a:spLocks noChangeAspect="1"/>
            </p:cNvSpPr>
            <p:nvPr/>
          </p:nvSpPr>
          <p:spPr>
            <a:xfrm>
              <a:off x="4883458" y="229044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0" name="Ellipse 99"/>
            <p:cNvSpPr>
              <a:spLocks noChangeAspect="1"/>
            </p:cNvSpPr>
            <p:nvPr/>
          </p:nvSpPr>
          <p:spPr>
            <a:xfrm>
              <a:off x="4778287" y="244234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5" name="Grouper 4"/>
          <p:cNvGrpSpPr/>
          <p:nvPr/>
        </p:nvGrpSpPr>
        <p:grpSpPr>
          <a:xfrm>
            <a:off x="4659038" y="3433423"/>
            <a:ext cx="464274" cy="408749"/>
            <a:chOff x="4815985" y="1091710"/>
            <a:chExt cx="464274" cy="408749"/>
          </a:xfrm>
        </p:grpSpPr>
        <p:sp>
          <p:nvSpPr>
            <p:cNvPr id="101" name="Ellipse 100"/>
            <p:cNvSpPr>
              <a:spLocks noChangeAspect="1"/>
            </p:cNvSpPr>
            <p:nvPr/>
          </p:nvSpPr>
          <p:spPr>
            <a:xfrm>
              <a:off x="4815985"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2" name="Ellipse 101"/>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3" name="Ellipse 102"/>
            <p:cNvSpPr>
              <a:spLocks noChangeAspect="1"/>
            </p:cNvSpPr>
            <p:nvPr/>
          </p:nvSpPr>
          <p:spPr>
            <a:xfrm>
              <a:off x="5100259" y="10917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4" name="Ellipse 103"/>
            <p:cNvSpPr>
              <a:spLocks noChangeAspect="1"/>
            </p:cNvSpPr>
            <p:nvPr/>
          </p:nvSpPr>
          <p:spPr>
            <a:xfrm>
              <a:off x="5100259" y="13204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1" name="Grouper 10"/>
          <p:cNvGrpSpPr/>
          <p:nvPr/>
        </p:nvGrpSpPr>
        <p:grpSpPr>
          <a:xfrm>
            <a:off x="3063475" y="3409048"/>
            <a:ext cx="616674" cy="561149"/>
            <a:chOff x="3063475" y="3409048"/>
            <a:chExt cx="616674" cy="561149"/>
          </a:xfrm>
        </p:grpSpPr>
        <p:grpSp>
          <p:nvGrpSpPr>
            <p:cNvPr id="105" name="Grouper 104"/>
            <p:cNvGrpSpPr/>
            <p:nvPr/>
          </p:nvGrpSpPr>
          <p:grpSpPr>
            <a:xfrm>
              <a:off x="3063475" y="3409048"/>
              <a:ext cx="464274" cy="408749"/>
              <a:chOff x="4815985" y="1091710"/>
              <a:chExt cx="464274" cy="408749"/>
            </a:xfrm>
          </p:grpSpPr>
          <p:sp>
            <p:nvSpPr>
              <p:cNvPr id="106" name="Ellipse 105"/>
              <p:cNvSpPr>
                <a:spLocks noChangeAspect="1"/>
              </p:cNvSpPr>
              <p:nvPr/>
            </p:nvSpPr>
            <p:spPr>
              <a:xfrm>
                <a:off x="4815985"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7" name="Ellipse 106"/>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8" name="Ellipse 107"/>
              <p:cNvSpPr>
                <a:spLocks noChangeAspect="1"/>
              </p:cNvSpPr>
              <p:nvPr/>
            </p:nvSpPr>
            <p:spPr>
              <a:xfrm>
                <a:off x="5100259" y="10917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9" name="Ellipse 108"/>
              <p:cNvSpPr>
                <a:spLocks noChangeAspect="1"/>
              </p:cNvSpPr>
              <p:nvPr/>
            </p:nvSpPr>
            <p:spPr>
              <a:xfrm>
                <a:off x="5100259" y="13204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10" name="Grouper 109"/>
            <p:cNvGrpSpPr/>
            <p:nvPr/>
          </p:nvGrpSpPr>
          <p:grpSpPr>
            <a:xfrm>
              <a:off x="3215875" y="3561448"/>
              <a:ext cx="464274" cy="408749"/>
              <a:chOff x="4815985" y="1091710"/>
              <a:chExt cx="464274" cy="408749"/>
            </a:xfrm>
          </p:grpSpPr>
          <p:sp>
            <p:nvSpPr>
              <p:cNvPr id="111" name="Ellipse 110"/>
              <p:cNvSpPr>
                <a:spLocks noChangeAspect="1"/>
              </p:cNvSpPr>
              <p:nvPr/>
            </p:nvSpPr>
            <p:spPr>
              <a:xfrm>
                <a:off x="4815985"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2" name="Ellipse 111"/>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3" name="Ellipse 112"/>
              <p:cNvSpPr>
                <a:spLocks noChangeAspect="1"/>
              </p:cNvSpPr>
              <p:nvPr/>
            </p:nvSpPr>
            <p:spPr>
              <a:xfrm>
                <a:off x="5100259" y="10917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4" name="Ellipse 113"/>
              <p:cNvSpPr>
                <a:spLocks noChangeAspect="1"/>
              </p:cNvSpPr>
              <p:nvPr/>
            </p:nvSpPr>
            <p:spPr>
              <a:xfrm>
                <a:off x="5100259" y="13204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15" name="Ellipse 114"/>
            <p:cNvSpPr>
              <a:spLocks noChangeAspect="1"/>
            </p:cNvSpPr>
            <p:nvPr/>
          </p:nvSpPr>
          <p:spPr>
            <a:xfrm>
              <a:off x="3155247" y="352550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6" name="Ellipse 115"/>
            <p:cNvSpPr>
              <a:spLocks noChangeAspect="1"/>
            </p:cNvSpPr>
            <p:nvPr/>
          </p:nvSpPr>
          <p:spPr>
            <a:xfrm>
              <a:off x="3307647" y="367790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65"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grpSp>
        <p:nvGrpSpPr>
          <p:cNvPr id="9" name="Grouper 8"/>
          <p:cNvGrpSpPr/>
          <p:nvPr/>
        </p:nvGrpSpPr>
        <p:grpSpPr>
          <a:xfrm>
            <a:off x="1595165" y="2122286"/>
            <a:ext cx="750083" cy="631268"/>
            <a:chOff x="1595165" y="2122286"/>
            <a:chExt cx="750083" cy="631268"/>
          </a:xfrm>
        </p:grpSpPr>
        <p:grpSp>
          <p:nvGrpSpPr>
            <p:cNvPr id="125" name="Grouper 124"/>
            <p:cNvGrpSpPr/>
            <p:nvPr/>
          </p:nvGrpSpPr>
          <p:grpSpPr>
            <a:xfrm>
              <a:off x="1856910" y="2122286"/>
              <a:ext cx="488338" cy="545107"/>
              <a:chOff x="6966015" y="2102344"/>
              <a:chExt cx="488338" cy="545107"/>
            </a:xfrm>
          </p:grpSpPr>
          <p:grpSp>
            <p:nvGrpSpPr>
              <p:cNvPr id="126" name="Grouper 125"/>
              <p:cNvGrpSpPr/>
              <p:nvPr/>
            </p:nvGrpSpPr>
            <p:grpSpPr>
              <a:xfrm>
                <a:off x="6966015" y="2102344"/>
                <a:ext cx="464274" cy="408749"/>
                <a:chOff x="6259765" y="1107752"/>
                <a:chExt cx="464274" cy="408749"/>
              </a:xfrm>
            </p:grpSpPr>
            <p:sp>
              <p:nvSpPr>
                <p:cNvPr id="129" name="Ellipse 128"/>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0" name="Ellipse 129"/>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1" name="Ellipse 130"/>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2" name="Ellipse 131"/>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27" name="Ellipse 126"/>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17" name="Grouper 116"/>
            <p:cNvGrpSpPr/>
            <p:nvPr/>
          </p:nvGrpSpPr>
          <p:grpSpPr>
            <a:xfrm>
              <a:off x="1595165" y="2152299"/>
              <a:ext cx="488338" cy="601255"/>
              <a:chOff x="6966015" y="2102344"/>
              <a:chExt cx="488338" cy="601255"/>
            </a:xfrm>
          </p:grpSpPr>
          <p:grpSp>
            <p:nvGrpSpPr>
              <p:cNvPr id="118" name="Grouper 117"/>
              <p:cNvGrpSpPr/>
              <p:nvPr/>
            </p:nvGrpSpPr>
            <p:grpSpPr>
              <a:xfrm>
                <a:off x="6966015" y="2102344"/>
                <a:ext cx="464274" cy="408749"/>
                <a:chOff x="6259765" y="1107752"/>
                <a:chExt cx="464274" cy="408749"/>
              </a:xfrm>
            </p:grpSpPr>
            <p:sp>
              <p:nvSpPr>
                <p:cNvPr id="121" name="Ellipse 120"/>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2" name="Ellipse 121"/>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3" name="Ellipse 122"/>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4" name="Ellipse 123"/>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19" name="Ellipse 118"/>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0" name="Ellipse 119"/>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grpSp>
        <p:nvGrpSpPr>
          <p:cNvPr id="133" name="Grouper 132"/>
          <p:cNvGrpSpPr/>
          <p:nvPr/>
        </p:nvGrpSpPr>
        <p:grpSpPr>
          <a:xfrm>
            <a:off x="6796039" y="2145018"/>
            <a:ext cx="750083" cy="631268"/>
            <a:chOff x="1595165" y="2122286"/>
            <a:chExt cx="750083" cy="631268"/>
          </a:xfrm>
        </p:grpSpPr>
        <p:grpSp>
          <p:nvGrpSpPr>
            <p:cNvPr id="134" name="Grouper 133"/>
            <p:cNvGrpSpPr/>
            <p:nvPr/>
          </p:nvGrpSpPr>
          <p:grpSpPr>
            <a:xfrm>
              <a:off x="1856910" y="2122286"/>
              <a:ext cx="488338" cy="545107"/>
              <a:chOff x="6966015" y="2102344"/>
              <a:chExt cx="488338" cy="545107"/>
            </a:xfrm>
          </p:grpSpPr>
          <p:grpSp>
            <p:nvGrpSpPr>
              <p:cNvPr id="143" name="Grouper 142"/>
              <p:cNvGrpSpPr/>
              <p:nvPr/>
            </p:nvGrpSpPr>
            <p:grpSpPr>
              <a:xfrm>
                <a:off x="6966015" y="2102344"/>
                <a:ext cx="464274" cy="408749"/>
                <a:chOff x="6259765" y="1107752"/>
                <a:chExt cx="464274" cy="408749"/>
              </a:xfrm>
            </p:grpSpPr>
            <p:sp>
              <p:nvSpPr>
                <p:cNvPr id="145" name="Ellipse 144"/>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6" name="Ellipse 145"/>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7" name="Ellipse 146"/>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8" name="Ellipse 147"/>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44" name="Ellipse 143"/>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35" name="Grouper 134"/>
            <p:cNvGrpSpPr/>
            <p:nvPr/>
          </p:nvGrpSpPr>
          <p:grpSpPr>
            <a:xfrm>
              <a:off x="1595165" y="2152299"/>
              <a:ext cx="488338" cy="601255"/>
              <a:chOff x="6966015" y="2102344"/>
              <a:chExt cx="488338" cy="601255"/>
            </a:xfrm>
          </p:grpSpPr>
          <p:grpSp>
            <p:nvGrpSpPr>
              <p:cNvPr id="136" name="Grouper 135"/>
              <p:cNvGrpSpPr/>
              <p:nvPr/>
            </p:nvGrpSpPr>
            <p:grpSpPr>
              <a:xfrm>
                <a:off x="6966015" y="2102344"/>
                <a:ext cx="464274" cy="408749"/>
                <a:chOff x="6259765" y="1107752"/>
                <a:chExt cx="464274" cy="408749"/>
              </a:xfrm>
            </p:grpSpPr>
            <p:sp>
              <p:nvSpPr>
                <p:cNvPr id="139" name="Ellipse 138"/>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0" name="Ellipse 139"/>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1" name="Ellipse 140"/>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2" name="Ellipse 141"/>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37" name="Ellipse 136"/>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8" name="Ellipse 137"/>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grpSp>
        <p:nvGrpSpPr>
          <p:cNvPr id="149" name="Grouper 148"/>
          <p:cNvGrpSpPr/>
          <p:nvPr/>
        </p:nvGrpSpPr>
        <p:grpSpPr>
          <a:xfrm>
            <a:off x="8500361" y="2045012"/>
            <a:ext cx="488338" cy="601255"/>
            <a:chOff x="6966015" y="2102344"/>
            <a:chExt cx="488338" cy="601255"/>
          </a:xfrm>
        </p:grpSpPr>
        <p:grpSp>
          <p:nvGrpSpPr>
            <p:cNvPr id="150" name="Grouper 149"/>
            <p:cNvGrpSpPr/>
            <p:nvPr/>
          </p:nvGrpSpPr>
          <p:grpSpPr>
            <a:xfrm>
              <a:off x="6966015" y="2102344"/>
              <a:ext cx="464274" cy="408749"/>
              <a:chOff x="6259765" y="1107752"/>
              <a:chExt cx="464274" cy="408749"/>
            </a:xfrm>
          </p:grpSpPr>
          <p:sp>
            <p:nvSpPr>
              <p:cNvPr id="153" name="Ellipse 152"/>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4" name="Ellipse 153"/>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5" name="Ellipse 154"/>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6" name="Ellipse 155"/>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51" name="Ellipse 150"/>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2" name="Ellipse 151"/>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57" name="Grouper 156"/>
          <p:cNvGrpSpPr/>
          <p:nvPr/>
        </p:nvGrpSpPr>
        <p:grpSpPr>
          <a:xfrm>
            <a:off x="6948439" y="2327431"/>
            <a:ext cx="726019" cy="408749"/>
            <a:chOff x="1595165" y="2152299"/>
            <a:chExt cx="726019" cy="408749"/>
          </a:xfrm>
        </p:grpSpPr>
        <p:grpSp>
          <p:nvGrpSpPr>
            <p:cNvPr id="167" name="Grouper 166"/>
            <p:cNvGrpSpPr/>
            <p:nvPr/>
          </p:nvGrpSpPr>
          <p:grpSpPr>
            <a:xfrm>
              <a:off x="1856910" y="2333847"/>
              <a:ext cx="464274" cy="197188"/>
              <a:chOff x="6259765" y="1319313"/>
              <a:chExt cx="464274" cy="197188"/>
            </a:xfrm>
          </p:grpSpPr>
          <p:sp>
            <p:nvSpPr>
              <p:cNvPr id="169" name="Ellipse 168"/>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70" name="Ellipse 169"/>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72" name="Ellipse 171"/>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60" name="Grouper 159"/>
            <p:cNvGrpSpPr/>
            <p:nvPr/>
          </p:nvGrpSpPr>
          <p:grpSpPr>
            <a:xfrm>
              <a:off x="1595165" y="2152299"/>
              <a:ext cx="464274" cy="408749"/>
              <a:chOff x="6259765" y="1107752"/>
              <a:chExt cx="464274" cy="408749"/>
            </a:xfrm>
          </p:grpSpPr>
          <p:sp>
            <p:nvSpPr>
              <p:cNvPr id="163" name="Ellipse 162"/>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4" name="Ellipse 163"/>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5" name="Ellipse 164"/>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6" name="Ellipse 165"/>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sp>
        <p:nvSpPr>
          <p:cNvPr id="173" name="Ellipse 172"/>
          <p:cNvSpPr/>
          <p:nvPr/>
        </p:nvSpPr>
        <p:spPr>
          <a:xfrm>
            <a:off x="266218" y="1846468"/>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4" name="Ellipse 173"/>
          <p:cNvSpPr/>
          <p:nvPr/>
        </p:nvSpPr>
        <p:spPr>
          <a:xfrm>
            <a:off x="562996" y="1714982"/>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5" name="Nuage 174"/>
          <p:cNvSpPr/>
          <p:nvPr/>
        </p:nvSpPr>
        <p:spPr>
          <a:xfrm>
            <a:off x="74758" y="0"/>
            <a:ext cx="2076514" cy="178029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solidFill>
                  <a:schemeClr val="bg1"/>
                </a:solidFill>
              </a:rPr>
              <a:t>Next</a:t>
            </a:r>
            <a:r>
              <a:rPr lang="fr-FR">
                <a:solidFill>
                  <a:schemeClr val="bg1"/>
                </a:solidFill>
              </a:rPr>
              <a:t> round?</a:t>
            </a:r>
          </a:p>
          <a:p>
            <a:pPr algn="ctr"/>
            <a:r>
              <a:rPr lang="fr-FR">
                <a:solidFill>
                  <a:schemeClr val="bg1"/>
                </a:solidFill>
              </a:rPr>
              <a:t>TTL 1: 0</a:t>
            </a:r>
          </a:p>
          <a:p>
            <a:pPr algn="ctr"/>
            <a:r>
              <a:rPr lang="fr-FR">
                <a:solidFill>
                  <a:schemeClr val="bg1"/>
                </a:solidFill>
              </a:rPr>
              <a:t>TTL 2: 2</a:t>
            </a:r>
          </a:p>
          <a:p>
            <a:pPr algn="ctr"/>
            <a:r>
              <a:rPr lang="fr-FR">
                <a:solidFill>
                  <a:schemeClr val="bg1"/>
                </a:solidFill>
              </a:rPr>
              <a:t>TTL 3: 9</a:t>
            </a:r>
          </a:p>
          <a:p>
            <a:pPr algn="ctr"/>
            <a:r>
              <a:rPr lang="fr-FR">
                <a:solidFill>
                  <a:schemeClr val="bg1"/>
                </a:solidFill>
              </a:rPr>
              <a:t>TTL 4: 9</a:t>
            </a:r>
          </a:p>
          <a:p>
            <a:pPr algn="ctr"/>
            <a:r>
              <a:rPr lang="fr-FR">
                <a:solidFill>
                  <a:schemeClr val="bg1"/>
                </a:solidFill>
              </a:rPr>
              <a:t>TTL 5: 0</a:t>
            </a:r>
          </a:p>
        </p:txBody>
      </p:sp>
      <p:sp>
        <p:nvSpPr>
          <p:cNvPr id="161"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graphicFrame>
        <p:nvGraphicFramePr>
          <p:cNvPr id="162" name="Tableau 161"/>
          <p:cNvGraphicFramePr>
            <a:graphicFrameLocks noGrp="1"/>
          </p:cNvGraphicFramePr>
          <p:nvPr>
            <p:extLst>
              <p:ext uri="{D42A27DB-BD31-4B8C-83A1-F6EECF244321}">
                <p14:modId xmlns:p14="http://schemas.microsoft.com/office/powerpoint/2010/main" val="7025594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168" name="ZoneTexte 167"/>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Tree>
    <p:extLst>
      <p:ext uri="{BB962C8B-B14F-4D97-AF65-F5344CB8AC3E}">
        <p14:creationId xmlns:p14="http://schemas.microsoft.com/office/powerpoint/2010/main" val="10126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0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20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20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20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20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2000"/>
                                        <p:tgtEl>
                                          <p:spTgt spid="1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2000"/>
                                        <p:tgtEl>
                                          <p:spTgt spid="2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blinds(horizontal)">
                                      <p:cBhvr>
                                        <p:cTn id="28" dur="20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73"/>
                                        </p:tgtEl>
                                        <p:attrNameLst>
                                          <p:attrName>style.visibility</p:attrName>
                                        </p:attrNameLst>
                                      </p:cBhvr>
                                      <p:to>
                                        <p:strVal val="visible"/>
                                      </p:to>
                                    </p:set>
                                    <p:animEffect transition="in" filter="randombar(horizontal)">
                                      <p:cBhvr>
                                        <p:cTn id="33" dur="500"/>
                                        <p:tgtEl>
                                          <p:spTgt spid="17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74"/>
                                        </p:tgtEl>
                                        <p:attrNameLst>
                                          <p:attrName>style.visibility</p:attrName>
                                        </p:attrNameLst>
                                      </p:cBhvr>
                                      <p:to>
                                        <p:strVal val="visible"/>
                                      </p:to>
                                    </p:set>
                                    <p:animEffect transition="in" filter="randombar(horizontal)">
                                      <p:cBhvr>
                                        <p:cTn id="36" dur="500"/>
                                        <p:tgtEl>
                                          <p:spTgt spid="174"/>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175">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5">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5">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5">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5">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5">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mph" presetSubtype="2" fill="hold" nodeType="clickEffect">
                                  <p:stCondLst>
                                    <p:cond delay="0"/>
                                  </p:stCondLst>
                                  <p:childTnLst>
                                    <p:animClr clrSpc="rgb" dir="cw">
                                      <p:cBhvr override="childStyle">
                                        <p:cTn id="54" dur="2000" fill="hold"/>
                                        <p:tgtEl>
                                          <p:spTgt spid="175">
                                            <p:txEl>
                                              <p:pRg st="0" end="0"/>
                                            </p:txEl>
                                          </p:spTgt>
                                        </p:tgtEl>
                                        <p:attrNameLst>
                                          <p:attrName>style.color</p:attrName>
                                        </p:attrNameLst>
                                      </p:cBhvr>
                                      <p:to>
                                        <a:schemeClr val="tx1"/>
                                      </p:to>
                                    </p:animClr>
                                  </p:childTnLst>
                                </p:cTn>
                              </p:par>
                            </p:childTnLst>
                          </p:cTn>
                        </p:par>
                      </p:childTnLst>
                    </p:cTn>
                  </p:par>
                  <p:par>
                    <p:cTn id="55" fill="hold">
                      <p:stCondLst>
                        <p:cond delay="indefinite"/>
                      </p:stCondLst>
                      <p:childTnLst>
                        <p:par>
                          <p:cTn id="56" fill="hold">
                            <p:stCondLst>
                              <p:cond delay="0"/>
                            </p:stCondLst>
                            <p:childTnLst>
                              <p:par>
                                <p:cTn id="57" presetID="3" presetClass="emph" presetSubtype="2" fill="hold" nodeType="clickEffect">
                                  <p:stCondLst>
                                    <p:cond delay="0"/>
                                  </p:stCondLst>
                                  <p:childTnLst>
                                    <p:animClr clrSpc="rgb" dir="cw">
                                      <p:cBhvr override="childStyle">
                                        <p:cTn id="58" dur="2000" fill="hold"/>
                                        <p:tgtEl>
                                          <p:spTgt spid="175">
                                            <p:txEl>
                                              <p:pRg st="1" end="1"/>
                                            </p:txEl>
                                          </p:spTgt>
                                        </p:tgtEl>
                                        <p:attrNameLst>
                                          <p:attrName>style.color</p:attrName>
                                        </p:attrNameLst>
                                      </p:cBhvr>
                                      <p:to>
                                        <a:schemeClr val="tx1"/>
                                      </p:to>
                                    </p:animClr>
                                  </p:childTnLst>
                                </p:cTn>
                              </p:par>
                            </p:childTnLst>
                          </p:cTn>
                        </p:par>
                      </p:childTnLst>
                    </p:cTn>
                  </p:par>
                  <p:par>
                    <p:cTn id="59" fill="hold">
                      <p:stCondLst>
                        <p:cond delay="indefinite"/>
                      </p:stCondLst>
                      <p:childTnLst>
                        <p:par>
                          <p:cTn id="60" fill="hold">
                            <p:stCondLst>
                              <p:cond delay="0"/>
                            </p:stCondLst>
                            <p:childTnLst>
                              <p:par>
                                <p:cTn id="61" presetID="1" presetClass="emph" presetSubtype="2" fill="hold" nodeType="clickEffect">
                                  <p:stCondLst>
                                    <p:cond delay="0"/>
                                  </p:stCondLst>
                                  <p:childTnLst>
                                    <p:animClr clrSpc="rgb" dir="cw">
                                      <p:cBhvr>
                                        <p:cTn id="62" dur="2000" fill="hold"/>
                                        <p:tgtEl>
                                          <p:spTgt spid="65"/>
                                        </p:tgtEl>
                                        <p:attrNameLst>
                                          <p:attrName>fillcolor</p:attrName>
                                        </p:attrNameLst>
                                      </p:cBhvr>
                                      <p:to>
                                        <a:srgbClr val="00FA00"/>
                                      </p:to>
                                    </p:animClr>
                                    <p:set>
                                      <p:cBhvr>
                                        <p:cTn id="63" dur="2000" fill="hold"/>
                                        <p:tgtEl>
                                          <p:spTgt spid="65"/>
                                        </p:tgtEl>
                                        <p:attrNameLst>
                                          <p:attrName>fill.type</p:attrName>
                                        </p:attrNameLst>
                                      </p:cBhvr>
                                      <p:to>
                                        <p:strVal val="solid"/>
                                      </p:to>
                                    </p:set>
                                    <p:set>
                                      <p:cBhvr>
                                        <p:cTn id="64" dur="2000" fill="hold"/>
                                        <p:tgtEl>
                                          <p:spTgt spid="65"/>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3" presetClass="emph" presetSubtype="2" fill="hold" nodeType="clickEffect">
                                  <p:stCondLst>
                                    <p:cond delay="0"/>
                                  </p:stCondLst>
                                  <p:childTnLst>
                                    <p:animClr clrSpc="rgb" dir="cw">
                                      <p:cBhvr override="childStyle">
                                        <p:cTn id="68" dur="2000" fill="hold"/>
                                        <p:tgtEl>
                                          <p:spTgt spid="175">
                                            <p:txEl>
                                              <p:pRg st="2" end="2"/>
                                            </p:txEl>
                                          </p:spTgt>
                                        </p:tgtEl>
                                        <p:attrNameLst>
                                          <p:attrName>style.color</p:attrName>
                                        </p:attrNameLst>
                                      </p:cBhvr>
                                      <p:to>
                                        <a:schemeClr val="tx1"/>
                                      </p:to>
                                    </p:animClr>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2000" fill="hold"/>
                                        <p:tgtEl>
                                          <p:spTgt spid="51"/>
                                        </p:tgtEl>
                                        <p:attrNameLst>
                                          <p:attrName>fillcolor</p:attrName>
                                        </p:attrNameLst>
                                      </p:cBhvr>
                                      <p:to>
                                        <a:srgbClr val="00FA00"/>
                                      </p:to>
                                    </p:animClr>
                                    <p:set>
                                      <p:cBhvr>
                                        <p:cTn id="73" dur="2000" fill="hold"/>
                                        <p:tgtEl>
                                          <p:spTgt spid="51"/>
                                        </p:tgtEl>
                                        <p:attrNameLst>
                                          <p:attrName>fill.type</p:attrName>
                                        </p:attrNameLst>
                                      </p:cBhvr>
                                      <p:to>
                                        <p:strVal val="solid"/>
                                      </p:to>
                                    </p:set>
                                    <p:set>
                                      <p:cBhvr>
                                        <p:cTn id="74" dur="2000" fill="hold"/>
                                        <p:tgtEl>
                                          <p:spTgt spid="51"/>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3" presetClass="emph" presetSubtype="2" fill="hold" nodeType="clickEffect">
                                  <p:stCondLst>
                                    <p:cond delay="0"/>
                                  </p:stCondLst>
                                  <p:childTnLst>
                                    <p:animClr clrSpc="rgb" dir="cw">
                                      <p:cBhvr override="childStyle">
                                        <p:cTn id="78" dur="2000" fill="hold"/>
                                        <p:tgtEl>
                                          <p:spTgt spid="175">
                                            <p:txEl>
                                              <p:pRg st="3" end="3"/>
                                            </p:txEl>
                                          </p:spTgt>
                                        </p:tgtEl>
                                        <p:attrNameLst>
                                          <p:attrName>style.color</p:attrName>
                                        </p:attrNameLst>
                                      </p:cBhvr>
                                      <p:to>
                                        <a:schemeClr val="tx1"/>
                                      </p:to>
                                    </p:animClr>
                                  </p:childTnLst>
                                </p:cTn>
                              </p:par>
                              <p:par>
                                <p:cTn id="79" presetID="1" presetClass="emph" presetSubtype="2" fill="hold" nodeType="withEffect">
                                  <p:stCondLst>
                                    <p:cond delay="0"/>
                                  </p:stCondLst>
                                  <p:childTnLst>
                                    <p:animClr clrSpc="rgb" dir="cw">
                                      <p:cBhvr>
                                        <p:cTn id="80" dur="2000" fill="hold"/>
                                        <p:tgtEl>
                                          <p:spTgt spid="52"/>
                                        </p:tgtEl>
                                        <p:attrNameLst>
                                          <p:attrName>fillcolor</p:attrName>
                                        </p:attrNameLst>
                                      </p:cBhvr>
                                      <p:to>
                                        <a:srgbClr val="00FA00"/>
                                      </p:to>
                                    </p:animClr>
                                    <p:set>
                                      <p:cBhvr>
                                        <p:cTn id="81" dur="2000" fill="hold"/>
                                        <p:tgtEl>
                                          <p:spTgt spid="52"/>
                                        </p:tgtEl>
                                        <p:attrNameLst>
                                          <p:attrName>fill.type</p:attrName>
                                        </p:attrNameLst>
                                      </p:cBhvr>
                                      <p:to>
                                        <p:strVal val="solid"/>
                                      </p:to>
                                    </p:set>
                                    <p:set>
                                      <p:cBhvr>
                                        <p:cTn id="82" dur="2000" fill="hold"/>
                                        <p:tgtEl>
                                          <p:spTgt spid="52"/>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2000" fill="hold"/>
                                        <p:tgtEl>
                                          <p:spTgt spid="53"/>
                                        </p:tgtEl>
                                        <p:attrNameLst>
                                          <p:attrName>fillcolor</p:attrName>
                                        </p:attrNameLst>
                                      </p:cBhvr>
                                      <p:to>
                                        <a:srgbClr val="00FA00"/>
                                      </p:to>
                                    </p:animClr>
                                    <p:set>
                                      <p:cBhvr>
                                        <p:cTn id="85" dur="2000" fill="hold"/>
                                        <p:tgtEl>
                                          <p:spTgt spid="53"/>
                                        </p:tgtEl>
                                        <p:attrNameLst>
                                          <p:attrName>fill.type</p:attrName>
                                        </p:attrNameLst>
                                      </p:cBhvr>
                                      <p:to>
                                        <p:strVal val="solid"/>
                                      </p:to>
                                    </p:set>
                                    <p:set>
                                      <p:cBhvr>
                                        <p:cTn id="86" dur="2000" fill="hold"/>
                                        <p:tgtEl>
                                          <p:spTgt spid="53"/>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3" presetClass="emph" presetSubtype="2" fill="hold" nodeType="clickEffect">
                                  <p:stCondLst>
                                    <p:cond delay="0"/>
                                  </p:stCondLst>
                                  <p:childTnLst>
                                    <p:animClr clrSpc="rgb" dir="cw">
                                      <p:cBhvr override="childStyle">
                                        <p:cTn id="90" dur="2000" fill="hold"/>
                                        <p:tgtEl>
                                          <p:spTgt spid="175">
                                            <p:txEl>
                                              <p:pRg st="4" end="4"/>
                                            </p:txEl>
                                          </p:spTgt>
                                        </p:tgtEl>
                                        <p:attrNameLst>
                                          <p:attrName>style.color</p:attrName>
                                        </p:attrNameLst>
                                      </p:cBhvr>
                                      <p:to>
                                        <a:schemeClr val="tx1"/>
                                      </p:to>
                                    </p:animClr>
                                  </p:childTnLst>
                                </p:cTn>
                              </p:par>
                            </p:childTnLst>
                          </p:cTn>
                        </p:par>
                      </p:childTnLst>
                    </p:cTn>
                  </p:par>
                  <p:par>
                    <p:cTn id="91" fill="hold">
                      <p:stCondLst>
                        <p:cond delay="indefinite"/>
                      </p:stCondLst>
                      <p:childTnLst>
                        <p:par>
                          <p:cTn id="92" fill="hold">
                            <p:stCondLst>
                              <p:cond delay="0"/>
                            </p:stCondLst>
                            <p:childTnLst>
                              <p:par>
                                <p:cTn id="93" presetID="3" presetClass="emph" presetSubtype="2" fill="hold" nodeType="clickEffect">
                                  <p:stCondLst>
                                    <p:cond delay="0"/>
                                  </p:stCondLst>
                                  <p:childTnLst>
                                    <p:animClr clrSpc="rgb" dir="cw">
                                      <p:cBhvr override="childStyle">
                                        <p:cTn id="94" dur="2000" fill="hold"/>
                                        <p:tgtEl>
                                          <p:spTgt spid="175">
                                            <p:txEl>
                                              <p:pRg st="5" end="5"/>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6" grpId="0"/>
      <p:bldP spid="20" grpId="0"/>
      <p:bldP spid="41" grpId="0"/>
      <p:bldP spid="173" grpId="0" animBg="1"/>
      <p:bldP spid="174" grpId="0" animBg="1"/>
      <p:bldP spid="175" grpId="0" build="allAtOnce"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162"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163"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164"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165"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166"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167"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168"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169"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C</a:t>
            </a:r>
            <a:endParaRPr sz="2400">
              <a:solidFill>
                <a:schemeClr val="tx1"/>
              </a:solidFill>
            </a:endParaRPr>
          </a:p>
        </p:txBody>
      </p:sp>
      <p:sp>
        <p:nvSpPr>
          <p:cNvPr id="170"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F</a:t>
            </a:r>
            <a:endParaRPr sz="2400">
              <a:solidFill>
                <a:schemeClr val="tx1"/>
              </a:solidFill>
            </a:endParaRPr>
          </a:p>
        </p:txBody>
      </p:sp>
      <p:sp>
        <p:nvSpPr>
          <p:cNvPr id="171"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D</a:t>
            </a:r>
            <a:endParaRPr sz="1200">
              <a:solidFill>
                <a:schemeClr val="tx1"/>
              </a:solidFill>
            </a:endParaRPr>
          </a:p>
        </p:txBody>
      </p:sp>
      <p:sp>
        <p:nvSpPr>
          <p:cNvPr id="172"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3"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4"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175"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6"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7"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78"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ln w="12700">
            <a:solidFill>
              <a:schemeClr val="tx1"/>
            </a:solidFill>
          </a:ln>
        </p:spPr>
        <p:txBody>
          <a:bodyPr wrap="square" lIns="0" tIns="0" rIns="0" bIns="0" rtlCol="0" anchor="ctr" anchorCtr="0"/>
          <a:lstStyle/>
          <a:p>
            <a:pPr algn="ctr"/>
            <a:r>
              <a:rPr lang="fr-FR" sz="2400">
                <a:solidFill>
                  <a:schemeClr val="tx1"/>
                </a:solidFill>
              </a:rPr>
              <a:t>G</a:t>
            </a:r>
            <a:endParaRPr sz="2400">
              <a:solidFill>
                <a:schemeClr val="tx1"/>
              </a:solidFill>
            </a:endParaRPr>
          </a:p>
        </p:txBody>
      </p:sp>
      <p:sp>
        <p:nvSpPr>
          <p:cNvPr id="179"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80"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81"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182"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183"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 name="Espace réservé du numéro de diapositive 1"/>
          <p:cNvSpPr>
            <a:spLocks noGrp="1"/>
          </p:cNvSpPr>
          <p:nvPr>
            <p:ph type="sldNum" sz="quarter" idx="12"/>
          </p:nvPr>
        </p:nvSpPr>
        <p:spPr/>
        <p:txBody>
          <a:bodyPr/>
          <a:lstStyle/>
          <a:p>
            <a:fld id="{00000000-1234-1234-1234-123412341234}" type="slidenum">
              <a:rPr lang="uk-UA" smtClean="0"/>
              <a:pPr/>
              <a:t>43</a:t>
            </a:fld>
            <a:endParaRPr lang="uk-UA"/>
          </a:p>
        </p:txBody>
      </p:sp>
      <p:sp>
        <p:nvSpPr>
          <p:cNvPr id="3" name="ZoneTexte 2"/>
          <p:cNvSpPr txBox="1"/>
          <p:nvPr/>
        </p:nvSpPr>
        <p:spPr>
          <a:xfrm>
            <a:off x="3466618" y="0"/>
            <a:ext cx="2772136" cy="461665"/>
          </a:xfrm>
          <a:prstGeom prst="rect">
            <a:avLst/>
          </a:prstGeom>
          <a:noFill/>
        </p:spPr>
        <p:txBody>
          <a:bodyPr wrap="square" rtlCol="0">
            <a:spAutoFit/>
          </a:bodyPr>
          <a:lstStyle/>
          <a:p>
            <a:r>
              <a:rPr lang="fr-FR" sz="2400" err="1"/>
              <a:t>Diamond</a:t>
            </a:r>
            <a:r>
              <a:rPr lang="fr-FR" sz="2400"/>
              <a:t>-Miner</a:t>
            </a:r>
          </a:p>
        </p:txBody>
      </p:sp>
      <p:grpSp>
        <p:nvGrpSpPr>
          <p:cNvPr id="27" name="Grouper 26"/>
          <p:cNvGrpSpPr/>
          <p:nvPr/>
        </p:nvGrpSpPr>
        <p:grpSpPr>
          <a:xfrm>
            <a:off x="-2159643" y="2034860"/>
            <a:ext cx="787078" cy="469334"/>
            <a:chOff x="-68483" y="2770675"/>
            <a:chExt cx="787078" cy="469334"/>
          </a:xfrm>
        </p:grpSpPr>
        <p:sp>
          <p:nvSpPr>
            <p:cNvPr id="28" name="Ellipse 27"/>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39" name="Grouper 38"/>
          <p:cNvGrpSpPr/>
          <p:nvPr/>
        </p:nvGrpSpPr>
        <p:grpSpPr>
          <a:xfrm>
            <a:off x="-2200599" y="3028517"/>
            <a:ext cx="787078" cy="469334"/>
            <a:chOff x="-68483" y="2770675"/>
            <a:chExt cx="787078" cy="469334"/>
          </a:xfrm>
        </p:grpSpPr>
        <p:sp>
          <p:nvSpPr>
            <p:cNvPr id="40" name="Ellipse 3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40"/>
            <p:cNvSpPr txBox="1"/>
            <p:nvPr/>
          </p:nvSpPr>
          <p:spPr>
            <a:xfrm>
              <a:off x="-68483" y="2932232"/>
              <a:ext cx="787078" cy="307777"/>
            </a:xfrm>
            <a:prstGeom prst="rect">
              <a:avLst/>
            </a:prstGeom>
            <a:noFill/>
          </p:spPr>
          <p:txBody>
            <a:bodyPr wrap="square" rtlCol="0">
              <a:spAutoFit/>
            </a:bodyPr>
            <a:lstStyle/>
            <a:p>
              <a:endParaRPr lang="fr-FR"/>
            </a:p>
          </p:txBody>
        </p:sp>
      </p:grpSp>
      <p:sp>
        <p:nvSpPr>
          <p:cNvPr id="63" name="ZoneTexte 62"/>
          <p:cNvSpPr txBox="1"/>
          <p:nvPr/>
        </p:nvSpPr>
        <p:spPr>
          <a:xfrm>
            <a:off x="-2922303" y="3031169"/>
            <a:ext cx="703455" cy="307777"/>
          </a:xfrm>
          <a:prstGeom prst="rect">
            <a:avLst/>
          </a:prstGeom>
          <a:noFill/>
        </p:spPr>
        <p:txBody>
          <a:bodyPr wrap="square" rtlCol="0">
            <a:spAutoFit/>
          </a:bodyPr>
          <a:lstStyle/>
          <a:p>
            <a:r>
              <a:rPr lang="fr-FR"/>
              <a:t>V3</a:t>
            </a:r>
          </a:p>
        </p:txBody>
      </p:sp>
      <p:sp>
        <p:nvSpPr>
          <p:cNvPr id="64" name="ZoneTexte 63"/>
          <p:cNvSpPr txBox="1"/>
          <p:nvPr/>
        </p:nvSpPr>
        <p:spPr>
          <a:xfrm>
            <a:off x="-2872226" y="2027714"/>
            <a:ext cx="703455" cy="307777"/>
          </a:xfrm>
          <a:prstGeom prst="rect">
            <a:avLst/>
          </a:prstGeom>
          <a:noFill/>
        </p:spPr>
        <p:txBody>
          <a:bodyPr wrap="square" rtlCol="0">
            <a:spAutoFit/>
          </a:bodyPr>
          <a:lstStyle/>
          <a:p>
            <a:r>
              <a:rPr lang="fr-FR"/>
              <a:t>V2</a:t>
            </a:r>
          </a:p>
        </p:txBody>
      </p:sp>
      <p:grpSp>
        <p:nvGrpSpPr>
          <p:cNvPr id="66" name="Grouper 65"/>
          <p:cNvGrpSpPr/>
          <p:nvPr/>
        </p:nvGrpSpPr>
        <p:grpSpPr>
          <a:xfrm>
            <a:off x="-3521559" y="3650251"/>
            <a:ext cx="787078" cy="469334"/>
            <a:chOff x="-68483" y="2770675"/>
            <a:chExt cx="787078" cy="469334"/>
          </a:xfrm>
        </p:grpSpPr>
        <p:sp>
          <p:nvSpPr>
            <p:cNvPr id="67" name="Ellipse 66"/>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ZoneTexte 67"/>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69" name="Grouper 68"/>
          <p:cNvGrpSpPr/>
          <p:nvPr/>
        </p:nvGrpSpPr>
        <p:grpSpPr>
          <a:xfrm>
            <a:off x="-3369159" y="3802651"/>
            <a:ext cx="787078" cy="469334"/>
            <a:chOff x="-68483" y="2770675"/>
            <a:chExt cx="787078" cy="469334"/>
          </a:xfrm>
        </p:grpSpPr>
        <p:sp>
          <p:nvSpPr>
            <p:cNvPr id="70" name="Ellipse 6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ZoneTexte 70"/>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72" name="Grouper 71"/>
          <p:cNvGrpSpPr/>
          <p:nvPr/>
        </p:nvGrpSpPr>
        <p:grpSpPr>
          <a:xfrm>
            <a:off x="-3521559" y="3850917"/>
            <a:ext cx="787078" cy="469334"/>
            <a:chOff x="-68483" y="2770675"/>
            <a:chExt cx="787078" cy="469334"/>
          </a:xfrm>
        </p:grpSpPr>
        <p:sp>
          <p:nvSpPr>
            <p:cNvPr id="73" name="Ellipse 72"/>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ZoneTexte 73"/>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75" name="Grouper 74"/>
          <p:cNvGrpSpPr/>
          <p:nvPr/>
        </p:nvGrpSpPr>
        <p:grpSpPr>
          <a:xfrm>
            <a:off x="-3445359" y="3629585"/>
            <a:ext cx="787078" cy="469334"/>
            <a:chOff x="-68483" y="2770675"/>
            <a:chExt cx="787078" cy="469334"/>
          </a:xfrm>
        </p:grpSpPr>
        <p:sp>
          <p:nvSpPr>
            <p:cNvPr id="76" name="Ellipse 7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ZoneTexte 76"/>
            <p:cNvSpPr txBox="1"/>
            <p:nvPr/>
          </p:nvSpPr>
          <p:spPr>
            <a:xfrm>
              <a:off x="-68483" y="2932232"/>
              <a:ext cx="787078" cy="307777"/>
            </a:xfrm>
            <a:prstGeom prst="rect">
              <a:avLst/>
            </a:prstGeom>
            <a:noFill/>
          </p:spPr>
          <p:txBody>
            <a:bodyPr wrap="square" rtlCol="0">
              <a:spAutoFit/>
            </a:bodyPr>
            <a:lstStyle/>
            <a:p>
              <a:endParaRPr lang="fr-FR"/>
            </a:p>
          </p:txBody>
        </p:sp>
      </p:grpSp>
      <p:sp>
        <p:nvSpPr>
          <p:cNvPr id="78" name="ZoneTexte 77"/>
          <p:cNvSpPr txBox="1"/>
          <p:nvPr/>
        </p:nvSpPr>
        <p:spPr>
          <a:xfrm>
            <a:off x="-3835186" y="3738762"/>
            <a:ext cx="703455" cy="307777"/>
          </a:xfrm>
          <a:prstGeom prst="rect">
            <a:avLst/>
          </a:prstGeom>
          <a:noFill/>
        </p:spPr>
        <p:txBody>
          <a:bodyPr wrap="square" rtlCol="0">
            <a:spAutoFit/>
          </a:bodyPr>
          <a:lstStyle/>
          <a:p>
            <a:r>
              <a:rPr lang="fr-FR"/>
              <a:t>V3</a:t>
            </a:r>
          </a:p>
        </p:txBody>
      </p:sp>
      <p:sp>
        <p:nvSpPr>
          <p:cNvPr id="79" name="ZoneTexte 78"/>
          <p:cNvSpPr txBox="1"/>
          <p:nvPr/>
        </p:nvSpPr>
        <p:spPr>
          <a:xfrm>
            <a:off x="-3867418" y="3333317"/>
            <a:ext cx="703455" cy="307777"/>
          </a:xfrm>
          <a:prstGeom prst="rect">
            <a:avLst/>
          </a:prstGeom>
          <a:noFill/>
        </p:spPr>
        <p:txBody>
          <a:bodyPr wrap="square" rtlCol="0">
            <a:spAutoFit/>
          </a:bodyPr>
          <a:lstStyle/>
          <a:p>
            <a:r>
              <a:rPr lang="fr-FR"/>
              <a:t>V4</a:t>
            </a:r>
          </a:p>
        </p:txBody>
      </p:sp>
      <p:grpSp>
        <p:nvGrpSpPr>
          <p:cNvPr id="83" name="Grouper 82"/>
          <p:cNvGrpSpPr/>
          <p:nvPr/>
        </p:nvGrpSpPr>
        <p:grpSpPr>
          <a:xfrm>
            <a:off x="-1456481" y="327529"/>
            <a:ext cx="787078" cy="469334"/>
            <a:chOff x="-68483" y="2770675"/>
            <a:chExt cx="787078" cy="469334"/>
          </a:xfrm>
        </p:grpSpPr>
        <p:sp>
          <p:nvSpPr>
            <p:cNvPr id="84" name="Ellipse 83"/>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ZoneTexte 84"/>
            <p:cNvSpPr txBox="1"/>
            <p:nvPr/>
          </p:nvSpPr>
          <p:spPr>
            <a:xfrm>
              <a:off x="-68483" y="2932232"/>
              <a:ext cx="787078" cy="307777"/>
            </a:xfrm>
            <a:prstGeom prst="rect">
              <a:avLst/>
            </a:prstGeom>
            <a:noFill/>
          </p:spPr>
          <p:txBody>
            <a:bodyPr wrap="square" rtlCol="0">
              <a:spAutoFit/>
            </a:bodyPr>
            <a:lstStyle/>
            <a:p>
              <a:endParaRPr lang="fr-FR"/>
            </a:p>
          </p:txBody>
        </p:sp>
      </p:grpSp>
      <p:sp>
        <p:nvSpPr>
          <p:cNvPr id="86" name="ZoneTexte 85"/>
          <p:cNvSpPr txBox="1"/>
          <p:nvPr/>
        </p:nvSpPr>
        <p:spPr>
          <a:xfrm>
            <a:off x="-2415171" y="119415"/>
            <a:ext cx="703455" cy="307777"/>
          </a:xfrm>
          <a:prstGeom prst="rect">
            <a:avLst/>
          </a:prstGeom>
          <a:noFill/>
        </p:spPr>
        <p:txBody>
          <a:bodyPr wrap="square" rtlCol="0">
            <a:spAutoFit/>
          </a:bodyPr>
          <a:lstStyle/>
          <a:p>
            <a:r>
              <a:rPr lang="fr-FR"/>
              <a:t>V5</a:t>
            </a:r>
          </a:p>
        </p:txBody>
      </p:sp>
      <p:grpSp>
        <p:nvGrpSpPr>
          <p:cNvPr id="105" name="Grouper 104"/>
          <p:cNvGrpSpPr/>
          <p:nvPr/>
        </p:nvGrpSpPr>
        <p:grpSpPr>
          <a:xfrm>
            <a:off x="-1900770" y="4484073"/>
            <a:ext cx="787078" cy="469334"/>
            <a:chOff x="-68483" y="2770675"/>
            <a:chExt cx="787078" cy="469334"/>
          </a:xfrm>
        </p:grpSpPr>
        <p:sp>
          <p:nvSpPr>
            <p:cNvPr id="106" name="Ellipse 10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ZoneTexte 106"/>
            <p:cNvSpPr txBox="1"/>
            <p:nvPr/>
          </p:nvSpPr>
          <p:spPr>
            <a:xfrm>
              <a:off x="-68483" y="2932232"/>
              <a:ext cx="787078" cy="307777"/>
            </a:xfrm>
            <a:prstGeom prst="rect">
              <a:avLst/>
            </a:prstGeom>
            <a:noFill/>
          </p:spPr>
          <p:txBody>
            <a:bodyPr wrap="square" rtlCol="0">
              <a:spAutoFit/>
            </a:bodyPr>
            <a:lstStyle/>
            <a:p>
              <a:endParaRPr lang="fr-FR"/>
            </a:p>
          </p:txBody>
        </p:sp>
      </p:grpSp>
      <p:sp>
        <p:nvSpPr>
          <p:cNvPr id="108" name="ZoneTexte 107"/>
          <p:cNvSpPr txBox="1"/>
          <p:nvPr/>
        </p:nvSpPr>
        <p:spPr>
          <a:xfrm>
            <a:off x="-2160165" y="4435627"/>
            <a:ext cx="703455" cy="307777"/>
          </a:xfrm>
          <a:prstGeom prst="rect">
            <a:avLst/>
          </a:prstGeom>
          <a:noFill/>
        </p:spPr>
        <p:txBody>
          <a:bodyPr wrap="square" rtlCol="0">
            <a:spAutoFit/>
          </a:bodyPr>
          <a:lstStyle/>
          <a:p>
            <a:r>
              <a:rPr lang="fr-FR"/>
              <a:t>V7</a:t>
            </a:r>
          </a:p>
        </p:txBody>
      </p:sp>
      <p:grpSp>
        <p:nvGrpSpPr>
          <p:cNvPr id="110" name="Grouper 109"/>
          <p:cNvGrpSpPr/>
          <p:nvPr/>
        </p:nvGrpSpPr>
        <p:grpSpPr>
          <a:xfrm>
            <a:off x="-1976525" y="4290473"/>
            <a:ext cx="787078" cy="469334"/>
            <a:chOff x="-68483" y="2770675"/>
            <a:chExt cx="787078" cy="469334"/>
          </a:xfrm>
        </p:grpSpPr>
        <p:sp>
          <p:nvSpPr>
            <p:cNvPr id="111" name="Ellipse 11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13" name="Grouper 112"/>
          <p:cNvGrpSpPr/>
          <p:nvPr/>
        </p:nvGrpSpPr>
        <p:grpSpPr>
          <a:xfrm>
            <a:off x="-1839820" y="4508961"/>
            <a:ext cx="787078" cy="469334"/>
            <a:chOff x="-68483" y="2770675"/>
            <a:chExt cx="787078" cy="469334"/>
          </a:xfrm>
        </p:grpSpPr>
        <p:sp>
          <p:nvSpPr>
            <p:cNvPr id="114" name="Ellipse 113"/>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ZoneTexte 114"/>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19" name="Grouper 118"/>
          <p:cNvGrpSpPr/>
          <p:nvPr/>
        </p:nvGrpSpPr>
        <p:grpSpPr>
          <a:xfrm>
            <a:off x="-4891933" y="599196"/>
            <a:ext cx="787078" cy="469334"/>
            <a:chOff x="-68483" y="2770675"/>
            <a:chExt cx="787078" cy="469334"/>
          </a:xfrm>
        </p:grpSpPr>
        <p:sp>
          <p:nvSpPr>
            <p:cNvPr id="120" name="Ellipse 119"/>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ZoneTexte 120"/>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22" name="Grouper 121"/>
          <p:cNvGrpSpPr/>
          <p:nvPr/>
        </p:nvGrpSpPr>
        <p:grpSpPr>
          <a:xfrm>
            <a:off x="-4739533" y="751596"/>
            <a:ext cx="787078" cy="469334"/>
            <a:chOff x="-68483" y="2770675"/>
            <a:chExt cx="787078" cy="469334"/>
          </a:xfrm>
        </p:grpSpPr>
        <p:sp>
          <p:nvSpPr>
            <p:cNvPr id="123" name="Ellipse 122"/>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ZoneTexte 123"/>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25" name="Grouper 124"/>
          <p:cNvGrpSpPr/>
          <p:nvPr/>
        </p:nvGrpSpPr>
        <p:grpSpPr>
          <a:xfrm>
            <a:off x="-4842889" y="754739"/>
            <a:ext cx="787078" cy="469334"/>
            <a:chOff x="-68483" y="2770675"/>
            <a:chExt cx="787078" cy="469334"/>
          </a:xfrm>
        </p:grpSpPr>
        <p:sp>
          <p:nvSpPr>
            <p:cNvPr id="126" name="Ellipse 12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ZoneTexte 12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28" name="Grouper 127"/>
          <p:cNvGrpSpPr/>
          <p:nvPr/>
        </p:nvGrpSpPr>
        <p:grpSpPr>
          <a:xfrm>
            <a:off x="-4782642" y="559198"/>
            <a:ext cx="787078" cy="469334"/>
            <a:chOff x="-68483" y="2770675"/>
            <a:chExt cx="787078" cy="469334"/>
          </a:xfrm>
        </p:grpSpPr>
        <p:sp>
          <p:nvSpPr>
            <p:cNvPr id="129" name="Ellipse 128"/>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ZoneTexte 129"/>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31" name="Grouper 130"/>
          <p:cNvGrpSpPr/>
          <p:nvPr/>
        </p:nvGrpSpPr>
        <p:grpSpPr>
          <a:xfrm>
            <a:off x="-4052766" y="489997"/>
            <a:ext cx="787078" cy="469334"/>
            <a:chOff x="-68483" y="2770675"/>
            <a:chExt cx="787078" cy="469334"/>
          </a:xfrm>
        </p:grpSpPr>
        <p:sp>
          <p:nvSpPr>
            <p:cNvPr id="132" name="Ellipse 131"/>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ZoneTexte 132"/>
            <p:cNvSpPr txBox="1"/>
            <p:nvPr/>
          </p:nvSpPr>
          <p:spPr>
            <a:xfrm>
              <a:off x="-68483" y="2932232"/>
              <a:ext cx="787078" cy="307777"/>
            </a:xfrm>
            <a:prstGeom prst="rect">
              <a:avLst/>
            </a:prstGeom>
            <a:noFill/>
          </p:spPr>
          <p:txBody>
            <a:bodyPr wrap="square" rtlCol="0">
              <a:spAutoFit/>
            </a:bodyPr>
            <a:lstStyle/>
            <a:p>
              <a:endParaRPr lang="fr-FR"/>
            </a:p>
          </p:txBody>
        </p:sp>
      </p:grpSp>
      <p:sp>
        <p:nvSpPr>
          <p:cNvPr id="134" name="ZoneTexte 133"/>
          <p:cNvSpPr txBox="1"/>
          <p:nvPr/>
        </p:nvSpPr>
        <p:spPr>
          <a:xfrm>
            <a:off x="-3964919" y="955422"/>
            <a:ext cx="787078" cy="307777"/>
          </a:xfrm>
          <a:prstGeom prst="rect">
            <a:avLst/>
          </a:prstGeom>
          <a:noFill/>
        </p:spPr>
        <p:txBody>
          <a:bodyPr wrap="square" rtlCol="0">
            <a:spAutoFit/>
          </a:bodyPr>
          <a:lstStyle/>
          <a:p>
            <a:endParaRPr lang="fr-FR"/>
          </a:p>
        </p:txBody>
      </p:sp>
      <p:grpSp>
        <p:nvGrpSpPr>
          <p:cNvPr id="135" name="Grouper 134"/>
          <p:cNvGrpSpPr/>
          <p:nvPr/>
        </p:nvGrpSpPr>
        <p:grpSpPr>
          <a:xfrm>
            <a:off x="-3935317" y="545419"/>
            <a:ext cx="787078" cy="469334"/>
            <a:chOff x="-68483" y="2770675"/>
            <a:chExt cx="787078" cy="469334"/>
          </a:xfrm>
        </p:grpSpPr>
        <p:sp>
          <p:nvSpPr>
            <p:cNvPr id="136" name="Ellipse 135"/>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ZoneTexte 136"/>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38" name="Grouper 137"/>
          <p:cNvGrpSpPr/>
          <p:nvPr/>
        </p:nvGrpSpPr>
        <p:grpSpPr>
          <a:xfrm>
            <a:off x="-3782917" y="697819"/>
            <a:ext cx="787078" cy="469334"/>
            <a:chOff x="-68483" y="2770675"/>
            <a:chExt cx="787078" cy="469334"/>
          </a:xfrm>
        </p:grpSpPr>
        <p:sp>
          <p:nvSpPr>
            <p:cNvPr id="139" name="Ellipse 138"/>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ZoneTexte 139"/>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41" name="Grouper 140"/>
          <p:cNvGrpSpPr/>
          <p:nvPr/>
        </p:nvGrpSpPr>
        <p:grpSpPr>
          <a:xfrm>
            <a:off x="-4045051" y="513086"/>
            <a:ext cx="787078" cy="469334"/>
            <a:chOff x="-68483" y="2770675"/>
            <a:chExt cx="787078" cy="469334"/>
          </a:xfrm>
        </p:grpSpPr>
        <p:sp>
          <p:nvSpPr>
            <p:cNvPr id="142" name="Ellipse 141"/>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ZoneTexte 142"/>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44" name="Grouper 143"/>
          <p:cNvGrpSpPr/>
          <p:nvPr/>
        </p:nvGrpSpPr>
        <p:grpSpPr>
          <a:xfrm>
            <a:off x="-3987663" y="539469"/>
            <a:ext cx="787078" cy="469334"/>
            <a:chOff x="-68483" y="2770675"/>
            <a:chExt cx="787078" cy="469334"/>
          </a:xfrm>
        </p:grpSpPr>
        <p:sp>
          <p:nvSpPr>
            <p:cNvPr id="145" name="Ellipse 144"/>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ZoneTexte 145"/>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50" name="Grouper 149"/>
          <p:cNvGrpSpPr/>
          <p:nvPr/>
        </p:nvGrpSpPr>
        <p:grpSpPr>
          <a:xfrm>
            <a:off x="-3981615" y="682395"/>
            <a:ext cx="787078" cy="469334"/>
            <a:chOff x="-68483" y="2770675"/>
            <a:chExt cx="787078" cy="469334"/>
          </a:xfrm>
        </p:grpSpPr>
        <p:sp>
          <p:nvSpPr>
            <p:cNvPr id="151" name="Ellipse 150"/>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ZoneTexte 151"/>
            <p:cNvSpPr txBox="1"/>
            <p:nvPr/>
          </p:nvSpPr>
          <p:spPr>
            <a:xfrm>
              <a:off x="-68483" y="2932232"/>
              <a:ext cx="787078" cy="307777"/>
            </a:xfrm>
            <a:prstGeom prst="rect">
              <a:avLst/>
            </a:prstGeom>
            <a:noFill/>
          </p:spPr>
          <p:txBody>
            <a:bodyPr wrap="square" rtlCol="0">
              <a:spAutoFit/>
            </a:bodyPr>
            <a:lstStyle/>
            <a:p>
              <a:endParaRPr lang="fr-FR"/>
            </a:p>
          </p:txBody>
        </p:sp>
      </p:grpSp>
      <p:sp>
        <p:nvSpPr>
          <p:cNvPr id="156" name="ZoneTexte 155"/>
          <p:cNvSpPr txBox="1"/>
          <p:nvPr/>
        </p:nvSpPr>
        <p:spPr>
          <a:xfrm>
            <a:off x="3722242" y="4576955"/>
            <a:ext cx="2423915" cy="400110"/>
          </a:xfrm>
          <a:prstGeom prst="rect">
            <a:avLst/>
          </a:prstGeom>
          <a:noFill/>
        </p:spPr>
        <p:txBody>
          <a:bodyPr wrap="square" rtlCol="0">
            <a:spAutoFit/>
          </a:bodyPr>
          <a:lstStyle/>
          <a:p>
            <a:r>
              <a:rPr lang="fr-FR" sz="2000"/>
              <a:t>Round 3: </a:t>
            </a:r>
            <a:r>
              <a:rPr lang="fr-FR" sz="2000" err="1"/>
              <a:t>send</a:t>
            </a:r>
            <a:endParaRPr lang="fr-FR" sz="2000"/>
          </a:p>
        </p:txBody>
      </p:sp>
      <p:grpSp>
        <p:nvGrpSpPr>
          <p:cNvPr id="157" name="Grouper 156"/>
          <p:cNvGrpSpPr/>
          <p:nvPr/>
        </p:nvGrpSpPr>
        <p:grpSpPr>
          <a:xfrm>
            <a:off x="-3418362" y="3759730"/>
            <a:ext cx="787078" cy="469334"/>
            <a:chOff x="-68483" y="2770675"/>
            <a:chExt cx="787078" cy="469334"/>
          </a:xfrm>
        </p:grpSpPr>
        <p:sp>
          <p:nvSpPr>
            <p:cNvPr id="158" name="Ellipse 157"/>
            <p:cNvSpPr>
              <a:spLocks noChangeAspect="1"/>
            </p:cNvSpPr>
            <p:nvPr/>
          </p:nvSpPr>
          <p:spPr>
            <a:xfrm>
              <a:off x="131700" y="27706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9" name="ZoneTexte 158"/>
            <p:cNvSpPr txBox="1"/>
            <p:nvPr/>
          </p:nvSpPr>
          <p:spPr>
            <a:xfrm>
              <a:off x="-68483" y="2932232"/>
              <a:ext cx="787078" cy="307777"/>
            </a:xfrm>
            <a:prstGeom prst="rect">
              <a:avLst/>
            </a:prstGeom>
            <a:noFill/>
          </p:spPr>
          <p:txBody>
            <a:bodyPr wrap="square" rtlCol="0">
              <a:spAutoFit/>
            </a:bodyPr>
            <a:lstStyle/>
            <a:p>
              <a:endParaRPr lang="fr-FR"/>
            </a:p>
          </p:txBody>
        </p:sp>
      </p:grpSp>
      <p:grpSp>
        <p:nvGrpSpPr>
          <p:cNvPr id="186" name="Grouper 185"/>
          <p:cNvGrpSpPr/>
          <p:nvPr/>
        </p:nvGrpSpPr>
        <p:grpSpPr>
          <a:xfrm>
            <a:off x="4659038" y="3433423"/>
            <a:ext cx="464274" cy="408749"/>
            <a:chOff x="4815985" y="1091710"/>
            <a:chExt cx="464274" cy="408749"/>
          </a:xfrm>
        </p:grpSpPr>
        <p:sp>
          <p:nvSpPr>
            <p:cNvPr id="187" name="Ellipse 186"/>
            <p:cNvSpPr>
              <a:spLocks noChangeAspect="1"/>
            </p:cNvSpPr>
            <p:nvPr/>
          </p:nvSpPr>
          <p:spPr>
            <a:xfrm>
              <a:off x="4815985"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88" name="Ellipse 187"/>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89" name="Ellipse 188"/>
            <p:cNvSpPr>
              <a:spLocks noChangeAspect="1"/>
            </p:cNvSpPr>
            <p:nvPr/>
          </p:nvSpPr>
          <p:spPr>
            <a:xfrm>
              <a:off x="5100259" y="10917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90" name="Ellipse 189"/>
            <p:cNvSpPr>
              <a:spLocks noChangeAspect="1"/>
            </p:cNvSpPr>
            <p:nvPr/>
          </p:nvSpPr>
          <p:spPr>
            <a:xfrm>
              <a:off x="5100259" y="13204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96" name="Grouper 195"/>
          <p:cNvGrpSpPr/>
          <p:nvPr/>
        </p:nvGrpSpPr>
        <p:grpSpPr>
          <a:xfrm>
            <a:off x="1595165" y="2122286"/>
            <a:ext cx="750083" cy="631268"/>
            <a:chOff x="1595165" y="2122286"/>
            <a:chExt cx="750083" cy="631268"/>
          </a:xfrm>
        </p:grpSpPr>
        <p:grpSp>
          <p:nvGrpSpPr>
            <p:cNvPr id="197" name="Grouper 196"/>
            <p:cNvGrpSpPr/>
            <p:nvPr/>
          </p:nvGrpSpPr>
          <p:grpSpPr>
            <a:xfrm>
              <a:off x="1856910" y="2122286"/>
              <a:ext cx="488338" cy="545107"/>
              <a:chOff x="6966015" y="2102344"/>
              <a:chExt cx="488338" cy="545107"/>
            </a:xfrm>
          </p:grpSpPr>
          <p:grpSp>
            <p:nvGrpSpPr>
              <p:cNvPr id="206" name="Grouper 205"/>
              <p:cNvGrpSpPr/>
              <p:nvPr/>
            </p:nvGrpSpPr>
            <p:grpSpPr>
              <a:xfrm>
                <a:off x="6966015" y="2102344"/>
                <a:ext cx="464274" cy="408749"/>
                <a:chOff x="6259765" y="1107752"/>
                <a:chExt cx="464274" cy="408749"/>
              </a:xfrm>
            </p:grpSpPr>
            <p:sp>
              <p:nvSpPr>
                <p:cNvPr id="208" name="Ellipse 207"/>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9" name="Ellipse 208"/>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0" name="Ellipse 209"/>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1" name="Ellipse 210"/>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207" name="Ellipse 206"/>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98" name="Grouper 197"/>
            <p:cNvGrpSpPr/>
            <p:nvPr/>
          </p:nvGrpSpPr>
          <p:grpSpPr>
            <a:xfrm>
              <a:off x="1595165" y="2152299"/>
              <a:ext cx="488338" cy="601255"/>
              <a:chOff x="6966015" y="2102344"/>
              <a:chExt cx="488338" cy="601255"/>
            </a:xfrm>
          </p:grpSpPr>
          <p:grpSp>
            <p:nvGrpSpPr>
              <p:cNvPr id="199" name="Grouper 198"/>
              <p:cNvGrpSpPr/>
              <p:nvPr/>
            </p:nvGrpSpPr>
            <p:grpSpPr>
              <a:xfrm>
                <a:off x="6966015" y="2102344"/>
                <a:ext cx="464274" cy="408749"/>
                <a:chOff x="6259765" y="1107752"/>
                <a:chExt cx="464274" cy="408749"/>
              </a:xfrm>
            </p:grpSpPr>
            <p:sp>
              <p:nvSpPr>
                <p:cNvPr id="202" name="Ellipse 201"/>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3" name="Ellipse 202"/>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4" name="Ellipse 203"/>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5" name="Ellipse 204"/>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200" name="Ellipse 199"/>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01" name="Ellipse 200"/>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grpSp>
        <p:nvGrpSpPr>
          <p:cNvPr id="212" name="Grouper 211"/>
          <p:cNvGrpSpPr/>
          <p:nvPr/>
        </p:nvGrpSpPr>
        <p:grpSpPr>
          <a:xfrm>
            <a:off x="8500361" y="2045012"/>
            <a:ext cx="488338" cy="601255"/>
            <a:chOff x="6966015" y="2102344"/>
            <a:chExt cx="488338" cy="601255"/>
          </a:xfrm>
        </p:grpSpPr>
        <p:grpSp>
          <p:nvGrpSpPr>
            <p:cNvPr id="213" name="Grouper 212"/>
            <p:cNvGrpSpPr/>
            <p:nvPr/>
          </p:nvGrpSpPr>
          <p:grpSpPr>
            <a:xfrm>
              <a:off x="6966015" y="2102344"/>
              <a:ext cx="464274" cy="408749"/>
              <a:chOff x="6259765" y="1107752"/>
              <a:chExt cx="464274" cy="408749"/>
            </a:xfrm>
          </p:grpSpPr>
          <p:sp>
            <p:nvSpPr>
              <p:cNvPr id="216" name="Ellipse 215"/>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7" name="Ellipse 216"/>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8" name="Ellipse 217"/>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9" name="Ellipse 218"/>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214" name="Ellipse 213"/>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15" name="Ellipse 214"/>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220" name="Grouper 219"/>
          <p:cNvGrpSpPr/>
          <p:nvPr/>
        </p:nvGrpSpPr>
        <p:grpSpPr>
          <a:xfrm>
            <a:off x="6948439" y="2327431"/>
            <a:ext cx="726019" cy="408749"/>
            <a:chOff x="1595165" y="2152299"/>
            <a:chExt cx="726019" cy="408749"/>
          </a:xfrm>
        </p:grpSpPr>
        <p:grpSp>
          <p:nvGrpSpPr>
            <p:cNvPr id="221" name="Grouper 220"/>
            <p:cNvGrpSpPr/>
            <p:nvPr/>
          </p:nvGrpSpPr>
          <p:grpSpPr>
            <a:xfrm>
              <a:off x="1856910" y="2333847"/>
              <a:ext cx="464274" cy="197188"/>
              <a:chOff x="6259765" y="1319313"/>
              <a:chExt cx="464274" cy="197188"/>
            </a:xfrm>
          </p:grpSpPr>
          <p:sp>
            <p:nvSpPr>
              <p:cNvPr id="227" name="Ellipse 226"/>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8" name="Ellipse 227"/>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9" name="Ellipse 228"/>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222" name="Grouper 221"/>
            <p:cNvGrpSpPr/>
            <p:nvPr/>
          </p:nvGrpSpPr>
          <p:grpSpPr>
            <a:xfrm>
              <a:off x="1595165" y="2152299"/>
              <a:ext cx="464274" cy="408749"/>
              <a:chOff x="6259765" y="1107752"/>
              <a:chExt cx="464274" cy="408749"/>
            </a:xfrm>
          </p:grpSpPr>
          <p:sp>
            <p:nvSpPr>
              <p:cNvPr id="223" name="Ellipse 222"/>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4" name="Ellipse 223"/>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5" name="Ellipse 224"/>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26" name="Ellipse 225"/>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grpSp>
        <p:nvGrpSpPr>
          <p:cNvPr id="230" name="Grouper 229"/>
          <p:cNvGrpSpPr/>
          <p:nvPr/>
        </p:nvGrpSpPr>
        <p:grpSpPr>
          <a:xfrm>
            <a:off x="3063475" y="3409048"/>
            <a:ext cx="616674" cy="561149"/>
            <a:chOff x="3063475" y="3409048"/>
            <a:chExt cx="616674" cy="561149"/>
          </a:xfrm>
        </p:grpSpPr>
        <p:grpSp>
          <p:nvGrpSpPr>
            <p:cNvPr id="231" name="Grouper 230"/>
            <p:cNvGrpSpPr/>
            <p:nvPr/>
          </p:nvGrpSpPr>
          <p:grpSpPr>
            <a:xfrm>
              <a:off x="3063475" y="3409048"/>
              <a:ext cx="464274" cy="408749"/>
              <a:chOff x="4815985" y="1091710"/>
              <a:chExt cx="464274" cy="408749"/>
            </a:xfrm>
          </p:grpSpPr>
          <p:sp>
            <p:nvSpPr>
              <p:cNvPr id="239" name="Ellipse 238"/>
              <p:cNvSpPr>
                <a:spLocks noChangeAspect="1"/>
              </p:cNvSpPr>
              <p:nvPr/>
            </p:nvSpPr>
            <p:spPr>
              <a:xfrm>
                <a:off x="4815985"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40" name="Ellipse 239"/>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41" name="Ellipse 240"/>
              <p:cNvSpPr>
                <a:spLocks noChangeAspect="1"/>
              </p:cNvSpPr>
              <p:nvPr/>
            </p:nvSpPr>
            <p:spPr>
              <a:xfrm>
                <a:off x="5100259" y="10917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42" name="Ellipse 241"/>
              <p:cNvSpPr>
                <a:spLocks noChangeAspect="1"/>
              </p:cNvSpPr>
              <p:nvPr/>
            </p:nvSpPr>
            <p:spPr>
              <a:xfrm>
                <a:off x="5100259" y="13204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232" name="Grouper 231"/>
            <p:cNvGrpSpPr/>
            <p:nvPr/>
          </p:nvGrpSpPr>
          <p:grpSpPr>
            <a:xfrm>
              <a:off x="3215875" y="3561448"/>
              <a:ext cx="464274" cy="408749"/>
              <a:chOff x="4815985" y="1091710"/>
              <a:chExt cx="464274" cy="408749"/>
            </a:xfrm>
          </p:grpSpPr>
          <p:sp>
            <p:nvSpPr>
              <p:cNvPr id="235" name="Ellipse 234"/>
              <p:cNvSpPr>
                <a:spLocks noChangeAspect="1"/>
              </p:cNvSpPr>
              <p:nvPr/>
            </p:nvSpPr>
            <p:spPr>
              <a:xfrm>
                <a:off x="4815985"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36" name="Ellipse 235"/>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37" name="Ellipse 236"/>
              <p:cNvSpPr>
                <a:spLocks noChangeAspect="1"/>
              </p:cNvSpPr>
              <p:nvPr/>
            </p:nvSpPr>
            <p:spPr>
              <a:xfrm>
                <a:off x="5100259" y="10917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38" name="Ellipse 237"/>
              <p:cNvSpPr>
                <a:spLocks noChangeAspect="1"/>
              </p:cNvSpPr>
              <p:nvPr/>
            </p:nvSpPr>
            <p:spPr>
              <a:xfrm>
                <a:off x="5100259" y="13204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233" name="Ellipse 232"/>
            <p:cNvSpPr>
              <a:spLocks noChangeAspect="1"/>
            </p:cNvSpPr>
            <p:nvPr/>
          </p:nvSpPr>
          <p:spPr>
            <a:xfrm>
              <a:off x="3155247" y="352550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34" name="Ellipse 233"/>
            <p:cNvSpPr>
              <a:spLocks noChangeAspect="1"/>
            </p:cNvSpPr>
            <p:nvPr/>
          </p:nvSpPr>
          <p:spPr>
            <a:xfrm>
              <a:off x="3307647" y="367790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243" name="Grouper 242"/>
          <p:cNvGrpSpPr/>
          <p:nvPr/>
        </p:nvGrpSpPr>
        <p:grpSpPr>
          <a:xfrm>
            <a:off x="4713668" y="1086559"/>
            <a:ext cx="462317" cy="396712"/>
            <a:chOff x="4713668" y="1086559"/>
            <a:chExt cx="462317" cy="396712"/>
          </a:xfrm>
        </p:grpSpPr>
        <p:sp>
          <p:nvSpPr>
            <p:cNvPr id="244" name="Ellipse 243"/>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45" name="Ellipse 244"/>
            <p:cNvSpPr>
              <a:spLocks noChangeAspect="1"/>
            </p:cNvSpPr>
            <p:nvPr/>
          </p:nvSpPr>
          <p:spPr>
            <a:xfrm>
              <a:off x="4794156" y="118325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46" name="Ellipse 245"/>
            <p:cNvSpPr>
              <a:spLocks noChangeAspect="1"/>
            </p:cNvSpPr>
            <p:nvPr/>
          </p:nvSpPr>
          <p:spPr>
            <a:xfrm>
              <a:off x="4995985" y="115867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47" name="Ellipse 246"/>
            <p:cNvSpPr>
              <a:spLocks noChangeAspect="1"/>
            </p:cNvSpPr>
            <p:nvPr/>
          </p:nvSpPr>
          <p:spPr>
            <a:xfrm>
              <a:off x="4713668" y="10865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248" name="Grouper 247"/>
          <p:cNvGrpSpPr/>
          <p:nvPr/>
        </p:nvGrpSpPr>
        <p:grpSpPr>
          <a:xfrm>
            <a:off x="3168416" y="950429"/>
            <a:ext cx="491599" cy="437734"/>
            <a:chOff x="3168416" y="950429"/>
            <a:chExt cx="491599" cy="437734"/>
          </a:xfrm>
        </p:grpSpPr>
        <p:sp>
          <p:nvSpPr>
            <p:cNvPr id="249" name="Ellipse 248"/>
            <p:cNvSpPr>
              <a:spLocks noChangeAspect="1"/>
            </p:cNvSpPr>
            <p:nvPr/>
          </p:nvSpPr>
          <p:spPr>
            <a:xfrm>
              <a:off x="3195741"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50" name="Ellipse 249"/>
            <p:cNvSpPr>
              <a:spLocks noChangeAspect="1"/>
            </p:cNvSpPr>
            <p:nvPr/>
          </p:nvSpPr>
          <p:spPr>
            <a:xfrm>
              <a:off x="3325847"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51" name="Ellipse 250"/>
            <p:cNvSpPr>
              <a:spLocks noChangeAspect="1"/>
            </p:cNvSpPr>
            <p:nvPr/>
          </p:nvSpPr>
          <p:spPr>
            <a:xfrm>
              <a:off x="3480015" y="9794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52" name="Ellipse 251"/>
            <p:cNvSpPr>
              <a:spLocks noChangeAspect="1"/>
            </p:cNvSpPr>
            <p:nvPr/>
          </p:nvSpPr>
          <p:spPr>
            <a:xfrm>
              <a:off x="3480015" y="120816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53" name="Ellipse 252"/>
            <p:cNvSpPr>
              <a:spLocks noChangeAspect="1"/>
            </p:cNvSpPr>
            <p:nvPr/>
          </p:nvSpPr>
          <p:spPr>
            <a:xfrm>
              <a:off x="3230701" y="103809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54" name="Ellipse 253"/>
            <p:cNvSpPr>
              <a:spLocks noChangeAspect="1"/>
            </p:cNvSpPr>
            <p:nvPr/>
          </p:nvSpPr>
          <p:spPr>
            <a:xfrm>
              <a:off x="3271640" y="10293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55" name="Ellipse 254"/>
            <p:cNvSpPr>
              <a:spLocks noChangeAspect="1"/>
            </p:cNvSpPr>
            <p:nvPr/>
          </p:nvSpPr>
          <p:spPr>
            <a:xfrm>
              <a:off x="3168416" y="107199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56" name="Ellipse 255"/>
            <p:cNvSpPr>
              <a:spLocks noChangeAspect="1"/>
            </p:cNvSpPr>
            <p:nvPr/>
          </p:nvSpPr>
          <p:spPr>
            <a:xfrm>
              <a:off x="3348724" y="95042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257" name="Grouper 256"/>
          <p:cNvGrpSpPr/>
          <p:nvPr/>
        </p:nvGrpSpPr>
        <p:grpSpPr>
          <a:xfrm>
            <a:off x="4671607" y="2102356"/>
            <a:ext cx="464274" cy="519984"/>
            <a:chOff x="4671607" y="2102356"/>
            <a:chExt cx="464274" cy="519984"/>
          </a:xfrm>
        </p:grpSpPr>
        <p:sp>
          <p:nvSpPr>
            <p:cNvPr id="258" name="Ellipse 257"/>
            <p:cNvSpPr>
              <a:spLocks noChangeAspect="1"/>
            </p:cNvSpPr>
            <p:nvPr/>
          </p:nvSpPr>
          <p:spPr>
            <a:xfrm>
              <a:off x="4671607" y="231391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59" name="Ellipse 258"/>
            <p:cNvSpPr>
              <a:spLocks noChangeAspect="1"/>
            </p:cNvSpPr>
            <p:nvPr/>
          </p:nvSpPr>
          <p:spPr>
            <a:xfrm>
              <a:off x="4801713" y="231391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60" name="Ellipse 259"/>
            <p:cNvSpPr>
              <a:spLocks noChangeAspect="1"/>
            </p:cNvSpPr>
            <p:nvPr/>
          </p:nvSpPr>
          <p:spPr>
            <a:xfrm>
              <a:off x="4955881" y="210235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61" name="Ellipse 260"/>
            <p:cNvSpPr>
              <a:spLocks noChangeAspect="1"/>
            </p:cNvSpPr>
            <p:nvPr/>
          </p:nvSpPr>
          <p:spPr>
            <a:xfrm>
              <a:off x="4955881" y="233110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62" name="Ellipse 261"/>
            <p:cNvSpPr>
              <a:spLocks noChangeAspect="1"/>
            </p:cNvSpPr>
            <p:nvPr/>
          </p:nvSpPr>
          <p:spPr>
            <a:xfrm>
              <a:off x="4883458" y="229044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263" name="Ellipse 262"/>
            <p:cNvSpPr>
              <a:spLocks noChangeAspect="1"/>
            </p:cNvSpPr>
            <p:nvPr/>
          </p:nvSpPr>
          <p:spPr>
            <a:xfrm>
              <a:off x="4778287" y="244234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92"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graphicFrame>
        <p:nvGraphicFramePr>
          <p:cNvPr id="193" name="Tableau 192"/>
          <p:cNvGraphicFramePr>
            <a:graphicFrameLocks noGrp="1"/>
          </p:cNvGraphicFramePr>
          <p:nvPr>
            <p:extLst>
              <p:ext uri="{D42A27DB-BD31-4B8C-83A1-F6EECF244321}">
                <p14:modId xmlns:p14="http://schemas.microsoft.com/office/powerpoint/2010/main" val="7025594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194" name="ZoneTexte 193"/>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Tree>
    <p:extLst>
      <p:ext uri="{BB962C8B-B14F-4D97-AF65-F5344CB8AC3E}">
        <p14:creationId xmlns:p14="http://schemas.microsoft.com/office/powerpoint/2010/main" val="20707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2158 0.07994 L 0.38021 0.01235 L 0.56268 -0.17438 " pathEditMode="relative" rAng="0" ptsTypes="AAA">
                                      <p:cBhvr>
                                        <p:cTn id="6" dur="2000" fill="hold"/>
                                        <p:tgtEl>
                                          <p:spTgt spid="27"/>
                                        </p:tgtEl>
                                        <p:attrNameLst>
                                          <p:attrName>ppt_x</p:attrName>
                                          <p:attrName>ppt_y</p:attrName>
                                        </p:attrNameLst>
                                      </p:cBhvr>
                                      <p:rCtr x="17344" y="-12716"/>
                                    </p:animMotion>
                                  </p:childTnLst>
                                </p:cTn>
                              </p:par>
                              <p:par>
                                <p:cTn id="7" presetID="0" presetClass="path" presetSubtype="0" accel="50000" decel="50000" fill="hold" nodeType="withEffect">
                                  <p:stCondLst>
                                    <p:cond delay="0"/>
                                  </p:stCondLst>
                                  <p:childTnLst>
                                    <p:animMotion origin="layout" path="M 0.21528 -0.10648 L 0.41146 -0.11543 L 0.56979 -0.01204 " pathEditMode="relative" rAng="0" ptsTypes="AAA">
                                      <p:cBhvr>
                                        <p:cTn id="8" dur="2000" fill="hold"/>
                                        <p:tgtEl>
                                          <p:spTgt spid="39"/>
                                        </p:tgtEl>
                                        <p:attrNameLst>
                                          <p:attrName>ppt_x</p:attrName>
                                          <p:attrName>ppt_y</p:attrName>
                                        </p:attrNameLst>
                                      </p:cBhvr>
                                      <p:rCtr x="17726" y="4259"/>
                                    </p:animMotion>
                                  </p:childTnLst>
                                </p:cTn>
                              </p:par>
                              <p:par>
                                <p:cTn id="9" presetID="0" presetClass="path" presetSubtype="0" accel="50000" decel="50000" fill="hold" nodeType="withEffect">
                                  <p:stCondLst>
                                    <p:cond delay="0"/>
                                  </p:stCondLst>
                                  <p:childTnLst>
                                    <p:animMotion origin="layout" path="M 0.36979 -0.22963 L 0.55711 -0.25 L 0.71406 -0.49537 L 0.87743 -0.48889 " pathEditMode="relative" rAng="0" ptsTypes="AAAA">
                                      <p:cBhvr>
                                        <p:cTn id="10" dur="2000" fill="hold"/>
                                        <p:tgtEl>
                                          <p:spTgt spid="66"/>
                                        </p:tgtEl>
                                        <p:attrNameLst>
                                          <p:attrName>ppt_x</p:attrName>
                                          <p:attrName>ppt_y</p:attrName>
                                        </p:attrNameLst>
                                      </p:cBhvr>
                                      <p:rCtr x="25382" y="-13302"/>
                                    </p:animMotion>
                                  </p:childTnLst>
                                </p:cTn>
                              </p:par>
                              <p:par>
                                <p:cTn id="11" presetID="0" presetClass="path" presetSubtype="0" accel="50000" decel="50000" fill="hold" nodeType="withEffect">
                                  <p:stCondLst>
                                    <p:cond delay="0"/>
                                  </p:stCondLst>
                                  <p:childTnLst>
                                    <p:animMotion origin="layout" path="M 0.36979 -0.22963 L 0.55712 -0.25 L 0.71407 -0.49537 L 0.87743 -0.48889 " pathEditMode="relative" rAng="0" ptsTypes="AAAA">
                                      <p:cBhvr>
                                        <p:cTn id="12" dur="2000" fill="hold"/>
                                        <p:tgtEl>
                                          <p:spTgt spid="69"/>
                                        </p:tgtEl>
                                        <p:attrNameLst>
                                          <p:attrName>ppt_x</p:attrName>
                                          <p:attrName>ppt_y</p:attrName>
                                        </p:attrNameLst>
                                      </p:cBhvr>
                                      <p:rCtr x="25382" y="-13302"/>
                                    </p:animMotion>
                                  </p:childTnLst>
                                </p:cTn>
                              </p:par>
                              <p:par>
                                <p:cTn id="13" presetID="0" presetClass="path" presetSubtype="0" accel="50000" decel="50000" fill="hold" nodeType="withEffect">
                                  <p:stCondLst>
                                    <p:cond delay="0"/>
                                  </p:stCondLst>
                                  <p:childTnLst>
                                    <p:animMotion origin="layout" path="M 0.36979 -0.22963 L 0.55711 -0.25 L 0.71406 -0.49537 L 0.87743 -0.48889 " pathEditMode="relative" rAng="0" ptsTypes="AAAA">
                                      <p:cBhvr>
                                        <p:cTn id="14" dur="2000" fill="hold"/>
                                        <p:tgtEl>
                                          <p:spTgt spid="72"/>
                                        </p:tgtEl>
                                        <p:attrNameLst>
                                          <p:attrName>ppt_x</p:attrName>
                                          <p:attrName>ppt_y</p:attrName>
                                        </p:attrNameLst>
                                      </p:cBhvr>
                                      <p:rCtr x="25382" y="-13302"/>
                                    </p:animMotion>
                                  </p:childTnLst>
                                </p:cTn>
                              </p:par>
                              <p:par>
                                <p:cTn id="15" presetID="0" presetClass="path" presetSubtype="0" accel="50000" decel="50000" fill="hold" nodeType="withEffect">
                                  <p:stCondLst>
                                    <p:cond delay="0"/>
                                  </p:stCondLst>
                                  <p:childTnLst>
                                    <p:animMotion origin="layout" path="M 0.36979 -0.22963 L 0.55712 -0.25 L 0.71406 -0.49537 L 0.87743 -0.48888 " pathEditMode="relative" rAng="0" ptsTypes="AAAA">
                                      <p:cBhvr>
                                        <p:cTn id="16" dur="2000" fill="hold"/>
                                        <p:tgtEl>
                                          <p:spTgt spid="75"/>
                                        </p:tgtEl>
                                        <p:attrNameLst>
                                          <p:attrName>ppt_x</p:attrName>
                                          <p:attrName>ppt_y</p:attrName>
                                        </p:attrNameLst>
                                      </p:cBhvr>
                                      <p:rCtr x="25382" y="-13302"/>
                                    </p:animMotion>
                                  </p:childTnLst>
                                </p:cTn>
                              </p:par>
                              <p:par>
                                <p:cTn id="17" presetID="0" presetClass="path" presetSubtype="0" repeatCount="0" accel="50000" decel="50000" fill="hold" nodeType="withEffect">
                                  <p:stCondLst>
                                    <p:cond delay="0"/>
                                  </p:stCondLst>
                                  <p:childTnLst>
                                    <p:animMotion origin="layout" path="M 0.16945 0.45648 L 0.35504 0.45648 L 0.49132 0.52654 L 0.64549 0.42068 " pathEditMode="relative" rAng="0" ptsTypes="AAAA">
                                      <p:cBhvr>
                                        <p:cTn id="18" dur="2000" fill="hold"/>
                                        <p:tgtEl>
                                          <p:spTgt spid="83"/>
                                        </p:tgtEl>
                                        <p:attrNameLst>
                                          <p:attrName>ppt_x</p:attrName>
                                          <p:attrName>ppt_y</p:attrName>
                                        </p:attrNameLst>
                                      </p:cBhvr>
                                      <p:rCtr x="23802" y="1698"/>
                                    </p:animMotion>
                                  </p:childTnLst>
                                </p:cTn>
                              </p:par>
                              <p:par>
                                <p:cTn id="19" presetID="0" presetClass="path" presetSubtype="0" accel="50000" decel="50000" fill="hold" nodeType="withEffect">
                                  <p:stCondLst>
                                    <p:cond delay="0"/>
                                  </p:stCondLst>
                                  <p:childTnLst>
                                    <p:animMotion origin="layout" path="M 0.20018 -0.37376 L 0.37483 -0.38271 L 0.56979 -0.21388 L 0.704 -0.21635 " pathEditMode="relative" rAng="0" ptsTypes="AAAA">
                                      <p:cBhvr>
                                        <p:cTn id="20" dur="2000" fill="hold"/>
                                        <p:tgtEl>
                                          <p:spTgt spid="105"/>
                                        </p:tgtEl>
                                        <p:attrNameLst>
                                          <p:attrName>ppt_x</p:attrName>
                                          <p:attrName>ppt_y</p:attrName>
                                        </p:attrNameLst>
                                      </p:cBhvr>
                                      <p:rCtr x="25191" y="7531"/>
                                    </p:animMotion>
                                  </p:childTnLst>
                                </p:cTn>
                              </p:par>
                              <p:par>
                                <p:cTn id="21" presetID="0" presetClass="path" presetSubtype="0" accel="50000" decel="50000" fill="hold" nodeType="withEffect">
                                  <p:stCondLst>
                                    <p:cond delay="0"/>
                                  </p:stCondLst>
                                  <p:childTnLst>
                                    <p:animMotion origin="layout" path="M 0.20017 -0.37377 L 0.37483 -0.38272 L 0.56979 -0.21389 L 0.70399 -0.21636 " pathEditMode="relative" rAng="0" ptsTypes="AAAA">
                                      <p:cBhvr>
                                        <p:cTn id="22" dur="2000" fill="hold"/>
                                        <p:tgtEl>
                                          <p:spTgt spid="110"/>
                                        </p:tgtEl>
                                        <p:attrNameLst>
                                          <p:attrName>ppt_x</p:attrName>
                                          <p:attrName>ppt_y</p:attrName>
                                        </p:attrNameLst>
                                      </p:cBhvr>
                                      <p:rCtr x="25191" y="7531"/>
                                    </p:animMotion>
                                  </p:childTnLst>
                                </p:cTn>
                              </p:par>
                              <p:par>
                                <p:cTn id="23" presetID="0" presetClass="path" presetSubtype="0" accel="50000" decel="50000" fill="hold" nodeType="withEffect">
                                  <p:stCondLst>
                                    <p:cond delay="0"/>
                                  </p:stCondLst>
                                  <p:childTnLst>
                                    <p:animMotion origin="layout" path="M 0.20017 -0.37376 L 0.37483 -0.38271 L 0.56979 -0.21389 L 0.70399 -0.21636 " pathEditMode="relative" rAng="0" ptsTypes="AAAA">
                                      <p:cBhvr>
                                        <p:cTn id="24" dur="2000" fill="hold"/>
                                        <p:tgtEl>
                                          <p:spTgt spid="113"/>
                                        </p:tgtEl>
                                        <p:attrNameLst>
                                          <p:attrName>ppt_x</p:attrName>
                                          <p:attrName>ppt_y</p:attrName>
                                        </p:attrNameLst>
                                      </p:cBhvr>
                                      <p:rCtr x="25191" y="7531"/>
                                    </p:animMotion>
                                  </p:childTnLst>
                                </p:cTn>
                              </p:par>
                              <p:par>
                                <p:cTn id="25" presetID="0" presetClass="path" presetSubtype="0" accel="50000" decel="50000" fill="hold" nodeType="withEffect">
                                  <p:stCondLst>
                                    <p:cond delay="0"/>
                                  </p:stCondLst>
                                  <p:childTnLst>
                                    <p:animMotion origin="layout" path="M 0.53645 0.38796 L 0.72378 0.39043 L 0.88194 0.14259 L 1.05017 0.13611 L 1.27691 0.38117 " pathEditMode="relative" rAng="0" ptsTypes="AAAAA">
                                      <p:cBhvr>
                                        <p:cTn id="26" dur="2000" fill="hold"/>
                                        <p:tgtEl>
                                          <p:spTgt spid="119"/>
                                        </p:tgtEl>
                                        <p:attrNameLst>
                                          <p:attrName>ppt_x</p:attrName>
                                          <p:attrName>ppt_y</p:attrName>
                                        </p:attrNameLst>
                                      </p:cBhvr>
                                      <p:rCtr x="37014" y="-12469"/>
                                    </p:animMotion>
                                  </p:childTnLst>
                                </p:cTn>
                              </p:par>
                              <p:par>
                                <p:cTn id="27" presetID="0" presetClass="path" presetSubtype="0" accel="50000" decel="50000" fill="hold" nodeType="withEffect">
                                  <p:stCondLst>
                                    <p:cond delay="0"/>
                                  </p:stCondLst>
                                  <p:childTnLst>
                                    <p:animMotion origin="layout" path="M 0.51441 0.36018 L 0.70174 0.36265 L 0.8599 0.11481 L 1.02813 0.10833 L 1.25486 0.35339 " pathEditMode="relative" rAng="0" ptsTypes="AAAAA">
                                      <p:cBhvr>
                                        <p:cTn id="28" dur="2000" fill="hold"/>
                                        <p:tgtEl>
                                          <p:spTgt spid="122"/>
                                        </p:tgtEl>
                                        <p:attrNameLst>
                                          <p:attrName>ppt_x</p:attrName>
                                          <p:attrName>ppt_y</p:attrName>
                                        </p:attrNameLst>
                                      </p:cBhvr>
                                      <p:rCtr x="37014" y="-12469"/>
                                    </p:animMotion>
                                  </p:childTnLst>
                                </p:cTn>
                              </p:par>
                              <p:par>
                                <p:cTn id="29" presetID="0" presetClass="path" presetSubtype="0" accel="50000" decel="50000" fill="hold" nodeType="withEffect">
                                  <p:stCondLst>
                                    <p:cond delay="0"/>
                                  </p:stCondLst>
                                  <p:childTnLst>
                                    <p:animMotion origin="layout" path="M 0.52726 0.35957 L 0.71458 0.36204 L 0.87274 0.1142 L 1.04097 0.10772 L 1.26771 0.35278 " pathEditMode="relative" rAng="0" ptsTypes="AAAAA">
                                      <p:cBhvr>
                                        <p:cTn id="30" dur="2000" fill="hold"/>
                                        <p:tgtEl>
                                          <p:spTgt spid="125"/>
                                        </p:tgtEl>
                                        <p:attrNameLst>
                                          <p:attrName>ppt_x</p:attrName>
                                          <p:attrName>ppt_y</p:attrName>
                                        </p:attrNameLst>
                                      </p:cBhvr>
                                      <p:rCtr x="37014" y="-12469"/>
                                    </p:animMotion>
                                  </p:childTnLst>
                                </p:cTn>
                              </p:par>
                              <p:par>
                                <p:cTn id="31" presetID="0" presetClass="path" presetSubtype="0" accel="50000" decel="50000" fill="hold" nodeType="withEffect">
                                  <p:stCondLst>
                                    <p:cond delay="0"/>
                                  </p:stCondLst>
                                  <p:childTnLst>
                                    <p:animMotion origin="layout" path="M 0.52378 0.39753 L 0.71111 0.4 L 0.86927 0.15216 L 1.0375 0.14568 L 1.26423 0.39074 " pathEditMode="relative" rAng="0" ptsTypes="AAAAA">
                                      <p:cBhvr>
                                        <p:cTn id="32" dur="2000" fill="hold"/>
                                        <p:tgtEl>
                                          <p:spTgt spid="128"/>
                                        </p:tgtEl>
                                        <p:attrNameLst>
                                          <p:attrName>ppt_x</p:attrName>
                                          <p:attrName>ppt_y</p:attrName>
                                        </p:attrNameLst>
                                      </p:cBhvr>
                                      <p:rCtr x="37014" y="-12469"/>
                                    </p:animMotion>
                                  </p:childTnLst>
                                </p:cTn>
                              </p:par>
                              <p:par>
                                <p:cTn id="33" presetID="0" presetClass="path" presetSubtype="0" accel="50000" decel="50000" fill="hold" nodeType="withEffect">
                                  <p:stCondLst>
                                    <p:cond delay="0"/>
                                  </p:stCondLst>
                                  <p:childTnLst>
                                    <p:animMotion origin="layout" path="M 0.44461 0.425 L 0.63194 0.40926 L 0.78628 0.52161 L 0.9408 0.40031 L 1.19514 0.41358 " pathEditMode="relative" rAng="0" ptsTypes="AAAAA">
                                      <p:cBhvr>
                                        <p:cTn id="34" dur="2000" fill="hold"/>
                                        <p:tgtEl>
                                          <p:spTgt spid="131"/>
                                        </p:tgtEl>
                                        <p:attrNameLst>
                                          <p:attrName>ppt_x</p:attrName>
                                          <p:attrName>ppt_y</p:attrName>
                                        </p:attrNameLst>
                                      </p:cBhvr>
                                      <p:rCtr x="37517" y="3580"/>
                                    </p:animMotion>
                                  </p:childTnLst>
                                </p:cTn>
                              </p:par>
                              <p:par>
                                <p:cTn id="35" presetID="0" presetClass="path" presetSubtype="0" accel="50000" decel="50000" fill="hold" nodeType="withEffect">
                                  <p:stCondLst>
                                    <p:cond delay="0"/>
                                  </p:stCondLst>
                                  <p:childTnLst>
                                    <p:animMotion origin="layout" path="M 0.43177 0.41142 L 0.6191 0.39568 L 0.77344 0.50803 L 0.92796 0.38673 L 1.1823 0.4 " pathEditMode="relative" rAng="0" ptsTypes="AAAAA">
                                      <p:cBhvr>
                                        <p:cTn id="36" dur="2000" fill="hold"/>
                                        <p:tgtEl>
                                          <p:spTgt spid="135"/>
                                        </p:tgtEl>
                                        <p:attrNameLst>
                                          <p:attrName>ppt_x</p:attrName>
                                          <p:attrName>ppt_y</p:attrName>
                                        </p:attrNameLst>
                                      </p:cBhvr>
                                      <p:rCtr x="37517" y="3580"/>
                                    </p:animMotion>
                                  </p:childTnLst>
                                </p:cTn>
                              </p:par>
                              <p:par>
                                <p:cTn id="37" presetID="0" presetClass="path" presetSubtype="0" accel="50000" decel="50000" fill="hold" nodeType="withEffect">
                                  <p:stCondLst>
                                    <p:cond delay="0"/>
                                  </p:stCondLst>
                                  <p:childTnLst>
                                    <p:animMotion origin="layout" path="M 0.43177 0.41142 L 0.6191 0.39568 L 0.77344 0.50803 L 0.92795 0.38673 L 1.18229 0.4 " pathEditMode="relative" rAng="0" ptsTypes="AAAAA">
                                      <p:cBhvr>
                                        <p:cTn id="38" dur="2000" fill="hold"/>
                                        <p:tgtEl>
                                          <p:spTgt spid="138"/>
                                        </p:tgtEl>
                                        <p:attrNameLst>
                                          <p:attrName>ppt_x</p:attrName>
                                          <p:attrName>ppt_y</p:attrName>
                                        </p:attrNameLst>
                                      </p:cBhvr>
                                      <p:rCtr x="37517" y="3580"/>
                                    </p:animMotion>
                                  </p:childTnLst>
                                </p:cTn>
                              </p:par>
                              <p:par>
                                <p:cTn id="39" presetID="0" presetClass="path" presetSubtype="0" accel="50000" decel="50000" fill="hold" nodeType="withEffect">
                                  <p:stCondLst>
                                    <p:cond delay="0"/>
                                  </p:stCondLst>
                                  <p:childTnLst>
                                    <p:animMotion origin="layout" path="M 0.43178 0.41142 L 0.6191 0.39568 L 0.77344 0.50803 L 0.92796 0.38673 L 1.1823 0.4 " pathEditMode="relative" rAng="0" ptsTypes="AAAAA">
                                      <p:cBhvr>
                                        <p:cTn id="40" dur="2000" fill="hold"/>
                                        <p:tgtEl>
                                          <p:spTgt spid="141"/>
                                        </p:tgtEl>
                                        <p:attrNameLst>
                                          <p:attrName>ppt_x</p:attrName>
                                          <p:attrName>ppt_y</p:attrName>
                                        </p:attrNameLst>
                                      </p:cBhvr>
                                      <p:rCtr x="37517" y="3580"/>
                                    </p:animMotion>
                                  </p:childTnLst>
                                </p:cTn>
                              </p:par>
                              <p:par>
                                <p:cTn id="41" presetID="0" presetClass="path" presetSubtype="0" accel="50000" decel="50000" fill="hold" nodeType="withEffect">
                                  <p:stCondLst>
                                    <p:cond delay="0"/>
                                  </p:stCondLst>
                                  <p:childTnLst>
                                    <p:animMotion origin="layout" path="M 0.43177 0.41142 L 0.6191 0.39568 L 0.77344 0.50802 L 0.92795 0.38672 L 1.18229 0.4 " pathEditMode="relative" rAng="0" ptsTypes="AAAAA">
                                      <p:cBhvr>
                                        <p:cTn id="42" dur="2000" fill="hold"/>
                                        <p:tgtEl>
                                          <p:spTgt spid="150"/>
                                        </p:tgtEl>
                                        <p:attrNameLst>
                                          <p:attrName>ppt_x</p:attrName>
                                          <p:attrName>ppt_y</p:attrName>
                                        </p:attrNameLst>
                                      </p:cBhvr>
                                      <p:rCtr x="37517" y="3580"/>
                                    </p:animMotion>
                                  </p:childTnLst>
                                </p:cTn>
                              </p:par>
                              <p:par>
                                <p:cTn id="43" presetID="0" presetClass="path" presetSubtype="0" accel="50000" decel="50000" fill="hold" nodeType="withEffect">
                                  <p:stCondLst>
                                    <p:cond delay="0"/>
                                  </p:stCondLst>
                                  <p:childTnLst>
                                    <p:animMotion origin="layout" path="M 0.36979 -0.22963 L 0.55712 -0.25 L 0.71406 -0.49537 L 0.87743 -0.48889 " pathEditMode="relative" rAng="0" ptsTypes="AAAA">
                                      <p:cBhvr>
                                        <p:cTn id="44" dur="2000" fill="hold"/>
                                        <p:tgtEl>
                                          <p:spTgt spid="157"/>
                                        </p:tgtEl>
                                        <p:attrNameLst>
                                          <p:attrName>ppt_x</p:attrName>
                                          <p:attrName>ppt_y</p:attrName>
                                        </p:attrNameLst>
                                      </p:cBhvr>
                                      <p:rCtr x="25382" y="-13302"/>
                                    </p:animMotion>
                                  </p:childTnLst>
                                </p:cTn>
                              </p:par>
                            </p:childTnLst>
                          </p:cTn>
                        </p:par>
                        <p:par>
                          <p:cTn id="45" fill="hold">
                            <p:stCondLst>
                              <p:cond delay="2000"/>
                            </p:stCondLst>
                            <p:childTnLst>
                              <p:par>
                                <p:cTn id="46" presetID="9" presetClass="emph" presetSubtype="0" nodeType="afterEffect">
                                  <p:stCondLst>
                                    <p:cond delay="0"/>
                                  </p:stCondLst>
                                  <p:childTnLst>
                                    <p:set>
                                      <p:cBhvr rctx="PPT">
                                        <p:cTn id="47" dur="indefinite"/>
                                        <p:tgtEl>
                                          <p:spTgt spid="27"/>
                                        </p:tgtEl>
                                        <p:attrNameLst>
                                          <p:attrName>style.opacity</p:attrName>
                                        </p:attrNameLst>
                                      </p:cBhvr>
                                      <p:to>
                                        <p:strVal val="0.2"/>
                                      </p:to>
                                    </p:set>
                                    <p:animEffect filter="image" prLst="opacity: 0.2">
                                      <p:cBhvr rctx="IE">
                                        <p:cTn id="48" dur="indefinite"/>
                                        <p:tgtEl>
                                          <p:spTgt spid="27"/>
                                        </p:tgtEl>
                                      </p:cBhvr>
                                    </p:animEffect>
                                  </p:childTnLst>
                                </p:cTn>
                              </p:par>
                            </p:childTnLst>
                          </p:cTn>
                        </p:par>
                        <p:par>
                          <p:cTn id="49" fill="hold">
                            <p:stCondLst>
                              <p:cond delay="2000"/>
                            </p:stCondLst>
                            <p:childTnLst>
                              <p:par>
                                <p:cTn id="50" presetID="9" presetClass="emph" presetSubtype="0" nodeType="afterEffect">
                                  <p:stCondLst>
                                    <p:cond delay="0"/>
                                  </p:stCondLst>
                                  <p:childTnLst>
                                    <p:set>
                                      <p:cBhvr rctx="PPT">
                                        <p:cTn id="51" dur="indefinite"/>
                                        <p:tgtEl>
                                          <p:spTgt spid="39"/>
                                        </p:tgtEl>
                                        <p:attrNameLst>
                                          <p:attrName>style.opacity</p:attrName>
                                        </p:attrNameLst>
                                      </p:cBhvr>
                                      <p:to>
                                        <p:strVal val="0.2"/>
                                      </p:to>
                                    </p:set>
                                    <p:animEffect filter="image" prLst="opacity: 0.2">
                                      <p:cBhvr rctx="IE">
                                        <p:cTn id="52" dur="indefinite"/>
                                        <p:tgtEl>
                                          <p:spTgt spid="39"/>
                                        </p:tgtEl>
                                      </p:cBhvr>
                                    </p:animEffect>
                                  </p:childTnLst>
                                </p:cTn>
                              </p:par>
                            </p:childTnLst>
                          </p:cTn>
                        </p:par>
                        <p:par>
                          <p:cTn id="53" fill="hold">
                            <p:stCondLst>
                              <p:cond delay="2000"/>
                            </p:stCondLst>
                            <p:childTnLst>
                              <p:par>
                                <p:cTn id="54" presetID="9" presetClass="emph" presetSubtype="0" grpId="0" nodeType="afterEffect">
                                  <p:stCondLst>
                                    <p:cond delay="0"/>
                                  </p:stCondLst>
                                  <p:childTnLst>
                                    <p:set>
                                      <p:cBhvr rctx="PPT">
                                        <p:cTn id="55" dur="indefinite"/>
                                        <p:tgtEl>
                                          <p:spTgt spid="63"/>
                                        </p:tgtEl>
                                        <p:attrNameLst>
                                          <p:attrName>style.opacity</p:attrName>
                                        </p:attrNameLst>
                                      </p:cBhvr>
                                      <p:to>
                                        <p:strVal val="0.2"/>
                                      </p:to>
                                    </p:set>
                                    <p:animEffect filter="image" prLst="opacity: 0.2">
                                      <p:cBhvr rctx="IE">
                                        <p:cTn id="56" dur="indefinite"/>
                                        <p:tgtEl>
                                          <p:spTgt spid="63"/>
                                        </p:tgtEl>
                                      </p:cBhvr>
                                    </p:animEffect>
                                  </p:childTnLst>
                                </p:cTn>
                              </p:par>
                            </p:childTnLst>
                          </p:cTn>
                        </p:par>
                        <p:par>
                          <p:cTn id="57" fill="hold">
                            <p:stCondLst>
                              <p:cond delay="2000"/>
                            </p:stCondLst>
                            <p:childTnLst>
                              <p:par>
                                <p:cTn id="58" presetID="9" presetClass="emph" presetSubtype="0" grpId="0" nodeType="afterEffect">
                                  <p:stCondLst>
                                    <p:cond delay="0"/>
                                  </p:stCondLst>
                                  <p:childTnLst>
                                    <p:set>
                                      <p:cBhvr rctx="PPT">
                                        <p:cTn id="59" dur="indefinite"/>
                                        <p:tgtEl>
                                          <p:spTgt spid="64"/>
                                        </p:tgtEl>
                                        <p:attrNameLst>
                                          <p:attrName>style.opacity</p:attrName>
                                        </p:attrNameLst>
                                      </p:cBhvr>
                                      <p:to>
                                        <p:strVal val="0.2"/>
                                      </p:to>
                                    </p:set>
                                    <p:animEffect filter="image" prLst="opacity: 0.2">
                                      <p:cBhvr rctx="IE">
                                        <p:cTn id="60" dur="indefinite"/>
                                        <p:tgtEl>
                                          <p:spTgt spid="64"/>
                                        </p:tgtEl>
                                      </p:cBhvr>
                                    </p:animEffect>
                                  </p:childTnLst>
                                </p:cTn>
                              </p:par>
                            </p:childTnLst>
                          </p:cTn>
                        </p:par>
                        <p:par>
                          <p:cTn id="61" fill="hold">
                            <p:stCondLst>
                              <p:cond delay="2000"/>
                            </p:stCondLst>
                            <p:childTnLst>
                              <p:par>
                                <p:cTn id="62" presetID="9" presetClass="emph" presetSubtype="0" nodeType="afterEffect">
                                  <p:stCondLst>
                                    <p:cond delay="0"/>
                                  </p:stCondLst>
                                  <p:childTnLst>
                                    <p:set>
                                      <p:cBhvr rctx="PPT">
                                        <p:cTn id="63" dur="indefinite"/>
                                        <p:tgtEl>
                                          <p:spTgt spid="66"/>
                                        </p:tgtEl>
                                        <p:attrNameLst>
                                          <p:attrName>style.opacity</p:attrName>
                                        </p:attrNameLst>
                                      </p:cBhvr>
                                      <p:to>
                                        <p:strVal val="0.2"/>
                                      </p:to>
                                    </p:set>
                                    <p:animEffect filter="image" prLst="opacity: 0.2">
                                      <p:cBhvr rctx="IE">
                                        <p:cTn id="64" dur="indefinite"/>
                                        <p:tgtEl>
                                          <p:spTgt spid="66"/>
                                        </p:tgtEl>
                                      </p:cBhvr>
                                    </p:animEffect>
                                  </p:childTnLst>
                                </p:cTn>
                              </p:par>
                            </p:childTnLst>
                          </p:cTn>
                        </p:par>
                        <p:par>
                          <p:cTn id="65" fill="hold">
                            <p:stCondLst>
                              <p:cond delay="2000"/>
                            </p:stCondLst>
                            <p:childTnLst>
                              <p:par>
                                <p:cTn id="66" presetID="9" presetClass="emph" presetSubtype="0" nodeType="afterEffect">
                                  <p:stCondLst>
                                    <p:cond delay="0"/>
                                  </p:stCondLst>
                                  <p:childTnLst>
                                    <p:set>
                                      <p:cBhvr rctx="PPT">
                                        <p:cTn id="67" dur="indefinite"/>
                                        <p:tgtEl>
                                          <p:spTgt spid="69"/>
                                        </p:tgtEl>
                                        <p:attrNameLst>
                                          <p:attrName>style.opacity</p:attrName>
                                        </p:attrNameLst>
                                      </p:cBhvr>
                                      <p:to>
                                        <p:strVal val="0.2"/>
                                      </p:to>
                                    </p:set>
                                    <p:animEffect filter="image" prLst="opacity: 0.2">
                                      <p:cBhvr rctx="IE">
                                        <p:cTn id="68" dur="indefinite"/>
                                        <p:tgtEl>
                                          <p:spTgt spid="69"/>
                                        </p:tgtEl>
                                      </p:cBhvr>
                                    </p:animEffect>
                                  </p:childTnLst>
                                </p:cTn>
                              </p:par>
                            </p:childTnLst>
                          </p:cTn>
                        </p:par>
                        <p:par>
                          <p:cTn id="69" fill="hold">
                            <p:stCondLst>
                              <p:cond delay="2000"/>
                            </p:stCondLst>
                            <p:childTnLst>
                              <p:par>
                                <p:cTn id="70" presetID="9" presetClass="emph" presetSubtype="0" nodeType="afterEffect">
                                  <p:stCondLst>
                                    <p:cond delay="0"/>
                                  </p:stCondLst>
                                  <p:childTnLst>
                                    <p:set>
                                      <p:cBhvr rctx="PPT">
                                        <p:cTn id="71" dur="indefinite"/>
                                        <p:tgtEl>
                                          <p:spTgt spid="72"/>
                                        </p:tgtEl>
                                        <p:attrNameLst>
                                          <p:attrName>style.opacity</p:attrName>
                                        </p:attrNameLst>
                                      </p:cBhvr>
                                      <p:to>
                                        <p:strVal val="0.2"/>
                                      </p:to>
                                    </p:set>
                                    <p:animEffect filter="image" prLst="opacity: 0.2">
                                      <p:cBhvr rctx="IE">
                                        <p:cTn id="72" dur="indefinite"/>
                                        <p:tgtEl>
                                          <p:spTgt spid="72"/>
                                        </p:tgtEl>
                                      </p:cBhvr>
                                    </p:animEffect>
                                  </p:childTnLst>
                                </p:cTn>
                              </p:par>
                            </p:childTnLst>
                          </p:cTn>
                        </p:par>
                        <p:par>
                          <p:cTn id="73" fill="hold">
                            <p:stCondLst>
                              <p:cond delay="2000"/>
                            </p:stCondLst>
                            <p:childTnLst>
                              <p:par>
                                <p:cTn id="74" presetID="9" presetClass="emph" presetSubtype="0" nodeType="afterEffect">
                                  <p:stCondLst>
                                    <p:cond delay="0"/>
                                  </p:stCondLst>
                                  <p:childTnLst>
                                    <p:set>
                                      <p:cBhvr rctx="PPT">
                                        <p:cTn id="75" dur="indefinite"/>
                                        <p:tgtEl>
                                          <p:spTgt spid="75"/>
                                        </p:tgtEl>
                                        <p:attrNameLst>
                                          <p:attrName>style.opacity</p:attrName>
                                        </p:attrNameLst>
                                      </p:cBhvr>
                                      <p:to>
                                        <p:strVal val="0.2"/>
                                      </p:to>
                                    </p:set>
                                    <p:animEffect filter="image" prLst="opacity: 0.2">
                                      <p:cBhvr rctx="IE">
                                        <p:cTn id="76" dur="indefinite"/>
                                        <p:tgtEl>
                                          <p:spTgt spid="75"/>
                                        </p:tgtEl>
                                      </p:cBhvr>
                                    </p:animEffect>
                                  </p:childTnLst>
                                </p:cTn>
                              </p:par>
                            </p:childTnLst>
                          </p:cTn>
                        </p:par>
                        <p:par>
                          <p:cTn id="77" fill="hold">
                            <p:stCondLst>
                              <p:cond delay="2000"/>
                            </p:stCondLst>
                            <p:childTnLst>
                              <p:par>
                                <p:cTn id="78" presetID="9" presetClass="emph" presetSubtype="0" grpId="0" nodeType="afterEffect">
                                  <p:stCondLst>
                                    <p:cond delay="0"/>
                                  </p:stCondLst>
                                  <p:childTnLst>
                                    <p:set>
                                      <p:cBhvr rctx="PPT">
                                        <p:cTn id="79" dur="indefinite"/>
                                        <p:tgtEl>
                                          <p:spTgt spid="78"/>
                                        </p:tgtEl>
                                        <p:attrNameLst>
                                          <p:attrName>style.opacity</p:attrName>
                                        </p:attrNameLst>
                                      </p:cBhvr>
                                      <p:to>
                                        <p:strVal val="0.2"/>
                                      </p:to>
                                    </p:set>
                                    <p:animEffect filter="image" prLst="opacity: 0.2">
                                      <p:cBhvr rctx="IE">
                                        <p:cTn id="80" dur="indefinite"/>
                                        <p:tgtEl>
                                          <p:spTgt spid="78"/>
                                        </p:tgtEl>
                                      </p:cBhvr>
                                    </p:animEffect>
                                  </p:childTnLst>
                                </p:cTn>
                              </p:par>
                            </p:childTnLst>
                          </p:cTn>
                        </p:par>
                        <p:par>
                          <p:cTn id="81" fill="hold">
                            <p:stCondLst>
                              <p:cond delay="2000"/>
                            </p:stCondLst>
                            <p:childTnLst>
                              <p:par>
                                <p:cTn id="82" presetID="9" presetClass="emph" presetSubtype="0" grpId="0" nodeType="afterEffect">
                                  <p:stCondLst>
                                    <p:cond delay="0"/>
                                  </p:stCondLst>
                                  <p:childTnLst>
                                    <p:set>
                                      <p:cBhvr rctx="PPT">
                                        <p:cTn id="83" dur="indefinite"/>
                                        <p:tgtEl>
                                          <p:spTgt spid="79"/>
                                        </p:tgtEl>
                                        <p:attrNameLst>
                                          <p:attrName>style.opacity</p:attrName>
                                        </p:attrNameLst>
                                      </p:cBhvr>
                                      <p:to>
                                        <p:strVal val="0.2"/>
                                      </p:to>
                                    </p:set>
                                    <p:animEffect filter="image" prLst="opacity: 0.2">
                                      <p:cBhvr rctx="IE">
                                        <p:cTn id="84" dur="indefinite"/>
                                        <p:tgtEl>
                                          <p:spTgt spid="79"/>
                                        </p:tgtEl>
                                      </p:cBhvr>
                                    </p:animEffect>
                                  </p:childTnLst>
                                </p:cTn>
                              </p:par>
                            </p:childTnLst>
                          </p:cTn>
                        </p:par>
                        <p:par>
                          <p:cTn id="85" fill="hold">
                            <p:stCondLst>
                              <p:cond delay="2000"/>
                            </p:stCondLst>
                            <p:childTnLst>
                              <p:par>
                                <p:cTn id="86" presetID="9" presetClass="emph" presetSubtype="0" grpId="0" nodeType="afterEffect">
                                  <p:stCondLst>
                                    <p:cond delay="0"/>
                                  </p:stCondLst>
                                  <p:childTnLst>
                                    <p:set>
                                      <p:cBhvr rctx="PPT">
                                        <p:cTn id="87" dur="indefinite"/>
                                        <p:tgtEl>
                                          <p:spTgt spid="86"/>
                                        </p:tgtEl>
                                        <p:attrNameLst>
                                          <p:attrName>style.opacity</p:attrName>
                                        </p:attrNameLst>
                                      </p:cBhvr>
                                      <p:to>
                                        <p:strVal val="0.2"/>
                                      </p:to>
                                    </p:set>
                                    <p:animEffect filter="image" prLst="opacity: 0.2">
                                      <p:cBhvr rctx="IE">
                                        <p:cTn id="88" dur="indefinite"/>
                                        <p:tgtEl>
                                          <p:spTgt spid="86"/>
                                        </p:tgtEl>
                                      </p:cBhvr>
                                    </p:animEffect>
                                  </p:childTnLst>
                                </p:cTn>
                              </p:par>
                            </p:childTnLst>
                          </p:cTn>
                        </p:par>
                        <p:par>
                          <p:cTn id="89" fill="hold">
                            <p:stCondLst>
                              <p:cond delay="2000"/>
                            </p:stCondLst>
                            <p:childTnLst>
                              <p:par>
                                <p:cTn id="90" presetID="9" presetClass="emph" presetSubtype="0" nodeType="afterEffect">
                                  <p:stCondLst>
                                    <p:cond delay="0"/>
                                  </p:stCondLst>
                                  <p:childTnLst>
                                    <p:set>
                                      <p:cBhvr rctx="PPT">
                                        <p:cTn id="91" dur="indefinite"/>
                                        <p:tgtEl>
                                          <p:spTgt spid="105"/>
                                        </p:tgtEl>
                                        <p:attrNameLst>
                                          <p:attrName>style.opacity</p:attrName>
                                        </p:attrNameLst>
                                      </p:cBhvr>
                                      <p:to>
                                        <p:strVal val="0.2"/>
                                      </p:to>
                                    </p:set>
                                    <p:animEffect filter="image" prLst="opacity: 0.2">
                                      <p:cBhvr rctx="IE">
                                        <p:cTn id="92" dur="indefinite"/>
                                        <p:tgtEl>
                                          <p:spTgt spid="105"/>
                                        </p:tgtEl>
                                      </p:cBhvr>
                                    </p:animEffect>
                                  </p:childTnLst>
                                </p:cTn>
                              </p:par>
                            </p:childTnLst>
                          </p:cTn>
                        </p:par>
                        <p:par>
                          <p:cTn id="93" fill="hold">
                            <p:stCondLst>
                              <p:cond delay="2000"/>
                            </p:stCondLst>
                            <p:childTnLst>
                              <p:par>
                                <p:cTn id="94" presetID="9" presetClass="emph" presetSubtype="0" grpId="0" nodeType="afterEffect">
                                  <p:stCondLst>
                                    <p:cond delay="0"/>
                                  </p:stCondLst>
                                  <p:childTnLst>
                                    <p:set>
                                      <p:cBhvr rctx="PPT">
                                        <p:cTn id="95" dur="indefinite"/>
                                        <p:tgtEl>
                                          <p:spTgt spid="108"/>
                                        </p:tgtEl>
                                        <p:attrNameLst>
                                          <p:attrName>style.opacity</p:attrName>
                                        </p:attrNameLst>
                                      </p:cBhvr>
                                      <p:to>
                                        <p:strVal val="0.2"/>
                                      </p:to>
                                    </p:set>
                                    <p:animEffect filter="image" prLst="opacity: 0.2">
                                      <p:cBhvr rctx="IE">
                                        <p:cTn id="96" dur="indefinite"/>
                                        <p:tgtEl>
                                          <p:spTgt spid="108"/>
                                        </p:tgtEl>
                                      </p:cBhvr>
                                    </p:animEffect>
                                  </p:childTnLst>
                                </p:cTn>
                              </p:par>
                            </p:childTnLst>
                          </p:cTn>
                        </p:par>
                        <p:par>
                          <p:cTn id="97" fill="hold">
                            <p:stCondLst>
                              <p:cond delay="2000"/>
                            </p:stCondLst>
                            <p:childTnLst>
                              <p:par>
                                <p:cTn id="98" presetID="9" presetClass="emph" presetSubtype="0" nodeType="afterEffect">
                                  <p:stCondLst>
                                    <p:cond delay="0"/>
                                  </p:stCondLst>
                                  <p:childTnLst>
                                    <p:set>
                                      <p:cBhvr rctx="PPT">
                                        <p:cTn id="99" dur="indefinite"/>
                                        <p:tgtEl>
                                          <p:spTgt spid="110"/>
                                        </p:tgtEl>
                                        <p:attrNameLst>
                                          <p:attrName>style.opacity</p:attrName>
                                        </p:attrNameLst>
                                      </p:cBhvr>
                                      <p:to>
                                        <p:strVal val="0.2"/>
                                      </p:to>
                                    </p:set>
                                    <p:animEffect filter="image" prLst="opacity: 0.2">
                                      <p:cBhvr rctx="IE">
                                        <p:cTn id="100" dur="indefinite"/>
                                        <p:tgtEl>
                                          <p:spTgt spid="110"/>
                                        </p:tgtEl>
                                      </p:cBhvr>
                                    </p:animEffect>
                                  </p:childTnLst>
                                </p:cTn>
                              </p:par>
                            </p:childTnLst>
                          </p:cTn>
                        </p:par>
                        <p:par>
                          <p:cTn id="101" fill="hold">
                            <p:stCondLst>
                              <p:cond delay="2000"/>
                            </p:stCondLst>
                            <p:childTnLst>
                              <p:par>
                                <p:cTn id="102" presetID="9" presetClass="emph" presetSubtype="0" nodeType="afterEffect">
                                  <p:stCondLst>
                                    <p:cond delay="0"/>
                                  </p:stCondLst>
                                  <p:childTnLst>
                                    <p:set>
                                      <p:cBhvr rctx="PPT">
                                        <p:cTn id="103" dur="indefinite"/>
                                        <p:tgtEl>
                                          <p:spTgt spid="113"/>
                                        </p:tgtEl>
                                        <p:attrNameLst>
                                          <p:attrName>style.opacity</p:attrName>
                                        </p:attrNameLst>
                                      </p:cBhvr>
                                      <p:to>
                                        <p:strVal val="0.2"/>
                                      </p:to>
                                    </p:set>
                                    <p:animEffect filter="image" prLst="opacity: 0.2">
                                      <p:cBhvr rctx="IE">
                                        <p:cTn id="104" dur="indefinite"/>
                                        <p:tgtEl>
                                          <p:spTgt spid="113"/>
                                        </p:tgtEl>
                                      </p:cBhvr>
                                    </p:animEffect>
                                  </p:childTnLst>
                                </p:cTn>
                              </p:par>
                            </p:childTnLst>
                          </p:cTn>
                        </p:par>
                        <p:par>
                          <p:cTn id="105" fill="hold">
                            <p:stCondLst>
                              <p:cond delay="2000"/>
                            </p:stCondLst>
                            <p:childTnLst>
                              <p:par>
                                <p:cTn id="106" presetID="9" presetClass="emph" presetSubtype="0" nodeType="afterEffect">
                                  <p:stCondLst>
                                    <p:cond delay="0"/>
                                  </p:stCondLst>
                                  <p:childTnLst>
                                    <p:set>
                                      <p:cBhvr rctx="PPT">
                                        <p:cTn id="107" dur="indefinite"/>
                                        <p:tgtEl>
                                          <p:spTgt spid="119"/>
                                        </p:tgtEl>
                                        <p:attrNameLst>
                                          <p:attrName>style.opacity</p:attrName>
                                        </p:attrNameLst>
                                      </p:cBhvr>
                                      <p:to>
                                        <p:strVal val="0.2"/>
                                      </p:to>
                                    </p:set>
                                    <p:animEffect filter="image" prLst="opacity: 0.2">
                                      <p:cBhvr rctx="IE">
                                        <p:cTn id="108" dur="indefinite"/>
                                        <p:tgtEl>
                                          <p:spTgt spid="119"/>
                                        </p:tgtEl>
                                      </p:cBhvr>
                                    </p:animEffect>
                                  </p:childTnLst>
                                </p:cTn>
                              </p:par>
                            </p:childTnLst>
                          </p:cTn>
                        </p:par>
                        <p:par>
                          <p:cTn id="109" fill="hold">
                            <p:stCondLst>
                              <p:cond delay="2000"/>
                            </p:stCondLst>
                            <p:childTnLst>
                              <p:par>
                                <p:cTn id="110" presetID="9" presetClass="emph" presetSubtype="0" nodeType="afterEffect">
                                  <p:stCondLst>
                                    <p:cond delay="0"/>
                                  </p:stCondLst>
                                  <p:childTnLst>
                                    <p:set>
                                      <p:cBhvr rctx="PPT">
                                        <p:cTn id="111" dur="indefinite"/>
                                        <p:tgtEl>
                                          <p:spTgt spid="122"/>
                                        </p:tgtEl>
                                        <p:attrNameLst>
                                          <p:attrName>style.opacity</p:attrName>
                                        </p:attrNameLst>
                                      </p:cBhvr>
                                      <p:to>
                                        <p:strVal val="0.2"/>
                                      </p:to>
                                    </p:set>
                                    <p:animEffect filter="image" prLst="opacity: 0.2">
                                      <p:cBhvr rctx="IE">
                                        <p:cTn id="112" dur="indefinite"/>
                                        <p:tgtEl>
                                          <p:spTgt spid="122"/>
                                        </p:tgtEl>
                                      </p:cBhvr>
                                    </p:animEffect>
                                  </p:childTnLst>
                                </p:cTn>
                              </p:par>
                            </p:childTnLst>
                          </p:cTn>
                        </p:par>
                        <p:par>
                          <p:cTn id="113" fill="hold">
                            <p:stCondLst>
                              <p:cond delay="2000"/>
                            </p:stCondLst>
                            <p:childTnLst>
                              <p:par>
                                <p:cTn id="114" presetID="9" presetClass="emph" presetSubtype="0" nodeType="afterEffect">
                                  <p:stCondLst>
                                    <p:cond delay="0"/>
                                  </p:stCondLst>
                                  <p:childTnLst>
                                    <p:set>
                                      <p:cBhvr rctx="PPT">
                                        <p:cTn id="115" dur="indefinite"/>
                                        <p:tgtEl>
                                          <p:spTgt spid="125"/>
                                        </p:tgtEl>
                                        <p:attrNameLst>
                                          <p:attrName>style.opacity</p:attrName>
                                        </p:attrNameLst>
                                      </p:cBhvr>
                                      <p:to>
                                        <p:strVal val="0.2"/>
                                      </p:to>
                                    </p:set>
                                    <p:animEffect filter="image" prLst="opacity: 0.2">
                                      <p:cBhvr rctx="IE">
                                        <p:cTn id="116" dur="indefinite"/>
                                        <p:tgtEl>
                                          <p:spTgt spid="125"/>
                                        </p:tgtEl>
                                      </p:cBhvr>
                                    </p:animEffect>
                                  </p:childTnLst>
                                </p:cTn>
                              </p:par>
                            </p:childTnLst>
                          </p:cTn>
                        </p:par>
                        <p:par>
                          <p:cTn id="117" fill="hold">
                            <p:stCondLst>
                              <p:cond delay="2000"/>
                            </p:stCondLst>
                            <p:childTnLst>
                              <p:par>
                                <p:cTn id="118" presetID="9" presetClass="emph" presetSubtype="0" nodeType="afterEffect">
                                  <p:stCondLst>
                                    <p:cond delay="0"/>
                                  </p:stCondLst>
                                  <p:childTnLst>
                                    <p:set>
                                      <p:cBhvr rctx="PPT">
                                        <p:cTn id="119" dur="indefinite"/>
                                        <p:tgtEl>
                                          <p:spTgt spid="128"/>
                                        </p:tgtEl>
                                        <p:attrNameLst>
                                          <p:attrName>style.opacity</p:attrName>
                                        </p:attrNameLst>
                                      </p:cBhvr>
                                      <p:to>
                                        <p:strVal val="0.2"/>
                                      </p:to>
                                    </p:set>
                                    <p:animEffect filter="image" prLst="opacity: 0.2">
                                      <p:cBhvr rctx="IE">
                                        <p:cTn id="120" dur="indefinite"/>
                                        <p:tgtEl>
                                          <p:spTgt spid="128"/>
                                        </p:tgtEl>
                                      </p:cBhvr>
                                    </p:animEffect>
                                  </p:childTnLst>
                                </p:cTn>
                              </p:par>
                            </p:childTnLst>
                          </p:cTn>
                        </p:par>
                        <p:par>
                          <p:cTn id="121" fill="hold">
                            <p:stCondLst>
                              <p:cond delay="2000"/>
                            </p:stCondLst>
                            <p:childTnLst>
                              <p:par>
                                <p:cTn id="122" presetID="9" presetClass="emph" presetSubtype="0" nodeType="afterEffect">
                                  <p:stCondLst>
                                    <p:cond delay="0"/>
                                  </p:stCondLst>
                                  <p:childTnLst>
                                    <p:set>
                                      <p:cBhvr rctx="PPT">
                                        <p:cTn id="123" dur="indefinite"/>
                                        <p:tgtEl>
                                          <p:spTgt spid="131"/>
                                        </p:tgtEl>
                                        <p:attrNameLst>
                                          <p:attrName>style.opacity</p:attrName>
                                        </p:attrNameLst>
                                      </p:cBhvr>
                                      <p:to>
                                        <p:strVal val="0.2"/>
                                      </p:to>
                                    </p:set>
                                    <p:animEffect filter="image" prLst="opacity: 0.2">
                                      <p:cBhvr rctx="IE">
                                        <p:cTn id="124" dur="indefinite"/>
                                        <p:tgtEl>
                                          <p:spTgt spid="131"/>
                                        </p:tgtEl>
                                      </p:cBhvr>
                                    </p:animEffect>
                                  </p:childTnLst>
                                </p:cTn>
                              </p:par>
                            </p:childTnLst>
                          </p:cTn>
                        </p:par>
                        <p:par>
                          <p:cTn id="125" fill="hold">
                            <p:stCondLst>
                              <p:cond delay="2000"/>
                            </p:stCondLst>
                            <p:childTnLst>
                              <p:par>
                                <p:cTn id="126" presetID="9" presetClass="emph" presetSubtype="0" grpId="0" nodeType="afterEffect" nodePh="1">
                                  <p:stCondLst>
                                    <p:cond delay="0"/>
                                  </p:stCondLst>
                                  <p:endCondLst>
                                    <p:cond evt="begin" delay="0">
                                      <p:tn val="126"/>
                                    </p:cond>
                                  </p:endCondLst>
                                  <p:childTnLst>
                                    <p:set>
                                      <p:cBhvr rctx="PPT">
                                        <p:cTn id="127" dur="indefinite"/>
                                        <p:tgtEl>
                                          <p:spTgt spid="134"/>
                                        </p:tgtEl>
                                        <p:attrNameLst>
                                          <p:attrName>style.opacity</p:attrName>
                                        </p:attrNameLst>
                                      </p:cBhvr>
                                      <p:to>
                                        <p:strVal val="0.2"/>
                                      </p:to>
                                    </p:set>
                                    <p:animEffect filter="image" prLst="opacity: 0.2">
                                      <p:cBhvr rctx="IE">
                                        <p:cTn id="128" dur="indefinite"/>
                                        <p:tgtEl>
                                          <p:spTgt spid="134"/>
                                        </p:tgtEl>
                                      </p:cBhvr>
                                    </p:animEffect>
                                  </p:childTnLst>
                                </p:cTn>
                              </p:par>
                            </p:childTnLst>
                          </p:cTn>
                        </p:par>
                        <p:par>
                          <p:cTn id="129" fill="hold">
                            <p:stCondLst>
                              <p:cond delay="2000"/>
                            </p:stCondLst>
                            <p:childTnLst>
                              <p:par>
                                <p:cTn id="130" presetID="9" presetClass="emph" presetSubtype="0" nodeType="afterEffect">
                                  <p:stCondLst>
                                    <p:cond delay="0"/>
                                  </p:stCondLst>
                                  <p:childTnLst>
                                    <p:set>
                                      <p:cBhvr rctx="PPT">
                                        <p:cTn id="131" dur="indefinite"/>
                                        <p:tgtEl>
                                          <p:spTgt spid="135"/>
                                        </p:tgtEl>
                                        <p:attrNameLst>
                                          <p:attrName>style.opacity</p:attrName>
                                        </p:attrNameLst>
                                      </p:cBhvr>
                                      <p:to>
                                        <p:strVal val="0.2"/>
                                      </p:to>
                                    </p:set>
                                    <p:animEffect filter="image" prLst="opacity: 0.2">
                                      <p:cBhvr rctx="IE">
                                        <p:cTn id="132" dur="indefinite"/>
                                        <p:tgtEl>
                                          <p:spTgt spid="135"/>
                                        </p:tgtEl>
                                      </p:cBhvr>
                                    </p:animEffect>
                                  </p:childTnLst>
                                </p:cTn>
                              </p:par>
                            </p:childTnLst>
                          </p:cTn>
                        </p:par>
                        <p:par>
                          <p:cTn id="133" fill="hold">
                            <p:stCondLst>
                              <p:cond delay="2000"/>
                            </p:stCondLst>
                            <p:childTnLst>
                              <p:par>
                                <p:cTn id="134" presetID="9" presetClass="emph" presetSubtype="0" nodeType="afterEffect">
                                  <p:stCondLst>
                                    <p:cond delay="0"/>
                                  </p:stCondLst>
                                  <p:childTnLst>
                                    <p:set>
                                      <p:cBhvr rctx="PPT">
                                        <p:cTn id="135" dur="indefinite"/>
                                        <p:tgtEl>
                                          <p:spTgt spid="138"/>
                                        </p:tgtEl>
                                        <p:attrNameLst>
                                          <p:attrName>style.opacity</p:attrName>
                                        </p:attrNameLst>
                                      </p:cBhvr>
                                      <p:to>
                                        <p:strVal val="0.2"/>
                                      </p:to>
                                    </p:set>
                                    <p:animEffect filter="image" prLst="opacity: 0.2">
                                      <p:cBhvr rctx="IE">
                                        <p:cTn id="136" dur="indefinite"/>
                                        <p:tgtEl>
                                          <p:spTgt spid="138"/>
                                        </p:tgtEl>
                                      </p:cBhvr>
                                    </p:animEffect>
                                  </p:childTnLst>
                                </p:cTn>
                              </p:par>
                            </p:childTnLst>
                          </p:cTn>
                        </p:par>
                        <p:par>
                          <p:cTn id="137" fill="hold">
                            <p:stCondLst>
                              <p:cond delay="2000"/>
                            </p:stCondLst>
                            <p:childTnLst>
                              <p:par>
                                <p:cTn id="138" presetID="9" presetClass="emph" presetSubtype="0" nodeType="afterEffect">
                                  <p:stCondLst>
                                    <p:cond delay="0"/>
                                  </p:stCondLst>
                                  <p:childTnLst>
                                    <p:set>
                                      <p:cBhvr rctx="PPT">
                                        <p:cTn id="139" dur="indefinite"/>
                                        <p:tgtEl>
                                          <p:spTgt spid="141"/>
                                        </p:tgtEl>
                                        <p:attrNameLst>
                                          <p:attrName>style.opacity</p:attrName>
                                        </p:attrNameLst>
                                      </p:cBhvr>
                                      <p:to>
                                        <p:strVal val="0.2"/>
                                      </p:to>
                                    </p:set>
                                    <p:animEffect filter="image" prLst="opacity: 0.2">
                                      <p:cBhvr rctx="IE">
                                        <p:cTn id="140" dur="indefinite"/>
                                        <p:tgtEl>
                                          <p:spTgt spid="141"/>
                                        </p:tgtEl>
                                      </p:cBhvr>
                                    </p:animEffect>
                                  </p:childTnLst>
                                </p:cTn>
                              </p:par>
                            </p:childTnLst>
                          </p:cTn>
                        </p:par>
                        <p:par>
                          <p:cTn id="141" fill="hold">
                            <p:stCondLst>
                              <p:cond delay="2000"/>
                            </p:stCondLst>
                            <p:childTnLst>
                              <p:par>
                                <p:cTn id="142" presetID="9" presetClass="emph" presetSubtype="0" nodeType="afterEffect">
                                  <p:stCondLst>
                                    <p:cond delay="0"/>
                                  </p:stCondLst>
                                  <p:childTnLst>
                                    <p:set>
                                      <p:cBhvr rctx="PPT">
                                        <p:cTn id="143" dur="indefinite"/>
                                        <p:tgtEl>
                                          <p:spTgt spid="144"/>
                                        </p:tgtEl>
                                        <p:attrNameLst>
                                          <p:attrName>style.opacity</p:attrName>
                                        </p:attrNameLst>
                                      </p:cBhvr>
                                      <p:to>
                                        <p:strVal val="0.2"/>
                                      </p:to>
                                    </p:set>
                                    <p:animEffect filter="image" prLst="opacity: 0.2">
                                      <p:cBhvr rctx="IE">
                                        <p:cTn id="144" dur="indefinite"/>
                                        <p:tgtEl>
                                          <p:spTgt spid="144"/>
                                        </p:tgtEl>
                                      </p:cBhvr>
                                    </p:animEffect>
                                  </p:childTnLst>
                                </p:cTn>
                              </p:par>
                            </p:childTnLst>
                          </p:cTn>
                        </p:par>
                        <p:par>
                          <p:cTn id="145" fill="hold">
                            <p:stCondLst>
                              <p:cond delay="2000"/>
                            </p:stCondLst>
                            <p:childTnLst>
                              <p:par>
                                <p:cTn id="146" presetID="9" presetClass="emph" presetSubtype="0" nodeType="afterEffect">
                                  <p:stCondLst>
                                    <p:cond delay="0"/>
                                  </p:stCondLst>
                                  <p:childTnLst>
                                    <p:set>
                                      <p:cBhvr rctx="PPT">
                                        <p:cTn id="147" dur="indefinite"/>
                                        <p:tgtEl>
                                          <p:spTgt spid="150"/>
                                        </p:tgtEl>
                                        <p:attrNameLst>
                                          <p:attrName>style.opacity</p:attrName>
                                        </p:attrNameLst>
                                      </p:cBhvr>
                                      <p:to>
                                        <p:strVal val="0.2"/>
                                      </p:to>
                                    </p:set>
                                    <p:animEffect filter="image" prLst="opacity: 0.2">
                                      <p:cBhvr rctx="IE">
                                        <p:cTn id="148" dur="indefinite"/>
                                        <p:tgtEl>
                                          <p:spTgt spid="150"/>
                                        </p:tgtEl>
                                      </p:cBhvr>
                                    </p:animEffect>
                                  </p:childTnLst>
                                </p:cTn>
                              </p:par>
                            </p:childTnLst>
                          </p:cTn>
                        </p:par>
                        <p:par>
                          <p:cTn id="149" fill="hold">
                            <p:stCondLst>
                              <p:cond delay="2000"/>
                            </p:stCondLst>
                            <p:childTnLst>
                              <p:par>
                                <p:cTn id="150" presetID="9" presetClass="emph" presetSubtype="0" nodeType="afterEffect">
                                  <p:stCondLst>
                                    <p:cond delay="0"/>
                                  </p:stCondLst>
                                  <p:childTnLst>
                                    <p:set>
                                      <p:cBhvr rctx="PPT">
                                        <p:cTn id="151" dur="indefinite"/>
                                        <p:tgtEl>
                                          <p:spTgt spid="157"/>
                                        </p:tgtEl>
                                        <p:attrNameLst>
                                          <p:attrName>style.opacity</p:attrName>
                                        </p:attrNameLst>
                                      </p:cBhvr>
                                      <p:to>
                                        <p:strVal val="0.2"/>
                                      </p:to>
                                    </p:set>
                                    <p:animEffect filter="image" prLst="opacity: 0.2">
                                      <p:cBhvr rctx="IE">
                                        <p:cTn id="152" dur="indefinite"/>
                                        <p:tgtEl>
                                          <p:spTgt spid="157"/>
                                        </p:tgtEl>
                                      </p:cBhvr>
                                    </p:animEffect>
                                  </p:childTnLst>
                                </p:cTn>
                              </p:par>
                            </p:childTnLst>
                          </p:cTn>
                        </p:par>
                        <p:par>
                          <p:cTn id="153" fill="hold">
                            <p:stCondLst>
                              <p:cond delay="2000"/>
                            </p:stCondLst>
                            <p:childTnLst>
                              <p:par>
                                <p:cTn id="154" presetID="9" presetClass="emph" presetSubtype="0" nodeType="afterEffect">
                                  <p:stCondLst>
                                    <p:cond delay="0"/>
                                  </p:stCondLst>
                                  <p:childTnLst>
                                    <p:set>
                                      <p:cBhvr rctx="PPT">
                                        <p:cTn id="155" dur="indefinite"/>
                                        <p:tgtEl>
                                          <p:spTgt spid="83"/>
                                        </p:tgtEl>
                                        <p:attrNameLst>
                                          <p:attrName>style.opacity</p:attrName>
                                        </p:attrNameLst>
                                      </p:cBhvr>
                                      <p:to>
                                        <p:strVal val="0.2"/>
                                      </p:to>
                                    </p:set>
                                    <p:animEffect filter="image" prLst="opacity: 0.2">
                                      <p:cBhvr rctx="IE">
                                        <p:cTn id="156" dur="indefinite"/>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78" grpId="0"/>
      <p:bldP spid="79" grpId="0"/>
      <p:bldP spid="86" grpId="0"/>
      <p:bldP spid="108" grpId="0"/>
      <p:bldP spid="1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00000000-1234-1234-1234-123412341234}" type="slidenum">
              <a:rPr lang="uk-UA" smtClean="0"/>
              <a:pPr/>
              <a:t>44</a:t>
            </a:fld>
            <a:endParaRPr lang="uk-UA"/>
          </a:p>
        </p:txBody>
      </p:sp>
      <p:sp>
        <p:nvSpPr>
          <p:cNvPr id="4" name="ZoneTexte 3"/>
          <p:cNvSpPr txBox="1"/>
          <p:nvPr/>
        </p:nvSpPr>
        <p:spPr>
          <a:xfrm>
            <a:off x="3466618" y="0"/>
            <a:ext cx="2772136" cy="461665"/>
          </a:xfrm>
          <a:prstGeom prst="rect">
            <a:avLst/>
          </a:prstGeom>
          <a:noFill/>
        </p:spPr>
        <p:txBody>
          <a:bodyPr wrap="square" rtlCol="0">
            <a:spAutoFit/>
          </a:bodyPr>
          <a:lstStyle/>
          <a:p>
            <a:r>
              <a:rPr lang="fr-FR" sz="2400" err="1"/>
              <a:t>Diamond</a:t>
            </a:r>
            <a:r>
              <a:rPr lang="fr-FR" sz="2400"/>
              <a:t>-Miner</a:t>
            </a:r>
          </a:p>
        </p:txBody>
      </p:sp>
      <p:sp>
        <p:nvSpPr>
          <p:cNvPr id="10" name="ZoneTexte 9"/>
          <p:cNvSpPr txBox="1"/>
          <p:nvPr/>
        </p:nvSpPr>
        <p:spPr>
          <a:xfrm>
            <a:off x="3722242" y="4576955"/>
            <a:ext cx="2423915" cy="400110"/>
          </a:xfrm>
          <a:prstGeom prst="rect">
            <a:avLst/>
          </a:prstGeom>
          <a:noFill/>
        </p:spPr>
        <p:txBody>
          <a:bodyPr wrap="square" rtlCol="0">
            <a:spAutoFit/>
          </a:bodyPr>
          <a:lstStyle/>
          <a:p>
            <a:r>
              <a:rPr lang="fr-FR" sz="2000"/>
              <a:t>Round 4: </a:t>
            </a:r>
            <a:r>
              <a:rPr lang="fr-FR" sz="2000" err="1"/>
              <a:t>compute</a:t>
            </a:r>
            <a:endParaRPr lang="fr-FR" sz="2000"/>
          </a:p>
        </p:txBody>
      </p:sp>
      <p:sp>
        <p:nvSpPr>
          <p:cNvPr id="6" name="ZoneTexte 5"/>
          <p:cNvSpPr txBox="1"/>
          <p:nvPr/>
        </p:nvSpPr>
        <p:spPr>
          <a:xfrm>
            <a:off x="1719404" y="1711132"/>
            <a:ext cx="561479" cy="400110"/>
          </a:xfrm>
          <a:prstGeom prst="rect">
            <a:avLst/>
          </a:prstGeom>
          <a:noFill/>
        </p:spPr>
        <p:txBody>
          <a:bodyPr wrap="square" rtlCol="0">
            <a:spAutoFit/>
          </a:bodyPr>
          <a:lstStyle/>
          <a:p>
            <a:r>
              <a:rPr lang="fr-FR" sz="2000"/>
              <a:t>11</a:t>
            </a:r>
            <a:endParaRPr lang="fr-FR"/>
          </a:p>
        </p:txBody>
      </p:sp>
      <p:sp>
        <p:nvSpPr>
          <p:cNvPr id="12" name="ZoneTexte 11"/>
          <p:cNvSpPr txBox="1"/>
          <p:nvPr/>
        </p:nvSpPr>
        <p:spPr>
          <a:xfrm>
            <a:off x="3213882" y="410994"/>
            <a:ext cx="534854" cy="400110"/>
          </a:xfrm>
          <a:prstGeom prst="rect">
            <a:avLst/>
          </a:prstGeom>
          <a:noFill/>
        </p:spPr>
        <p:txBody>
          <a:bodyPr wrap="square" rtlCol="0">
            <a:spAutoFit/>
          </a:bodyPr>
          <a:lstStyle/>
          <a:p>
            <a:r>
              <a:rPr lang="fr-FR" sz="2000"/>
              <a:t>9</a:t>
            </a:r>
            <a:endParaRPr lang="fr-FR"/>
          </a:p>
        </p:txBody>
      </p:sp>
      <p:sp>
        <p:nvSpPr>
          <p:cNvPr id="13" name="ZoneTexte 12"/>
          <p:cNvSpPr txBox="1"/>
          <p:nvPr/>
        </p:nvSpPr>
        <p:spPr>
          <a:xfrm>
            <a:off x="4681067" y="394952"/>
            <a:ext cx="504583" cy="400110"/>
          </a:xfrm>
          <a:prstGeom prst="rect">
            <a:avLst/>
          </a:prstGeom>
          <a:noFill/>
        </p:spPr>
        <p:txBody>
          <a:bodyPr wrap="square" rtlCol="0">
            <a:spAutoFit/>
          </a:bodyPr>
          <a:lstStyle/>
          <a:p>
            <a:r>
              <a:rPr lang="fr-FR" sz="2000"/>
              <a:t>13</a:t>
            </a:r>
            <a:endParaRPr lang="fr-FR"/>
          </a:p>
        </p:txBody>
      </p:sp>
      <p:sp>
        <p:nvSpPr>
          <p:cNvPr id="14" name="ZoneTexte 13"/>
          <p:cNvSpPr txBox="1"/>
          <p:nvPr/>
        </p:nvSpPr>
        <p:spPr>
          <a:xfrm>
            <a:off x="6939683" y="1744074"/>
            <a:ext cx="536992" cy="400110"/>
          </a:xfrm>
          <a:prstGeom prst="rect">
            <a:avLst/>
          </a:prstGeom>
          <a:noFill/>
        </p:spPr>
        <p:txBody>
          <a:bodyPr wrap="square" rtlCol="0">
            <a:spAutoFit/>
          </a:bodyPr>
          <a:lstStyle/>
          <a:p>
            <a:r>
              <a:rPr lang="fr-FR" sz="2000"/>
              <a:t>27</a:t>
            </a:r>
            <a:endParaRPr lang="fr-FR"/>
          </a:p>
        </p:txBody>
      </p:sp>
      <p:sp>
        <p:nvSpPr>
          <p:cNvPr id="15" name="ZoneTexte 14"/>
          <p:cNvSpPr txBox="1"/>
          <p:nvPr/>
        </p:nvSpPr>
        <p:spPr>
          <a:xfrm>
            <a:off x="4761278" y="1767224"/>
            <a:ext cx="439838" cy="400110"/>
          </a:xfrm>
          <a:prstGeom prst="rect">
            <a:avLst/>
          </a:prstGeom>
          <a:noFill/>
        </p:spPr>
        <p:txBody>
          <a:bodyPr wrap="square" rtlCol="0">
            <a:spAutoFit/>
          </a:bodyPr>
          <a:lstStyle/>
          <a:p>
            <a:r>
              <a:rPr lang="fr-FR" sz="2000"/>
              <a:t>7</a:t>
            </a:r>
            <a:endParaRPr lang="fr-FR"/>
          </a:p>
        </p:txBody>
      </p:sp>
      <p:sp>
        <p:nvSpPr>
          <p:cNvPr id="16" name="ZoneTexte 15"/>
          <p:cNvSpPr txBox="1"/>
          <p:nvPr/>
        </p:nvSpPr>
        <p:spPr>
          <a:xfrm>
            <a:off x="3161288" y="2946193"/>
            <a:ext cx="477539" cy="400110"/>
          </a:xfrm>
          <a:prstGeom prst="rect">
            <a:avLst/>
          </a:prstGeom>
          <a:noFill/>
        </p:spPr>
        <p:txBody>
          <a:bodyPr wrap="square" rtlCol="0">
            <a:spAutoFit/>
          </a:bodyPr>
          <a:lstStyle/>
          <a:p>
            <a:r>
              <a:rPr lang="fr-FR" sz="2000"/>
              <a:t>11</a:t>
            </a:r>
            <a:endParaRPr lang="fr-FR"/>
          </a:p>
        </p:txBody>
      </p:sp>
      <p:sp>
        <p:nvSpPr>
          <p:cNvPr id="20" name="ZoneTexte 19"/>
          <p:cNvSpPr txBox="1"/>
          <p:nvPr/>
        </p:nvSpPr>
        <p:spPr>
          <a:xfrm>
            <a:off x="8728376" y="1736054"/>
            <a:ext cx="439838" cy="400110"/>
          </a:xfrm>
          <a:prstGeom prst="rect">
            <a:avLst/>
          </a:prstGeom>
          <a:noFill/>
        </p:spPr>
        <p:txBody>
          <a:bodyPr wrap="square" rtlCol="0">
            <a:spAutoFit/>
          </a:bodyPr>
          <a:lstStyle/>
          <a:p>
            <a:r>
              <a:rPr lang="fr-FR" sz="2000"/>
              <a:t>6</a:t>
            </a:r>
            <a:endParaRPr lang="fr-FR"/>
          </a:p>
        </p:txBody>
      </p:sp>
      <p:sp>
        <p:nvSpPr>
          <p:cNvPr id="44"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1</a:t>
            </a:r>
            <a:endParaRPr sz="1767">
              <a:latin typeface="Arial"/>
              <a:cs typeface="Arial"/>
            </a:endParaRPr>
          </a:p>
        </p:txBody>
      </p:sp>
      <p:sp>
        <p:nvSpPr>
          <p:cNvPr id="45" name="object 33"/>
          <p:cNvSpPr txBox="1"/>
          <p:nvPr/>
        </p:nvSpPr>
        <p:spPr>
          <a:xfrm>
            <a:off x="3080319" y="397781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2</a:t>
            </a:r>
            <a:endParaRPr sz="1767">
              <a:latin typeface="Arial"/>
              <a:cs typeface="Arial"/>
            </a:endParaRPr>
          </a:p>
        </p:txBody>
      </p:sp>
      <p:sp>
        <p:nvSpPr>
          <p:cNvPr id="46" name="object 34"/>
          <p:cNvSpPr txBox="1"/>
          <p:nvPr/>
        </p:nvSpPr>
        <p:spPr>
          <a:xfrm>
            <a:off x="4623791" y="3975373"/>
            <a:ext cx="567837" cy="281787"/>
          </a:xfrm>
          <a:prstGeom prst="rect">
            <a:avLst/>
          </a:prstGeom>
        </p:spPr>
        <p:txBody>
          <a:bodyPr vert="horz" wrap="square" lIns="0" tIns="9758" rIns="0" bIns="0" rtlCol="0">
            <a:spAutoFit/>
          </a:bodyPr>
          <a:lstStyle/>
          <a:p>
            <a:pPr algn="ctr">
              <a:spcBef>
                <a:spcPts val="1525"/>
              </a:spcBef>
            </a:pPr>
            <a:r>
              <a:rPr lang="fr-FR" sz="1767" spc="-47" err="1">
                <a:latin typeface="Arial"/>
                <a:cs typeface="Arial"/>
              </a:rPr>
              <a:t>T</a:t>
            </a:r>
            <a:r>
              <a:rPr sz="1767" spc="-47">
                <a:latin typeface="Arial"/>
                <a:cs typeface="Arial"/>
              </a:rPr>
              <a:t>TL</a:t>
            </a:r>
            <a:r>
              <a:rPr sz="1767" spc="-58">
                <a:latin typeface="Arial"/>
                <a:cs typeface="Arial"/>
              </a:rPr>
              <a:t> </a:t>
            </a:r>
            <a:r>
              <a:rPr sz="1767" spc="-5">
                <a:latin typeface="Arial"/>
                <a:cs typeface="Arial"/>
              </a:rPr>
              <a:t>3</a:t>
            </a:r>
            <a:endParaRPr sz="1767">
              <a:latin typeface="Arial"/>
              <a:cs typeface="Arial"/>
            </a:endParaRPr>
          </a:p>
        </p:txBody>
      </p:sp>
      <p:sp>
        <p:nvSpPr>
          <p:cNvPr id="47" name="object 35"/>
          <p:cNvSpPr txBox="1"/>
          <p:nvPr/>
        </p:nvSpPr>
        <p:spPr>
          <a:xfrm>
            <a:off x="6876494" y="3975373"/>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sz="1767" spc="-5">
                <a:latin typeface="Arial"/>
                <a:cs typeface="Arial"/>
              </a:rPr>
              <a:t>4</a:t>
            </a:r>
            <a:endParaRPr sz="1767">
              <a:latin typeface="Arial"/>
              <a:cs typeface="Arial"/>
            </a:endParaRPr>
          </a:p>
        </p:txBody>
      </p:sp>
      <p:sp>
        <p:nvSpPr>
          <p:cNvPr id="48" name="object 36"/>
          <p:cNvSpPr txBox="1"/>
          <p:nvPr/>
        </p:nvSpPr>
        <p:spPr>
          <a:xfrm>
            <a:off x="9761" y="2147665"/>
            <a:ext cx="487941" cy="469334"/>
          </a:xfrm>
          <a:prstGeom prst="rect">
            <a:avLst/>
          </a:prstGeom>
          <a:ln w="12700">
            <a:solidFill>
              <a:srgbClr val="000000"/>
            </a:solidFill>
          </a:ln>
        </p:spPr>
        <p:txBody>
          <a:bodyPr vert="horz" wrap="square" lIns="0" tIns="74167" rIns="0" bIns="0" rtlCol="0">
            <a:spAutoFit/>
          </a:bodyPr>
          <a:lstStyle/>
          <a:p>
            <a:pPr marL="78071">
              <a:spcBef>
                <a:spcPts val="584"/>
              </a:spcBef>
            </a:pPr>
            <a:r>
              <a:rPr sz="2000" spc="-80">
                <a:latin typeface="Arial"/>
                <a:cs typeface="Arial"/>
              </a:rPr>
              <a:t>VP</a:t>
            </a:r>
            <a:endParaRPr sz="2000">
              <a:latin typeface="Arial"/>
              <a:cs typeface="Arial"/>
            </a:endParaRPr>
          </a:p>
        </p:txBody>
      </p:sp>
      <p:sp>
        <p:nvSpPr>
          <p:cNvPr id="49" name="object 37"/>
          <p:cNvSpPr txBox="1"/>
          <p:nvPr/>
        </p:nvSpPr>
        <p:spPr>
          <a:xfrm>
            <a:off x="8646303" y="2118392"/>
            <a:ext cx="487941" cy="469334"/>
          </a:xfrm>
          <a:prstGeom prst="rect">
            <a:avLst/>
          </a:prstGeom>
          <a:ln w="12700">
            <a:solidFill>
              <a:srgbClr val="000000"/>
            </a:solidFill>
          </a:ln>
        </p:spPr>
        <p:txBody>
          <a:bodyPr vert="horz" wrap="square" lIns="0" tIns="74167" rIns="0" bIns="0" rtlCol="0">
            <a:spAutoFit/>
          </a:bodyPr>
          <a:lstStyle/>
          <a:p>
            <a:pPr marL="53186">
              <a:spcBef>
                <a:spcPts val="584"/>
              </a:spcBef>
            </a:pPr>
            <a:r>
              <a:rPr sz="2000" spc="35">
                <a:latin typeface="Arial"/>
                <a:cs typeface="Arial"/>
              </a:rPr>
              <a:t>/24</a:t>
            </a:r>
            <a:endParaRPr sz="2000">
              <a:latin typeface="Arial"/>
              <a:cs typeface="Arial"/>
            </a:endParaRPr>
          </a:p>
        </p:txBody>
      </p:sp>
      <p:sp>
        <p:nvSpPr>
          <p:cNvPr id="50" name="object 3"/>
          <p:cNvSpPr/>
          <p:nvPr/>
        </p:nvSpPr>
        <p:spPr>
          <a:xfrm>
            <a:off x="3101660" y="3305565"/>
            <a:ext cx="546981" cy="546492"/>
          </a:xfrm>
          <a:custGeom>
            <a:avLst/>
            <a:gdLst/>
            <a:ahLst/>
            <a:cxnLst/>
            <a:rect l="l" t="t" r="r" b="b"/>
            <a:pathLst>
              <a:path w="711835" h="711200">
                <a:moveTo>
                  <a:pt x="607050" y="104146"/>
                </a:moveTo>
                <a:lnTo>
                  <a:pt x="638875" y="140562"/>
                </a:lnTo>
                <a:lnTo>
                  <a:pt x="664914" y="179974"/>
                </a:lnTo>
                <a:lnTo>
                  <a:pt x="685167" y="221783"/>
                </a:lnTo>
                <a:lnTo>
                  <a:pt x="699633" y="265390"/>
                </a:lnTo>
                <a:lnTo>
                  <a:pt x="708313" y="310194"/>
                </a:lnTo>
                <a:lnTo>
                  <a:pt x="711206" y="355598"/>
                </a:lnTo>
                <a:lnTo>
                  <a:pt x="708313" y="401001"/>
                </a:lnTo>
                <a:lnTo>
                  <a:pt x="699633" y="445805"/>
                </a:lnTo>
                <a:lnTo>
                  <a:pt x="685167" y="489410"/>
                </a:lnTo>
                <a:lnTo>
                  <a:pt x="664914" y="531217"/>
                </a:lnTo>
                <a:lnTo>
                  <a:pt x="638875" y="570627"/>
                </a:lnTo>
                <a:lnTo>
                  <a:pt x="607050" y="607040"/>
                </a:lnTo>
                <a:lnTo>
                  <a:pt x="570634" y="638866"/>
                </a:lnTo>
                <a:lnTo>
                  <a:pt x="531222" y="664905"/>
                </a:lnTo>
                <a:lnTo>
                  <a:pt x="489414" y="685157"/>
                </a:lnTo>
                <a:lnTo>
                  <a:pt x="445809" y="699623"/>
                </a:lnTo>
                <a:lnTo>
                  <a:pt x="401005" y="708303"/>
                </a:lnTo>
                <a:lnTo>
                  <a:pt x="355603" y="711196"/>
                </a:lnTo>
                <a:lnTo>
                  <a:pt x="310200" y="708303"/>
                </a:lnTo>
                <a:lnTo>
                  <a:pt x="265396" y="699623"/>
                </a:lnTo>
                <a:lnTo>
                  <a:pt x="221791" y="685157"/>
                </a:lnTo>
                <a:lnTo>
                  <a:pt x="179983" y="664905"/>
                </a:lnTo>
                <a:lnTo>
                  <a:pt x="140571" y="638866"/>
                </a:lnTo>
                <a:lnTo>
                  <a:pt x="104155" y="607040"/>
                </a:lnTo>
                <a:lnTo>
                  <a:pt x="72330" y="570627"/>
                </a:lnTo>
                <a:lnTo>
                  <a:pt x="46291" y="531217"/>
                </a:lnTo>
                <a:lnTo>
                  <a:pt x="26038" y="489410"/>
                </a:lnTo>
                <a:lnTo>
                  <a:pt x="11572" y="445805"/>
                </a:lnTo>
                <a:lnTo>
                  <a:pt x="2893" y="401001"/>
                </a:lnTo>
                <a:lnTo>
                  <a:pt x="0" y="355598"/>
                </a:lnTo>
                <a:lnTo>
                  <a:pt x="2893" y="310194"/>
                </a:lnTo>
                <a:lnTo>
                  <a:pt x="11572" y="265390"/>
                </a:lnTo>
                <a:lnTo>
                  <a:pt x="26038" y="221783"/>
                </a:lnTo>
                <a:lnTo>
                  <a:pt x="46291" y="179974"/>
                </a:lnTo>
                <a:lnTo>
                  <a:pt x="72330" y="140562"/>
                </a:lnTo>
                <a:lnTo>
                  <a:pt x="104155" y="104146"/>
                </a:lnTo>
                <a:lnTo>
                  <a:pt x="140571" y="72323"/>
                </a:lnTo>
                <a:lnTo>
                  <a:pt x="179983" y="46287"/>
                </a:lnTo>
                <a:lnTo>
                  <a:pt x="221791" y="26036"/>
                </a:lnTo>
                <a:lnTo>
                  <a:pt x="265396" y="11571"/>
                </a:lnTo>
                <a:lnTo>
                  <a:pt x="310200" y="2892"/>
                </a:lnTo>
                <a:lnTo>
                  <a:pt x="355603" y="0"/>
                </a:lnTo>
                <a:lnTo>
                  <a:pt x="401005" y="2892"/>
                </a:lnTo>
                <a:lnTo>
                  <a:pt x="445809" y="11571"/>
                </a:lnTo>
                <a:lnTo>
                  <a:pt x="489414" y="26036"/>
                </a:lnTo>
                <a:lnTo>
                  <a:pt x="531222" y="46287"/>
                </a:lnTo>
                <a:lnTo>
                  <a:pt x="570634" y="72323"/>
                </a:lnTo>
                <a:lnTo>
                  <a:pt x="607050" y="104146"/>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E</a:t>
            </a:r>
            <a:endParaRPr sz="2400">
              <a:solidFill>
                <a:schemeClr val="tx1"/>
              </a:solidFill>
            </a:endParaRPr>
          </a:p>
        </p:txBody>
      </p:sp>
      <p:sp>
        <p:nvSpPr>
          <p:cNvPr id="51" name="object 5"/>
          <p:cNvSpPr/>
          <p:nvPr/>
        </p:nvSpPr>
        <p:spPr>
          <a:xfrm>
            <a:off x="3101660" y="784906"/>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B</a:t>
            </a:r>
            <a:endParaRPr sz="2400">
              <a:solidFill>
                <a:schemeClr val="tx1"/>
              </a:solidFill>
            </a:endParaRPr>
          </a:p>
        </p:txBody>
      </p:sp>
      <p:sp>
        <p:nvSpPr>
          <p:cNvPr id="52" name="object 7"/>
          <p:cNvSpPr/>
          <p:nvPr/>
        </p:nvSpPr>
        <p:spPr>
          <a:xfrm>
            <a:off x="4645141" y="784906"/>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C</a:t>
            </a:r>
            <a:endParaRPr sz="2400">
              <a:solidFill>
                <a:schemeClr val="tx1"/>
              </a:solidFill>
            </a:endParaRPr>
          </a:p>
        </p:txBody>
      </p:sp>
      <p:sp>
        <p:nvSpPr>
          <p:cNvPr id="53" name="object 9"/>
          <p:cNvSpPr/>
          <p:nvPr/>
        </p:nvSpPr>
        <p:spPr>
          <a:xfrm>
            <a:off x="4645141" y="2102344"/>
            <a:ext cx="546492" cy="546981"/>
          </a:xfrm>
          <a:custGeom>
            <a:avLst/>
            <a:gdLst/>
            <a:ahLst/>
            <a:cxnLst/>
            <a:rect l="l" t="t" r="r" b="b"/>
            <a:pathLst>
              <a:path w="711200" h="711835">
                <a:moveTo>
                  <a:pt x="607040" y="104155"/>
                </a:moveTo>
                <a:lnTo>
                  <a:pt x="638866" y="140571"/>
                </a:lnTo>
                <a:lnTo>
                  <a:pt x="664905" y="179983"/>
                </a:lnTo>
                <a:lnTo>
                  <a:pt x="685157" y="221791"/>
                </a:lnTo>
                <a:lnTo>
                  <a:pt x="699623" y="265396"/>
                </a:lnTo>
                <a:lnTo>
                  <a:pt x="708303" y="310200"/>
                </a:lnTo>
                <a:lnTo>
                  <a:pt x="711196" y="355603"/>
                </a:lnTo>
                <a:lnTo>
                  <a:pt x="708303" y="401005"/>
                </a:lnTo>
                <a:lnTo>
                  <a:pt x="699623" y="445809"/>
                </a:lnTo>
                <a:lnTo>
                  <a:pt x="685157" y="489414"/>
                </a:lnTo>
                <a:lnTo>
                  <a:pt x="664905" y="531222"/>
                </a:lnTo>
                <a:lnTo>
                  <a:pt x="638866" y="570634"/>
                </a:lnTo>
                <a:lnTo>
                  <a:pt x="607040" y="607050"/>
                </a:lnTo>
                <a:lnTo>
                  <a:pt x="570627" y="638875"/>
                </a:lnTo>
                <a:lnTo>
                  <a:pt x="531217" y="664914"/>
                </a:lnTo>
                <a:lnTo>
                  <a:pt x="489410" y="685167"/>
                </a:lnTo>
                <a:lnTo>
                  <a:pt x="445805" y="699633"/>
                </a:lnTo>
                <a:lnTo>
                  <a:pt x="401001" y="708313"/>
                </a:lnTo>
                <a:lnTo>
                  <a:pt x="355598" y="711206"/>
                </a:lnTo>
                <a:lnTo>
                  <a:pt x="310194" y="708313"/>
                </a:lnTo>
                <a:lnTo>
                  <a:pt x="265390" y="699633"/>
                </a:lnTo>
                <a:lnTo>
                  <a:pt x="221783" y="685167"/>
                </a:lnTo>
                <a:lnTo>
                  <a:pt x="179974" y="664914"/>
                </a:lnTo>
                <a:lnTo>
                  <a:pt x="140562" y="638875"/>
                </a:lnTo>
                <a:lnTo>
                  <a:pt x="104146" y="607050"/>
                </a:lnTo>
                <a:lnTo>
                  <a:pt x="72323" y="570634"/>
                </a:lnTo>
                <a:lnTo>
                  <a:pt x="46287" y="531222"/>
                </a:lnTo>
                <a:lnTo>
                  <a:pt x="26036" y="489414"/>
                </a:lnTo>
                <a:lnTo>
                  <a:pt x="11571" y="445809"/>
                </a:lnTo>
                <a:lnTo>
                  <a:pt x="2892" y="401005"/>
                </a:lnTo>
                <a:lnTo>
                  <a:pt x="0" y="355603"/>
                </a:lnTo>
                <a:lnTo>
                  <a:pt x="2892" y="310200"/>
                </a:lnTo>
                <a:lnTo>
                  <a:pt x="11571" y="265396"/>
                </a:lnTo>
                <a:lnTo>
                  <a:pt x="26036" y="221791"/>
                </a:lnTo>
                <a:lnTo>
                  <a:pt x="46287" y="179983"/>
                </a:lnTo>
                <a:lnTo>
                  <a:pt x="72323" y="140571"/>
                </a:lnTo>
                <a:lnTo>
                  <a:pt x="104146" y="104155"/>
                </a:lnTo>
                <a:lnTo>
                  <a:pt x="140562" y="72330"/>
                </a:lnTo>
                <a:lnTo>
                  <a:pt x="179974" y="46291"/>
                </a:lnTo>
                <a:lnTo>
                  <a:pt x="221783" y="26038"/>
                </a:lnTo>
                <a:lnTo>
                  <a:pt x="265390" y="11572"/>
                </a:lnTo>
                <a:lnTo>
                  <a:pt x="310194" y="2893"/>
                </a:lnTo>
                <a:lnTo>
                  <a:pt x="355598" y="0"/>
                </a:lnTo>
                <a:lnTo>
                  <a:pt x="401001" y="2893"/>
                </a:lnTo>
                <a:lnTo>
                  <a:pt x="445805" y="11572"/>
                </a:lnTo>
                <a:lnTo>
                  <a:pt x="489410" y="26038"/>
                </a:lnTo>
                <a:lnTo>
                  <a:pt x="531217" y="46291"/>
                </a:lnTo>
                <a:lnTo>
                  <a:pt x="570627" y="72330"/>
                </a:lnTo>
                <a:lnTo>
                  <a:pt x="60704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F</a:t>
            </a:r>
            <a:endParaRPr sz="2400">
              <a:solidFill>
                <a:schemeClr val="tx1"/>
              </a:solidFill>
            </a:endParaRPr>
          </a:p>
        </p:txBody>
      </p:sp>
      <p:sp>
        <p:nvSpPr>
          <p:cNvPr id="54" name="object 11"/>
          <p:cNvSpPr/>
          <p:nvPr/>
        </p:nvSpPr>
        <p:spPr>
          <a:xfrm>
            <a:off x="6897835" y="2102344"/>
            <a:ext cx="546492" cy="546981"/>
          </a:xfrm>
          <a:custGeom>
            <a:avLst/>
            <a:gdLst/>
            <a:ahLst/>
            <a:cxnLst/>
            <a:rect l="l" t="t" r="r" b="b"/>
            <a:pathLst>
              <a:path w="711200"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D</a:t>
            </a:r>
            <a:endParaRPr sz="1200">
              <a:solidFill>
                <a:schemeClr val="tx1"/>
              </a:solidFill>
            </a:endParaRPr>
          </a:p>
        </p:txBody>
      </p:sp>
      <p:sp>
        <p:nvSpPr>
          <p:cNvPr id="55" name="object 13"/>
          <p:cNvSpPr/>
          <p:nvPr/>
        </p:nvSpPr>
        <p:spPr>
          <a:xfrm>
            <a:off x="2143154" y="1212825"/>
            <a:ext cx="1029389" cy="978150"/>
          </a:xfrm>
          <a:custGeom>
            <a:avLst/>
            <a:gdLst/>
            <a:ahLst/>
            <a:cxnLst/>
            <a:rect l="l" t="t" r="r" b="b"/>
            <a:pathLst>
              <a:path w="1221104" h="1122680">
                <a:moveTo>
                  <a:pt x="0" y="1122260"/>
                </a:moveTo>
                <a:lnTo>
                  <a:pt x="122060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56" name="object 15"/>
          <p:cNvSpPr/>
          <p:nvPr/>
        </p:nvSpPr>
        <p:spPr>
          <a:xfrm flipV="1">
            <a:off x="3648155" y="1012435"/>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57" name="object 17"/>
          <p:cNvSpPr/>
          <p:nvPr/>
        </p:nvSpPr>
        <p:spPr>
          <a:xfrm>
            <a:off x="2151272" y="2551319"/>
            <a:ext cx="1021271" cy="852041"/>
          </a:xfrm>
          <a:custGeom>
            <a:avLst/>
            <a:gdLst/>
            <a:ahLst/>
            <a:cxnLst/>
            <a:rect l="l" t="t" r="r" b="b"/>
            <a:pathLst>
              <a:path w="1195070" h="1003300">
                <a:moveTo>
                  <a:pt x="0" y="0"/>
                </a:moveTo>
                <a:lnTo>
                  <a:pt x="1194625" y="1003122"/>
                </a:lnTo>
              </a:path>
            </a:pathLst>
          </a:custGeom>
          <a:ln w="25399">
            <a:solidFill>
              <a:schemeClr val="tx1"/>
            </a:solidFill>
            <a:tailEnd type="triangle" w="med" len="lg"/>
          </a:ln>
        </p:spPr>
        <p:txBody>
          <a:bodyPr wrap="square" lIns="0" tIns="0" rIns="0" bIns="0" rtlCol="0"/>
          <a:lstStyle/>
          <a:p>
            <a:endParaRPr sz="1200">
              <a:solidFill>
                <a:schemeClr val="tx1"/>
              </a:solidFill>
            </a:endParaRPr>
          </a:p>
        </p:txBody>
      </p:sp>
      <p:sp>
        <p:nvSpPr>
          <p:cNvPr id="58" name="object 19"/>
          <p:cNvSpPr/>
          <p:nvPr/>
        </p:nvSpPr>
        <p:spPr>
          <a:xfrm>
            <a:off x="3590429" y="2430635"/>
            <a:ext cx="1054712" cy="980349"/>
          </a:xfrm>
          <a:custGeom>
            <a:avLst/>
            <a:gdLst/>
            <a:ahLst/>
            <a:cxnLst/>
            <a:rect l="l" t="t" r="r" b="b"/>
            <a:pathLst>
              <a:path w="1318895" h="1028064">
                <a:moveTo>
                  <a:pt x="0" y="1027823"/>
                </a:moveTo>
                <a:lnTo>
                  <a:pt x="1318488"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59" name="object 21"/>
          <p:cNvSpPr/>
          <p:nvPr/>
        </p:nvSpPr>
        <p:spPr>
          <a:xfrm flipV="1">
            <a:off x="5191627" y="2329873"/>
            <a:ext cx="1706207" cy="45719"/>
          </a:xfrm>
          <a:custGeom>
            <a:avLst/>
            <a:gdLst/>
            <a:ahLst/>
            <a:cxnLst/>
            <a:rect l="l" t="t" r="r" b="b"/>
            <a:pathLst>
              <a:path w="2056765">
                <a:moveTo>
                  <a:pt x="0" y="0"/>
                </a:moveTo>
                <a:lnTo>
                  <a:pt x="2056612"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0" name="object 23"/>
          <p:cNvSpPr/>
          <p:nvPr/>
        </p:nvSpPr>
        <p:spPr>
          <a:xfrm>
            <a:off x="5154308" y="1196137"/>
            <a:ext cx="1872133" cy="965743"/>
          </a:xfrm>
          <a:custGeom>
            <a:avLst/>
            <a:gdLst/>
            <a:ahLst/>
            <a:cxnLst/>
            <a:rect l="l" t="t" r="r" b="b"/>
            <a:pathLst>
              <a:path w="2176779" h="1273175">
                <a:moveTo>
                  <a:pt x="0" y="0"/>
                </a:moveTo>
                <a:lnTo>
                  <a:pt x="2176157" y="1272667"/>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1" name="object 25"/>
          <p:cNvSpPr/>
          <p:nvPr/>
        </p:nvSpPr>
        <p:spPr>
          <a:xfrm>
            <a:off x="4645141" y="3305565"/>
            <a:ext cx="546492" cy="546492"/>
          </a:xfrm>
          <a:custGeom>
            <a:avLst/>
            <a:gdLst/>
            <a:ahLst/>
            <a:cxnLst/>
            <a:rect l="l" t="t" r="r" b="b"/>
            <a:pathLst>
              <a:path w="711200" h="711200">
                <a:moveTo>
                  <a:pt x="607040" y="104146"/>
                </a:moveTo>
                <a:lnTo>
                  <a:pt x="638866" y="140562"/>
                </a:lnTo>
                <a:lnTo>
                  <a:pt x="664905" y="179974"/>
                </a:lnTo>
                <a:lnTo>
                  <a:pt x="685157" y="221783"/>
                </a:lnTo>
                <a:lnTo>
                  <a:pt x="699623" y="265390"/>
                </a:lnTo>
                <a:lnTo>
                  <a:pt x="708303" y="310194"/>
                </a:lnTo>
                <a:lnTo>
                  <a:pt x="711196" y="355598"/>
                </a:lnTo>
                <a:lnTo>
                  <a:pt x="708303" y="401001"/>
                </a:lnTo>
                <a:lnTo>
                  <a:pt x="699623" y="445805"/>
                </a:lnTo>
                <a:lnTo>
                  <a:pt x="685157" y="489410"/>
                </a:lnTo>
                <a:lnTo>
                  <a:pt x="664905" y="531217"/>
                </a:lnTo>
                <a:lnTo>
                  <a:pt x="638866" y="570627"/>
                </a:lnTo>
                <a:lnTo>
                  <a:pt x="607040" y="607040"/>
                </a:lnTo>
                <a:lnTo>
                  <a:pt x="570627" y="638866"/>
                </a:lnTo>
                <a:lnTo>
                  <a:pt x="531217" y="664905"/>
                </a:lnTo>
                <a:lnTo>
                  <a:pt x="489410" y="685157"/>
                </a:lnTo>
                <a:lnTo>
                  <a:pt x="445805" y="699623"/>
                </a:lnTo>
                <a:lnTo>
                  <a:pt x="401001" y="708303"/>
                </a:lnTo>
                <a:lnTo>
                  <a:pt x="355598" y="711196"/>
                </a:lnTo>
                <a:lnTo>
                  <a:pt x="310194" y="708303"/>
                </a:lnTo>
                <a:lnTo>
                  <a:pt x="265390" y="699623"/>
                </a:lnTo>
                <a:lnTo>
                  <a:pt x="221783" y="685157"/>
                </a:lnTo>
                <a:lnTo>
                  <a:pt x="179974" y="664905"/>
                </a:lnTo>
                <a:lnTo>
                  <a:pt x="140562" y="638866"/>
                </a:lnTo>
                <a:lnTo>
                  <a:pt x="104146" y="607040"/>
                </a:lnTo>
                <a:lnTo>
                  <a:pt x="72323" y="570627"/>
                </a:lnTo>
                <a:lnTo>
                  <a:pt x="46287" y="531217"/>
                </a:lnTo>
                <a:lnTo>
                  <a:pt x="26036" y="489410"/>
                </a:lnTo>
                <a:lnTo>
                  <a:pt x="11571" y="445805"/>
                </a:lnTo>
                <a:lnTo>
                  <a:pt x="2892" y="401001"/>
                </a:lnTo>
                <a:lnTo>
                  <a:pt x="0" y="355598"/>
                </a:lnTo>
                <a:lnTo>
                  <a:pt x="2892" y="310194"/>
                </a:lnTo>
                <a:lnTo>
                  <a:pt x="11571" y="265390"/>
                </a:lnTo>
                <a:lnTo>
                  <a:pt x="26036" y="221783"/>
                </a:lnTo>
                <a:lnTo>
                  <a:pt x="46287" y="179974"/>
                </a:lnTo>
                <a:lnTo>
                  <a:pt x="72323" y="140562"/>
                </a:lnTo>
                <a:lnTo>
                  <a:pt x="104146" y="104146"/>
                </a:lnTo>
                <a:lnTo>
                  <a:pt x="140562" y="72323"/>
                </a:lnTo>
                <a:lnTo>
                  <a:pt x="179974" y="46287"/>
                </a:lnTo>
                <a:lnTo>
                  <a:pt x="221783" y="26036"/>
                </a:lnTo>
                <a:lnTo>
                  <a:pt x="265390" y="11571"/>
                </a:lnTo>
                <a:lnTo>
                  <a:pt x="310194" y="2892"/>
                </a:lnTo>
                <a:lnTo>
                  <a:pt x="355598" y="0"/>
                </a:lnTo>
                <a:lnTo>
                  <a:pt x="401001" y="2892"/>
                </a:lnTo>
                <a:lnTo>
                  <a:pt x="445805" y="11571"/>
                </a:lnTo>
                <a:lnTo>
                  <a:pt x="489410" y="26036"/>
                </a:lnTo>
                <a:lnTo>
                  <a:pt x="531217" y="46287"/>
                </a:lnTo>
                <a:lnTo>
                  <a:pt x="570627" y="72323"/>
                </a:lnTo>
                <a:lnTo>
                  <a:pt x="607040" y="104146"/>
                </a:lnTo>
              </a:path>
            </a:pathLst>
          </a:custGeom>
          <a:solidFill>
            <a:schemeClr val="bg1"/>
          </a:solidFill>
          <a:ln w="12700">
            <a:solidFill>
              <a:schemeClr val="tx1"/>
            </a:solidFill>
          </a:ln>
        </p:spPr>
        <p:txBody>
          <a:bodyPr wrap="square" lIns="0" tIns="0" rIns="0" bIns="0" rtlCol="0" anchor="ctr" anchorCtr="0"/>
          <a:lstStyle/>
          <a:p>
            <a:pPr algn="ctr"/>
            <a:r>
              <a:rPr lang="fr-FR" sz="2400">
                <a:solidFill>
                  <a:schemeClr val="tx1"/>
                </a:solidFill>
              </a:rPr>
              <a:t>G</a:t>
            </a:r>
            <a:endParaRPr sz="2400">
              <a:solidFill>
                <a:schemeClr val="tx1"/>
              </a:solidFill>
            </a:endParaRPr>
          </a:p>
        </p:txBody>
      </p:sp>
      <p:sp>
        <p:nvSpPr>
          <p:cNvPr id="62" name="object 26"/>
          <p:cNvSpPr/>
          <p:nvPr/>
        </p:nvSpPr>
        <p:spPr>
          <a:xfrm flipV="1">
            <a:off x="3648155" y="3533084"/>
            <a:ext cx="996986"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3" name="object 28"/>
          <p:cNvSpPr/>
          <p:nvPr/>
        </p:nvSpPr>
        <p:spPr>
          <a:xfrm>
            <a:off x="5159473" y="2589305"/>
            <a:ext cx="1866968" cy="860957"/>
          </a:xfrm>
          <a:custGeom>
            <a:avLst/>
            <a:gdLst/>
            <a:ahLst/>
            <a:cxnLst/>
            <a:rect l="l" t="t" r="r" b="b"/>
            <a:pathLst>
              <a:path w="2159634" h="1153795">
                <a:moveTo>
                  <a:pt x="0" y="1153502"/>
                </a:moveTo>
                <a:lnTo>
                  <a:pt x="2159634"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4" name="object 30"/>
          <p:cNvSpPr/>
          <p:nvPr/>
        </p:nvSpPr>
        <p:spPr>
          <a:xfrm flipV="1">
            <a:off x="497700" y="2329871"/>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65" name="object 5"/>
          <p:cNvSpPr/>
          <p:nvPr/>
        </p:nvSpPr>
        <p:spPr>
          <a:xfrm>
            <a:off x="1665892" y="2092338"/>
            <a:ext cx="546981" cy="546981"/>
          </a:xfrm>
          <a:custGeom>
            <a:avLst/>
            <a:gdLst/>
            <a:ahLst/>
            <a:cxnLst/>
            <a:rect l="l" t="t" r="r" b="b"/>
            <a:pathLst>
              <a:path w="711835" h="711835">
                <a:moveTo>
                  <a:pt x="607050" y="104155"/>
                </a:moveTo>
                <a:lnTo>
                  <a:pt x="638875" y="140571"/>
                </a:lnTo>
                <a:lnTo>
                  <a:pt x="664914" y="179983"/>
                </a:lnTo>
                <a:lnTo>
                  <a:pt x="685167" y="221791"/>
                </a:lnTo>
                <a:lnTo>
                  <a:pt x="699633" y="265396"/>
                </a:lnTo>
                <a:lnTo>
                  <a:pt x="708313" y="310200"/>
                </a:lnTo>
                <a:lnTo>
                  <a:pt x="711206" y="355603"/>
                </a:lnTo>
                <a:lnTo>
                  <a:pt x="708313" y="401005"/>
                </a:lnTo>
                <a:lnTo>
                  <a:pt x="699633" y="445809"/>
                </a:lnTo>
                <a:lnTo>
                  <a:pt x="685167" y="489414"/>
                </a:lnTo>
                <a:lnTo>
                  <a:pt x="664914" y="531222"/>
                </a:lnTo>
                <a:lnTo>
                  <a:pt x="638875" y="570634"/>
                </a:lnTo>
                <a:lnTo>
                  <a:pt x="607050" y="607050"/>
                </a:lnTo>
                <a:lnTo>
                  <a:pt x="570634" y="638875"/>
                </a:lnTo>
                <a:lnTo>
                  <a:pt x="531222" y="664914"/>
                </a:lnTo>
                <a:lnTo>
                  <a:pt x="489414" y="685167"/>
                </a:lnTo>
                <a:lnTo>
                  <a:pt x="445809" y="699633"/>
                </a:lnTo>
                <a:lnTo>
                  <a:pt x="401005" y="708313"/>
                </a:lnTo>
                <a:lnTo>
                  <a:pt x="355603" y="711206"/>
                </a:lnTo>
                <a:lnTo>
                  <a:pt x="310200" y="708313"/>
                </a:lnTo>
                <a:lnTo>
                  <a:pt x="265396" y="699633"/>
                </a:lnTo>
                <a:lnTo>
                  <a:pt x="221791" y="685167"/>
                </a:lnTo>
                <a:lnTo>
                  <a:pt x="179983" y="664914"/>
                </a:lnTo>
                <a:lnTo>
                  <a:pt x="140571" y="638875"/>
                </a:lnTo>
                <a:lnTo>
                  <a:pt x="104155" y="607050"/>
                </a:lnTo>
                <a:lnTo>
                  <a:pt x="72330" y="570634"/>
                </a:lnTo>
                <a:lnTo>
                  <a:pt x="46291" y="531222"/>
                </a:lnTo>
                <a:lnTo>
                  <a:pt x="26038" y="489414"/>
                </a:lnTo>
                <a:lnTo>
                  <a:pt x="11572" y="445809"/>
                </a:lnTo>
                <a:lnTo>
                  <a:pt x="2893" y="401005"/>
                </a:lnTo>
                <a:lnTo>
                  <a:pt x="0" y="355603"/>
                </a:lnTo>
                <a:lnTo>
                  <a:pt x="2893" y="310200"/>
                </a:lnTo>
                <a:lnTo>
                  <a:pt x="11572" y="265396"/>
                </a:lnTo>
                <a:lnTo>
                  <a:pt x="26038" y="221791"/>
                </a:lnTo>
                <a:lnTo>
                  <a:pt x="46291" y="179983"/>
                </a:lnTo>
                <a:lnTo>
                  <a:pt x="72330" y="140571"/>
                </a:lnTo>
                <a:lnTo>
                  <a:pt x="104155" y="104155"/>
                </a:lnTo>
                <a:lnTo>
                  <a:pt x="140571" y="72330"/>
                </a:lnTo>
                <a:lnTo>
                  <a:pt x="179983" y="46291"/>
                </a:lnTo>
                <a:lnTo>
                  <a:pt x="221791" y="26038"/>
                </a:lnTo>
                <a:lnTo>
                  <a:pt x="265396" y="11572"/>
                </a:lnTo>
                <a:lnTo>
                  <a:pt x="310200" y="2893"/>
                </a:lnTo>
                <a:lnTo>
                  <a:pt x="355603" y="0"/>
                </a:lnTo>
                <a:lnTo>
                  <a:pt x="401005" y="2893"/>
                </a:lnTo>
                <a:lnTo>
                  <a:pt x="445809" y="11572"/>
                </a:lnTo>
                <a:lnTo>
                  <a:pt x="489414" y="26038"/>
                </a:lnTo>
                <a:lnTo>
                  <a:pt x="531222" y="46291"/>
                </a:lnTo>
                <a:lnTo>
                  <a:pt x="570634" y="72330"/>
                </a:lnTo>
                <a:lnTo>
                  <a:pt x="607050" y="104155"/>
                </a:lnTo>
              </a:path>
            </a:pathLst>
          </a:custGeom>
          <a:solidFill>
            <a:srgbClr val="00FA00"/>
          </a:solidFill>
          <a:ln w="12700">
            <a:solidFill>
              <a:schemeClr val="tx1"/>
            </a:solidFill>
          </a:ln>
        </p:spPr>
        <p:txBody>
          <a:bodyPr wrap="square" lIns="0" tIns="0" rIns="0" bIns="0" rtlCol="0" anchor="ctr" anchorCtr="0"/>
          <a:lstStyle/>
          <a:p>
            <a:pPr algn="ctr"/>
            <a:r>
              <a:rPr lang="fr-FR" sz="2400">
                <a:solidFill>
                  <a:schemeClr val="tx1"/>
                </a:solidFill>
              </a:rPr>
              <a:t>A</a:t>
            </a:r>
            <a:endParaRPr sz="2400">
              <a:solidFill>
                <a:schemeClr val="tx1"/>
              </a:solidFill>
            </a:endParaRPr>
          </a:p>
        </p:txBody>
      </p:sp>
      <p:sp>
        <p:nvSpPr>
          <p:cNvPr id="66" name="object 30"/>
          <p:cNvSpPr/>
          <p:nvPr/>
        </p:nvSpPr>
        <p:spPr>
          <a:xfrm flipV="1">
            <a:off x="7464259" y="2320109"/>
            <a:ext cx="1168191"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41" name="ZoneTexte 40"/>
          <p:cNvSpPr txBox="1"/>
          <p:nvPr/>
        </p:nvSpPr>
        <p:spPr>
          <a:xfrm>
            <a:off x="4769300" y="2946320"/>
            <a:ext cx="439838" cy="400110"/>
          </a:xfrm>
          <a:prstGeom prst="rect">
            <a:avLst/>
          </a:prstGeom>
          <a:noFill/>
        </p:spPr>
        <p:txBody>
          <a:bodyPr wrap="square" rtlCol="0">
            <a:spAutoFit/>
          </a:bodyPr>
          <a:lstStyle/>
          <a:p>
            <a:r>
              <a:rPr lang="fr-FR" sz="2000"/>
              <a:t>7</a:t>
            </a:r>
            <a:endParaRPr lang="fr-FR"/>
          </a:p>
        </p:txBody>
      </p:sp>
      <p:grpSp>
        <p:nvGrpSpPr>
          <p:cNvPr id="75" name="Grouper 74"/>
          <p:cNvGrpSpPr/>
          <p:nvPr/>
        </p:nvGrpSpPr>
        <p:grpSpPr>
          <a:xfrm>
            <a:off x="1595165" y="2122286"/>
            <a:ext cx="750083" cy="631268"/>
            <a:chOff x="1595165" y="2122286"/>
            <a:chExt cx="750083" cy="631268"/>
          </a:xfrm>
        </p:grpSpPr>
        <p:grpSp>
          <p:nvGrpSpPr>
            <p:cNvPr id="76" name="Grouper 75"/>
            <p:cNvGrpSpPr/>
            <p:nvPr/>
          </p:nvGrpSpPr>
          <p:grpSpPr>
            <a:xfrm>
              <a:off x="1856910" y="2122286"/>
              <a:ext cx="488338" cy="545107"/>
              <a:chOff x="6966015" y="2102344"/>
              <a:chExt cx="488338" cy="545107"/>
            </a:xfrm>
          </p:grpSpPr>
          <p:grpSp>
            <p:nvGrpSpPr>
              <p:cNvPr id="85" name="Grouper 84"/>
              <p:cNvGrpSpPr/>
              <p:nvPr/>
            </p:nvGrpSpPr>
            <p:grpSpPr>
              <a:xfrm>
                <a:off x="6966015" y="2102344"/>
                <a:ext cx="464274" cy="408749"/>
                <a:chOff x="6259765" y="1107752"/>
                <a:chExt cx="464274" cy="408749"/>
              </a:xfrm>
            </p:grpSpPr>
            <p:sp>
              <p:nvSpPr>
                <p:cNvPr id="87" name="Ellipse 86"/>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8" name="Ellipse 87"/>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9" name="Ellipse 88"/>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0" name="Ellipse 89"/>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86" name="Ellipse 85"/>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77" name="Grouper 76"/>
            <p:cNvGrpSpPr/>
            <p:nvPr/>
          </p:nvGrpSpPr>
          <p:grpSpPr>
            <a:xfrm>
              <a:off x="1595165" y="2152299"/>
              <a:ext cx="488338" cy="601255"/>
              <a:chOff x="6966015" y="2102344"/>
              <a:chExt cx="488338" cy="601255"/>
            </a:xfrm>
          </p:grpSpPr>
          <p:grpSp>
            <p:nvGrpSpPr>
              <p:cNvPr id="78" name="Grouper 77"/>
              <p:cNvGrpSpPr/>
              <p:nvPr/>
            </p:nvGrpSpPr>
            <p:grpSpPr>
              <a:xfrm>
                <a:off x="6966015" y="2102344"/>
                <a:ext cx="464274" cy="408749"/>
                <a:chOff x="6259765" y="1107752"/>
                <a:chExt cx="464274" cy="408749"/>
              </a:xfrm>
            </p:grpSpPr>
            <p:sp>
              <p:nvSpPr>
                <p:cNvPr id="81" name="Ellipse 80"/>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2" name="Ellipse 81"/>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3" name="Ellipse 82"/>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4" name="Ellipse 83"/>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79" name="Ellipse 78"/>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80" name="Ellipse 79"/>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grpSp>
        <p:nvGrpSpPr>
          <p:cNvPr id="91" name="Grouper 90"/>
          <p:cNvGrpSpPr/>
          <p:nvPr/>
        </p:nvGrpSpPr>
        <p:grpSpPr>
          <a:xfrm>
            <a:off x="8500361" y="2045012"/>
            <a:ext cx="488338" cy="601255"/>
            <a:chOff x="6966015" y="2102344"/>
            <a:chExt cx="488338" cy="601255"/>
          </a:xfrm>
        </p:grpSpPr>
        <p:grpSp>
          <p:nvGrpSpPr>
            <p:cNvPr id="92" name="Grouper 91"/>
            <p:cNvGrpSpPr/>
            <p:nvPr/>
          </p:nvGrpSpPr>
          <p:grpSpPr>
            <a:xfrm>
              <a:off x="6966015" y="2102344"/>
              <a:ext cx="464274" cy="408749"/>
              <a:chOff x="6259765" y="1107752"/>
              <a:chExt cx="464274" cy="408749"/>
            </a:xfrm>
          </p:grpSpPr>
          <p:sp>
            <p:nvSpPr>
              <p:cNvPr id="95" name="Ellipse 94"/>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6" name="Ellipse 95"/>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7" name="Ellipse 96"/>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8" name="Ellipse 97"/>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93" name="Ellipse 92"/>
            <p:cNvSpPr>
              <a:spLocks noChangeAspect="1"/>
            </p:cNvSpPr>
            <p:nvPr/>
          </p:nvSpPr>
          <p:spPr>
            <a:xfrm>
              <a:off x="7274353" y="246745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94" name="Ellipse 93"/>
            <p:cNvSpPr>
              <a:spLocks noChangeAspect="1"/>
            </p:cNvSpPr>
            <p:nvPr/>
          </p:nvSpPr>
          <p:spPr>
            <a:xfrm>
              <a:off x="7121955" y="252359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99" name="Grouper 98"/>
          <p:cNvGrpSpPr/>
          <p:nvPr/>
        </p:nvGrpSpPr>
        <p:grpSpPr>
          <a:xfrm>
            <a:off x="6948439" y="2327431"/>
            <a:ext cx="726019" cy="408749"/>
            <a:chOff x="1595165" y="2152299"/>
            <a:chExt cx="726019" cy="408749"/>
          </a:xfrm>
        </p:grpSpPr>
        <p:grpSp>
          <p:nvGrpSpPr>
            <p:cNvPr id="100" name="Grouper 99"/>
            <p:cNvGrpSpPr/>
            <p:nvPr/>
          </p:nvGrpSpPr>
          <p:grpSpPr>
            <a:xfrm>
              <a:off x="1856910" y="2333847"/>
              <a:ext cx="464274" cy="197188"/>
              <a:chOff x="6259765" y="1319313"/>
              <a:chExt cx="464274" cy="197188"/>
            </a:xfrm>
          </p:grpSpPr>
          <p:sp>
            <p:nvSpPr>
              <p:cNvPr id="106" name="Ellipse 105"/>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7" name="Ellipse 106"/>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8" name="Ellipse 107"/>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01" name="Grouper 100"/>
            <p:cNvGrpSpPr/>
            <p:nvPr/>
          </p:nvGrpSpPr>
          <p:grpSpPr>
            <a:xfrm>
              <a:off x="1595165" y="2152299"/>
              <a:ext cx="464274" cy="408749"/>
              <a:chOff x="6259765" y="1107752"/>
              <a:chExt cx="464274" cy="408749"/>
            </a:xfrm>
          </p:grpSpPr>
          <p:sp>
            <p:nvSpPr>
              <p:cNvPr id="102" name="Ellipse 101"/>
              <p:cNvSpPr>
                <a:spLocks noChangeAspect="1"/>
              </p:cNvSpPr>
              <p:nvPr/>
            </p:nvSpPr>
            <p:spPr>
              <a:xfrm>
                <a:off x="6259765"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3" name="Ellipse 102"/>
              <p:cNvSpPr>
                <a:spLocks noChangeAspect="1"/>
              </p:cNvSpPr>
              <p:nvPr/>
            </p:nvSpPr>
            <p:spPr>
              <a:xfrm>
                <a:off x="6389871" y="131931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4" name="Ellipse 103"/>
              <p:cNvSpPr>
                <a:spLocks noChangeAspect="1"/>
              </p:cNvSpPr>
              <p:nvPr/>
            </p:nvSpPr>
            <p:spPr>
              <a:xfrm>
                <a:off x="6544039" y="1107752"/>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05" name="Ellipse 104"/>
              <p:cNvSpPr>
                <a:spLocks noChangeAspect="1"/>
              </p:cNvSpPr>
              <p:nvPr/>
            </p:nvSpPr>
            <p:spPr>
              <a:xfrm>
                <a:off x="6544039" y="133650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grpSp>
        <p:nvGrpSpPr>
          <p:cNvPr id="109" name="Grouper 108"/>
          <p:cNvGrpSpPr/>
          <p:nvPr/>
        </p:nvGrpSpPr>
        <p:grpSpPr>
          <a:xfrm>
            <a:off x="3063475" y="3409048"/>
            <a:ext cx="616674" cy="561149"/>
            <a:chOff x="3063475" y="3409048"/>
            <a:chExt cx="616674" cy="561149"/>
          </a:xfrm>
        </p:grpSpPr>
        <p:grpSp>
          <p:nvGrpSpPr>
            <p:cNvPr id="110" name="Grouper 109"/>
            <p:cNvGrpSpPr/>
            <p:nvPr/>
          </p:nvGrpSpPr>
          <p:grpSpPr>
            <a:xfrm>
              <a:off x="3063475" y="3409048"/>
              <a:ext cx="464274" cy="408749"/>
              <a:chOff x="4815985" y="1091710"/>
              <a:chExt cx="464274" cy="408749"/>
            </a:xfrm>
          </p:grpSpPr>
          <p:sp>
            <p:nvSpPr>
              <p:cNvPr id="118" name="Ellipse 117"/>
              <p:cNvSpPr>
                <a:spLocks noChangeAspect="1"/>
              </p:cNvSpPr>
              <p:nvPr/>
            </p:nvSpPr>
            <p:spPr>
              <a:xfrm>
                <a:off x="4815985"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9" name="Ellipse 118"/>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0" name="Ellipse 119"/>
              <p:cNvSpPr>
                <a:spLocks noChangeAspect="1"/>
              </p:cNvSpPr>
              <p:nvPr/>
            </p:nvSpPr>
            <p:spPr>
              <a:xfrm>
                <a:off x="5100259" y="10917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1" name="Ellipse 120"/>
              <p:cNvSpPr>
                <a:spLocks noChangeAspect="1"/>
              </p:cNvSpPr>
              <p:nvPr/>
            </p:nvSpPr>
            <p:spPr>
              <a:xfrm>
                <a:off x="5100259" y="13204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11" name="Grouper 110"/>
            <p:cNvGrpSpPr/>
            <p:nvPr/>
          </p:nvGrpSpPr>
          <p:grpSpPr>
            <a:xfrm>
              <a:off x="3215875" y="3561448"/>
              <a:ext cx="464274" cy="408749"/>
              <a:chOff x="4815985" y="1091710"/>
              <a:chExt cx="464274" cy="408749"/>
            </a:xfrm>
          </p:grpSpPr>
          <p:sp>
            <p:nvSpPr>
              <p:cNvPr id="114" name="Ellipse 113"/>
              <p:cNvSpPr>
                <a:spLocks noChangeAspect="1"/>
              </p:cNvSpPr>
              <p:nvPr/>
            </p:nvSpPr>
            <p:spPr>
              <a:xfrm>
                <a:off x="4815985"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5" name="Ellipse 114"/>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6" name="Ellipse 115"/>
              <p:cNvSpPr>
                <a:spLocks noChangeAspect="1"/>
              </p:cNvSpPr>
              <p:nvPr/>
            </p:nvSpPr>
            <p:spPr>
              <a:xfrm>
                <a:off x="5100259" y="10917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7" name="Ellipse 116"/>
              <p:cNvSpPr>
                <a:spLocks noChangeAspect="1"/>
              </p:cNvSpPr>
              <p:nvPr/>
            </p:nvSpPr>
            <p:spPr>
              <a:xfrm>
                <a:off x="5100259" y="13204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12" name="Ellipse 111"/>
            <p:cNvSpPr>
              <a:spLocks noChangeAspect="1"/>
            </p:cNvSpPr>
            <p:nvPr/>
          </p:nvSpPr>
          <p:spPr>
            <a:xfrm>
              <a:off x="3155247" y="352550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13" name="Ellipse 112"/>
            <p:cNvSpPr>
              <a:spLocks noChangeAspect="1"/>
            </p:cNvSpPr>
            <p:nvPr/>
          </p:nvSpPr>
          <p:spPr>
            <a:xfrm>
              <a:off x="3307647" y="367790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122" name="Grouper 121"/>
          <p:cNvGrpSpPr/>
          <p:nvPr/>
        </p:nvGrpSpPr>
        <p:grpSpPr>
          <a:xfrm>
            <a:off x="4713668" y="1086559"/>
            <a:ext cx="462317" cy="396712"/>
            <a:chOff x="4713668" y="1086559"/>
            <a:chExt cx="462317" cy="396712"/>
          </a:xfrm>
        </p:grpSpPr>
        <p:sp>
          <p:nvSpPr>
            <p:cNvPr id="123" name="Ellipse 122"/>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4" name="Ellipse 123"/>
            <p:cNvSpPr>
              <a:spLocks noChangeAspect="1"/>
            </p:cNvSpPr>
            <p:nvPr/>
          </p:nvSpPr>
          <p:spPr>
            <a:xfrm>
              <a:off x="4794156" y="118325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5" name="Ellipse 124"/>
            <p:cNvSpPr>
              <a:spLocks noChangeAspect="1"/>
            </p:cNvSpPr>
            <p:nvPr/>
          </p:nvSpPr>
          <p:spPr>
            <a:xfrm>
              <a:off x="4995985" y="115867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6" name="Ellipse 125"/>
            <p:cNvSpPr>
              <a:spLocks noChangeAspect="1"/>
            </p:cNvSpPr>
            <p:nvPr/>
          </p:nvSpPr>
          <p:spPr>
            <a:xfrm>
              <a:off x="4713668" y="10865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grpSp>
        <p:nvGrpSpPr>
          <p:cNvPr id="8" name="Grouper 7"/>
          <p:cNvGrpSpPr/>
          <p:nvPr/>
        </p:nvGrpSpPr>
        <p:grpSpPr>
          <a:xfrm>
            <a:off x="3168416" y="950429"/>
            <a:ext cx="491599" cy="574092"/>
            <a:chOff x="3168416" y="950429"/>
            <a:chExt cx="491599" cy="574092"/>
          </a:xfrm>
        </p:grpSpPr>
        <p:grpSp>
          <p:nvGrpSpPr>
            <p:cNvPr id="127" name="Grouper 126"/>
            <p:cNvGrpSpPr/>
            <p:nvPr/>
          </p:nvGrpSpPr>
          <p:grpSpPr>
            <a:xfrm>
              <a:off x="3168416" y="950429"/>
              <a:ext cx="491599" cy="437734"/>
              <a:chOff x="3168416" y="950429"/>
              <a:chExt cx="491599" cy="437734"/>
            </a:xfrm>
          </p:grpSpPr>
          <p:sp>
            <p:nvSpPr>
              <p:cNvPr id="128" name="Ellipse 127"/>
              <p:cNvSpPr>
                <a:spLocks noChangeAspect="1"/>
              </p:cNvSpPr>
              <p:nvPr/>
            </p:nvSpPr>
            <p:spPr>
              <a:xfrm>
                <a:off x="3195741"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29" name="Ellipse 128"/>
              <p:cNvSpPr>
                <a:spLocks noChangeAspect="1"/>
              </p:cNvSpPr>
              <p:nvPr/>
            </p:nvSpPr>
            <p:spPr>
              <a:xfrm>
                <a:off x="3325847"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0" name="Ellipse 129"/>
              <p:cNvSpPr>
                <a:spLocks noChangeAspect="1"/>
              </p:cNvSpPr>
              <p:nvPr/>
            </p:nvSpPr>
            <p:spPr>
              <a:xfrm>
                <a:off x="3480015" y="9794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1" name="Ellipse 130"/>
              <p:cNvSpPr>
                <a:spLocks noChangeAspect="1"/>
              </p:cNvSpPr>
              <p:nvPr/>
            </p:nvSpPr>
            <p:spPr>
              <a:xfrm>
                <a:off x="3480015" y="120816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2" name="Ellipse 131"/>
              <p:cNvSpPr>
                <a:spLocks noChangeAspect="1"/>
              </p:cNvSpPr>
              <p:nvPr/>
            </p:nvSpPr>
            <p:spPr>
              <a:xfrm>
                <a:off x="3230701" y="103809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3" name="Ellipse 132"/>
              <p:cNvSpPr>
                <a:spLocks noChangeAspect="1"/>
              </p:cNvSpPr>
              <p:nvPr/>
            </p:nvSpPr>
            <p:spPr>
              <a:xfrm>
                <a:off x="3271640" y="10293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4" name="Ellipse 133"/>
              <p:cNvSpPr>
                <a:spLocks noChangeAspect="1"/>
              </p:cNvSpPr>
              <p:nvPr/>
            </p:nvSpPr>
            <p:spPr>
              <a:xfrm>
                <a:off x="3168416" y="107199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5" name="Ellipse 134"/>
              <p:cNvSpPr>
                <a:spLocks noChangeAspect="1"/>
              </p:cNvSpPr>
              <p:nvPr/>
            </p:nvSpPr>
            <p:spPr>
              <a:xfrm>
                <a:off x="3348724" y="95042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36" name="Ellipse 135"/>
            <p:cNvSpPr>
              <a:spLocks noChangeAspect="1"/>
            </p:cNvSpPr>
            <p:nvPr/>
          </p:nvSpPr>
          <p:spPr>
            <a:xfrm>
              <a:off x="3327617" y="134452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37" name="Ellipse 136"/>
          <p:cNvSpPr>
            <a:spLocks noChangeAspect="1"/>
          </p:cNvSpPr>
          <p:nvPr/>
        </p:nvSpPr>
        <p:spPr>
          <a:xfrm>
            <a:off x="4713520" y="111842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8" name="Ellipse 137"/>
          <p:cNvSpPr>
            <a:spLocks noChangeAspect="1"/>
          </p:cNvSpPr>
          <p:nvPr/>
        </p:nvSpPr>
        <p:spPr>
          <a:xfrm>
            <a:off x="5009088" y="107866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39" name="Ellipse 138"/>
          <p:cNvSpPr>
            <a:spLocks noChangeAspect="1"/>
          </p:cNvSpPr>
          <p:nvPr/>
        </p:nvSpPr>
        <p:spPr>
          <a:xfrm>
            <a:off x="4713520" y="116607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0" name="Ellipse 139"/>
          <p:cNvSpPr>
            <a:spLocks noChangeAspect="1"/>
          </p:cNvSpPr>
          <p:nvPr/>
        </p:nvSpPr>
        <p:spPr>
          <a:xfrm>
            <a:off x="4801948" y="133629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1" name="Ellipse 140"/>
          <p:cNvSpPr>
            <a:spLocks noChangeAspect="1"/>
          </p:cNvSpPr>
          <p:nvPr/>
        </p:nvSpPr>
        <p:spPr>
          <a:xfrm>
            <a:off x="4969144" y="118325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nvGrpSpPr>
          <p:cNvPr id="3" name="Grouper 2"/>
          <p:cNvGrpSpPr/>
          <p:nvPr/>
        </p:nvGrpSpPr>
        <p:grpSpPr>
          <a:xfrm>
            <a:off x="4671607" y="2102356"/>
            <a:ext cx="464274" cy="556988"/>
            <a:chOff x="4671607" y="2102356"/>
            <a:chExt cx="464274" cy="556988"/>
          </a:xfrm>
        </p:grpSpPr>
        <p:grpSp>
          <p:nvGrpSpPr>
            <p:cNvPr id="142" name="Grouper 141"/>
            <p:cNvGrpSpPr/>
            <p:nvPr/>
          </p:nvGrpSpPr>
          <p:grpSpPr>
            <a:xfrm>
              <a:off x="4671607" y="2102356"/>
              <a:ext cx="464274" cy="519984"/>
              <a:chOff x="4671607" y="2102356"/>
              <a:chExt cx="464274" cy="519984"/>
            </a:xfrm>
          </p:grpSpPr>
          <p:sp>
            <p:nvSpPr>
              <p:cNvPr id="143" name="Ellipse 142"/>
              <p:cNvSpPr>
                <a:spLocks noChangeAspect="1"/>
              </p:cNvSpPr>
              <p:nvPr/>
            </p:nvSpPr>
            <p:spPr>
              <a:xfrm>
                <a:off x="4671607" y="231391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4" name="Ellipse 143"/>
              <p:cNvSpPr>
                <a:spLocks noChangeAspect="1"/>
              </p:cNvSpPr>
              <p:nvPr/>
            </p:nvSpPr>
            <p:spPr>
              <a:xfrm>
                <a:off x="4801713" y="231391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5" name="Ellipse 144"/>
              <p:cNvSpPr>
                <a:spLocks noChangeAspect="1"/>
              </p:cNvSpPr>
              <p:nvPr/>
            </p:nvSpPr>
            <p:spPr>
              <a:xfrm>
                <a:off x="4955881" y="210235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6" name="Ellipse 145"/>
              <p:cNvSpPr>
                <a:spLocks noChangeAspect="1"/>
              </p:cNvSpPr>
              <p:nvPr/>
            </p:nvSpPr>
            <p:spPr>
              <a:xfrm>
                <a:off x="4955881" y="233110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7" name="Ellipse 146"/>
              <p:cNvSpPr>
                <a:spLocks noChangeAspect="1"/>
              </p:cNvSpPr>
              <p:nvPr/>
            </p:nvSpPr>
            <p:spPr>
              <a:xfrm>
                <a:off x="4883458" y="2290448"/>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48" name="Ellipse 147"/>
              <p:cNvSpPr>
                <a:spLocks noChangeAspect="1"/>
              </p:cNvSpPr>
              <p:nvPr/>
            </p:nvSpPr>
            <p:spPr>
              <a:xfrm>
                <a:off x="4778287" y="244234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49" name="Ellipse 148"/>
            <p:cNvSpPr>
              <a:spLocks noChangeAspect="1"/>
            </p:cNvSpPr>
            <p:nvPr/>
          </p:nvSpPr>
          <p:spPr>
            <a:xfrm>
              <a:off x="4947861" y="247934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50" name="Ellipse 149"/>
          <p:cNvSpPr>
            <a:spLocks noChangeAspect="1"/>
          </p:cNvSpPr>
          <p:nvPr/>
        </p:nvSpPr>
        <p:spPr>
          <a:xfrm>
            <a:off x="4935292" y="379853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nvGrpSpPr>
          <p:cNvPr id="5" name="Grouper 4"/>
          <p:cNvGrpSpPr/>
          <p:nvPr/>
        </p:nvGrpSpPr>
        <p:grpSpPr>
          <a:xfrm>
            <a:off x="4659038" y="3433423"/>
            <a:ext cx="736990" cy="408749"/>
            <a:chOff x="4659038" y="3433423"/>
            <a:chExt cx="736990" cy="408749"/>
          </a:xfrm>
        </p:grpSpPr>
        <p:grpSp>
          <p:nvGrpSpPr>
            <p:cNvPr id="70" name="Grouper 69"/>
            <p:cNvGrpSpPr/>
            <p:nvPr/>
          </p:nvGrpSpPr>
          <p:grpSpPr>
            <a:xfrm>
              <a:off x="4659038" y="3433423"/>
              <a:ext cx="464274" cy="408749"/>
              <a:chOff x="4815985" y="1091710"/>
              <a:chExt cx="464274" cy="408749"/>
            </a:xfrm>
          </p:grpSpPr>
          <p:sp>
            <p:nvSpPr>
              <p:cNvPr id="71" name="Ellipse 70"/>
              <p:cNvSpPr>
                <a:spLocks noChangeAspect="1"/>
              </p:cNvSpPr>
              <p:nvPr/>
            </p:nvSpPr>
            <p:spPr>
              <a:xfrm>
                <a:off x="4815985"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2" name="Ellipse 71"/>
              <p:cNvSpPr>
                <a:spLocks noChangeAspect="1"/>
              </p:cNvSpPr>
              <p:nvPr/>
            </p:nvSpPr>
            <p:spPr>
              <a:xfrm>
                <a:off x="4946091" y="130327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3" name="Ellipse 72"/>
              <p:cNvSpPr>
                <a:spLocks noChangeAspect="1"/>
              </p:cNvSpPr>
              <p:nvPr/>
            </p:nvSpPr>
            <p:spPr>
              <a:xfrm>
                <a:off x="5100259" y="10917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74" name="Ellipse 73"/>
              <p:cNvSpPr>
                <a:spLocks noChangeAspect="1"/>
              </p:cNvSpPr>
              <p:nvPr/>
            </p:nvSpPr>
            <p:spPr>
              <a:xfrm>
                <a:off x="5100259" y="132045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51" name="Ellipse 150"/>
            <p:cNvSpPr>
              <a:spLocks noChangeAspect="1"/>
            </p:cNvSpPr>
            <p:nvPr/>
          </p:nvSpPr>
          <p:spPr>
            <a:xfrm>
              <a:off x="5216028" y="358196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2" name="Ellipse 151"/>
            <p:cNvSpPr>
              <a:spLocks noChangeAspect="1"/>
            </p:cNvSpPr>
            <p:nvPr/>
          </p:nvSpPr>
          <p:spPr>
            <a:xfrm>
              <a:off x="5063630" y="3589986"/>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53" name="Ellipse 152"/>
          <p:cNvSpPr>
            <a:spLocks noChangeAspect="1"/>
          </p:cNvSpPr>
          <p:nvPr/>
        </p:nvSpPr>
        <p:spPr>
          <a:xfrm>
            <a:off x="3460045" y="383030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nvGrpSpPr>
          <p:cNvPr id="154" name="Grouper 153"/>
          <p:cNvGrpSpPr/>
          <p:nvPr/>
        </p:nvGrpSpPr>
        <p:grpSpPr>
          <a:xfrm>
            <a:off x="6867696" y="2179221"/>
            <a:ext cx="491599" cy="574092"/>
            <a:chOff x="3168416" y="950429"/>
            <a:chExt cx="491599" cy="574092"/>
          </a:xfrm>
        </p:grpSpPr>
        <p:grpSp>
          <p:nvGrpSpPr>
            <p:cNvPr id="155" name="Grouper 154"/>
            <p:cNvGrpSpPr/>
            <p:nvPr/>
          </p:nvGrpSpPr>
          <p:grpSpPr>
            <a:xfrm>
              <a:off x="3168416" y="950429"/>
              <a:ext cx="491599" cy="437734"/>
              <a:chOff x="3168416" y="950429"/>
              <a:chExt cx="491599" cy="437734"/>
            </a:xfrm>
          </p:grpSpPr>
          <p:sp>
            <p:nvSpPr>
              <p:cNvPr id="157" name="Ellipse 156"/>
              <p:cNvSpPr>
                <a:spLocks noChangeAspect="1"/>
              </p:cNvSpPr>
              <p:nvPr/>
            </p:nvSpPr>
            <p:spPr>
              <a:xfrm>
                <a:off x="3195741"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8" name="Ellipse 157"/>
              <p:cNvSpPr>
                <a:spLocks noChangeAspect="1"/>
              </p:cNvSpPr>
              <p:nvPr/>
            </p:nvSpPr>
            <p:spPr>
              <a:xfrm>
                <a:off x="3325847" y="1190975"/>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59" name="Ellipse 158"/>
              <p:cNvSpPr>
                <a:spLocks noChangeAspect="1"/>
              </p:cNvSpPr>
              <p:nvPr/>
            </p:nvSpPr>
            <p:spPr>
              <a:xfrm>
                <a:off x="3480015" y="979414"/>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0" name="Ellipse 159"/>
              <p:cNvSpPr>
                <a:spLocks noChangeAspect="1"/>
              </p:cNvSpPr>
              <p:nvPr/>
            </p:nvSpPr>
            <p:spPr>
              <a:xfrm>
                <a:off x="3480015" y="1208163"/>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1" name="Ellipse 160"/>
              <p:cNvSpPr>
                <a:spLocks noChangeAspect="1"/>
              </p:cNvSpPr>
              <p:nvPr/>
            </p:nvSpPr>
            <p:spPr>
              <a:xfrm>
                <a:off x="3230701" y="1038097"/>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2" name="Ellipse 161"/>
              <p:cNvSpPr>
                <a:spLocks noChangeAspect="1"/>
              </p:cNvSpPr>
              <p:nvPr/>
            </p:nvSpPr>
            <p:spPr>
              <a:xfrm>
                <a:off x="3271640" y="102931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3" name="Ellipse 162"/>
              <p:cNvSpPr>
                <a:spLocks noChangeAspect="1"/>
              </p:cNvSpPr>
              <p:nvPr/>
            </p:nvSpPr>
            <p:spPr>
              <a:xfrm>
                <a:off x="3168416" y="1071990"/>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sp>
            <p:nvSpPr>
              <p:cNvPr id="164" name="Ellipse 163"/>
              <p:cNvSpPr>
                <a:spLocks noChangeAspect="1"/>
              </p:cNvSpPr>
              <p:nvPr/>
            </p:nvSpPr>
            <p:spPr>
              <a:xfrm>
                <a:off x="3348724" y="950429"/>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56" name="Ellipse 155"/>
            <p:cNvSpPr>
              <a:spLocks noChangeAspect="1"/>
            </p:cNvSpPr>
            <p:nvPr/>
          </p:nvSpPr>
          <p:spPr>
            <a:xfrm>
              <a:off x="3327617" y="1344521"/>
              <a:ext cx="180000" cy="1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alpha val="0"/>
                  </a:schemeClr>
                </a:solidFill>
              </a:endParaRPr>
            </a:p>
          </p:txBody>
        </p:sp>
      </p:grpSp>
      <p:sp>
        <p:nvSpPr>
          <p:cNvPr id="165" name="Ellipse 164"/>
          <p:cNvSpPr/>
          <p:nvPr/>
        </p:nvSpPr>
        <p:spPr>
          <a:xfrm>
            <a:off x="266218" y="1846468"/>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6" name="Ellipse 165"/>
          <p:cNvSpPr/>
          <p:nvPr/>
        </p:nvSpPr>
        <p:spPr>
          <a:xfrm>
            <a:off x="562996" y="1714982"/>
            <a:ext cx="180000" cy="18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Nuage 166"/>
          <p:cNvSpPr/>
          <p:nvPr/>
        </p:nvSpPr>
        <p:spPr>
          <a:xfrm>
            <a:off x="74758" y="0"/>
            <a:ext cx="2076514" cy="178029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solidFill>
                  <a:schemeClr val="bg1"/>
                </a:solidFill>
              </a:rPr>
              <a:t>Next</a:t>
            </a:r>
            <a:r>
              <a:rPr lang="fr-FR">
                <a:solidFill>
                  <a:schemeClr val="bg1"/>
                </a:solidFill>
              </a:rPr>
              <a:t> round?</a:t>
            </a:r>
          </a:p>
          <a:p>
            <a:pPr algn="ctr"/>
            <a:r>
              <a:rPr lang="fr-FR">
                <a:solidFill>
                  <a:schemeClr val="bg1"/>
                </a:solidFill>
              </a:rPr>
              <a:t>TTL 1: 0</a:t>
            </a:r>
          </a:p>
          <a:p>
            <a:pPr algn="ctr"/>
            <a:r>
              <a:rPr lang="fr-FR">
                <a:solidFill>
                  <a:schemeClr val="bg1"/>
                </a:solidFill>
              </a:rPr>
              <a:t>TTL 2: 0</a:t>
            </a:r>
          </a:p>
          <a:p>
            <a:pPr algn="ctr"/>
            <a:r>
              <a:rPr lang="fr-FR">
                <a:solidFill>
                  <a:schemeClr val="bg1"/>
                </a:solidFill>
              </a:rPr>
              <a:t>TTL 3: 0</a:t>
            </a:r>
          </a:p>
          <a:p>
            <a:pPr algn="ctr"/>
            <a:r>
              <a:rPr lang="fr-FR">
                <a:solidFill>
                  <a:schemeClr val="bg1"/>
                </a:solidFill>
              </a:rPr>
              <a:t>TTL 4: 0</a:t>
            </a:r>
          </a:p>
          <a:p>
            <a:pPr algn="ctr"/>
            <a:r>
              <a:rPr lang="fr-FR">
                <a:solidFill>
                  <a:schemeClr val="bg1"/>
                </a:solidFill>
              </a:rPr>
              <a:t>TTL 5: 0</a:t>
            </a:r>
          </a:p>
        </p:txBody>
      </p:sp>
      <p:sp>
        <p:nvSpPr>
          <p:cNvPr id="170" name="object 35"/>
          <p:cNvSpPr txBox="1"/>
          <p:nvPr/>
        </p:nvSpPr>
        <p:spPr>
          <a:xfrm>
            <a:off x="8456640" y="3983395"/>
            <a:ext cx="589433" cy="281787"/>
          </a:xfrm>
          <a:prstGeom prst="rect">
            <a:avLst/>
          </a:prstGeom>
        </p:spPr>
        <p:txBody>
          <a:bodyPr vert="horz" wrap="square" lIns="0" tIns="9758" rIns="0" bIns="0" rtlCol="0">
            <a:spAutoFit/>
          </a:bodyPr>
          <a:lstStyle/>
          <a:p>
            <a:pPr marL="9759">
              <a:spcBef>
                <a:spcPts val="77"/>
              </a:spcBef>
            </a:pPr>
            <a:r>
              <a:rPr sz="1767" spc="-47">
                <a:latin typeface="Arial"/>
                <a:cs typeface="Arial"/>
              </a:rPr>
              <a:t>TTL</a:t>
            </a:r>
            <a:r>
              <a:rPr sz="1767" spc="-58">
                <a:latin typeface="Arial"/>
                <a:cs typeface="Arial"/>
              </a:rPr>
              <a:t> </a:t>
            </a:r>
            <a:r>
              <a:rPr lang="fr-FR" sz="1767" spc="-5"/>
              <a:t>5</a:t>
            </a:r>
            <a:endParaRPr sz="1767">
              <a:latin typeface="Arial"/>
              <a:cs typeface="Arial"/>
            </a:endParaRPr>
          </a:p>
        </p:txBody>
      </p:sp>
      <p:graphicFrame>
        <p:nvGraphicFramePr>
          <p:cNvPr id="171" name="Tableau 170"/>
          <p:cNvGraphicFramePr>
            <a:graphicFrameLocks noGrp="1"/>
          </p:cNvGraphicFramePr>
          <p:nvPr>
            <p:extLst>
              <p:ext uri="{D42A27DB-BD31-4B8C-83A1-F6EECF244321}">
                <p14:modId xmlns:p14="http://schemas.microsoft.com/office/powerpoint/2010/main" val="702559411"/>
              </p:ext>
            </p:extLst>
          </p:nvPr>
        </p:nvGraphicFramePr>
        <p:xfrm>
          <a:off x="6538375" y="678861"/>
          <a:ext cx="2507697" cy="594360"/>
        </p:xfrm>
        <a:graphic>
          <a:graphicData uri="http://schemas.openxmlformats.org/drawingml/2006/table">
            <a:tbl>
              <a:tblPr firstRow="1" bandRow="1">
                <a:tableStyleId>{C7463F73-EB43-4341-AC46-01016DD56645}</a:tableStyleId>
              </a:tblPr>
              <a:tblGrid>
                <a:gridCol w="1179489">
                  <a:extLst>
                    <a:ext uri="{9D8B030D-6E8A-4147-A177-3AD203B41FA5}">
                      <a16:colId xmlns:a16="http://schemas.microsoft.com/office/drawing/2014/main" val="20000"/>
                    </a:ext>
                  </a:extLst>
                </a:gridCol>
                <a:gridCol w="445168">
                  <a:extLst>
                    <a:ext uri="{9D8B030D-6E8A-4147-A177-3AD203B41FA5}">
                      <a16:colId xmlns:a16="http://schemas.microsoft.com/office/drawing/2014/main" val="20001"/>
                    </a:ext>
                  </a:extLst>
                </a:gridCol>
                <a:gridCol w="441520">
                  <a:extLst>
                    <a:ext uri="{9D8B030D-6E8A-4147-A177-3AD203B41FA5}">
                      <a16:colId xmlns:a16="http://schemas.microsoft.com/office/drawing/2014/main" val="20002"/>
                    </a:ext>
                  </a:extLst>
                </a:gridCol>
                <a:gridCol w="441520">
                  <a:extLst>
                    <a:ext uri="{9D8B030D-6E8A-4147-A177-3AD203B41FA5}">
                      <a16:colId xmlns:a16="http://schemas.microsoft.com/office/drawing/2014/main" val="20003"/>
                    </a:ext>
                  </a:extLst>
                </a:gridCol>
              </a:tblGrid>
              <a:tr h="183279">
                <a:tc>
                  <a:txBody>
                    <a:bodyPr/>
                    <a:lstStyle/>
                    <a:p>
                      <a:r>
                        <a:rPr lang="fr-FR" err="1"/>
                        <a:t>Successors</a:t>
                      </a:r>
                      <a:endParaRPr lang="fr-FR"/>
                    </a:p>
                  </a:txBody>
                  <a:tcPr/>
                </a:tc>
                <a:tc>
                  <a:txBody>
                    <a:bodyPr/>
                    <a:lstStyle/>
                    <a:p>
                      <a:r>
                        <a:rPr lang="fr-FR"/>
                        <a:t>1</a:t>
                      </a:r>
                    </a:p>
                  </a:txBody>
                  <a:tcPr/>
                </a:tc>
                <a:tc>
                  <a:txBody>
                    <a:bodyPr/>
                    <a:lstStyle/>
                    <a:p>
                      <a:r>
                        <a:rPr lang="fr-FR"/>
                        <a:t>2</a:t>
                      </a:r>
                    </a:p>
                  </a:txBody>
                  <a:tcPr/>
                </a:tc>
                <a:tc>
                  <a:txBody>
                    <a:bodyPr/>
                    <a:lstStyle/>
                    <a:p>
                      <a:r>
                        <a:rPr lang="mr-IN"/>
                        <a:t>…</a:t>
                      </a:r>
                      <a:endParaRPr lang="fr-FR"/>
                    </a:p>
                  </a:txBody>
                  <a:tcPr/>
                </a:tc>
                <a:extLst>
                  <a:ext uri="{0D108BD9-81ED-4DB2-BD59-A6C34878D82A}">
                    <a16:rowId xmlns:a16="http://schemas.microsoft.com/office/drawing/2014/main" val="10000"/>
                  </a:ext>
                </a:extLst>
              </a:tr>
              <a:tr h="183279">
                <a:tc>
                  <a:txBody>
                    <a:bodyPr/>
                    <a:lstStyle/>
                    <a:p>
                      <a:r>
                        <a:rPr lang="fr-FR"/>
                        <a:t>Probes</a:t>
                      </a:r>
                    </a:p>
                  </a:txBody>
                  <a:tcPr/>
                </a:tc>
                <a:tc>
                  <a:txBody>
                    <a:bodyPr/>
                    <a:lstStyle/>
                    <a:p>
                      <a:r>
                        <a:rPr lang="fr-FR"/>
                        <a:t>6</a:t>
                      </a:r>
                    </a:p>
                  </a:txBody>
                  <a:tcPr/>
                </a:tc>
                <a:tc>
                  <a:txBody>
                    <a:bodyPr/>
                    <a:lstStyle/>
                    <a:p>
                      <a:r>
                        <a:rPr lang="fr-FR"/>
                        <a:t>11</a:t>
                      </a:r>
                    </a:p>
                  </a:txBody>
                  <a:tcPr/>
                </a:tc>
                <a:tc>
                  <a:txBody>
                    <a:bodyPr/>
                    <a:lstStyle/>
                    <a:p>
                      <a:r>
                        <a:rPr lang="mr-IN"/>
                        <a:t>…</a:t>
                      </a:r>
                      <a:endParaRPr lang="fr-FR"/>
                    </a:p>
                  </a:txBody>
                  <a:tcPr/>
                </a:tc>
                <a:extLst>
                  <a:ext uri="{0D108BD9-81ED-4DB2-BD59-A6C34878D82A}">
                    <a16:rowId xmlns:a16="http://schemas.microsoft.com/office/drawing/2014/main" val="10001"/>
                  </a:ext>
                </a:extLst>
              </a:tr>
            </a:tbl>
          </a:graphicData>
        </a:graphic>
      </p:graphicFrame>
      <p:sp>
        <p:nvSpPr>
          <p:cNvPr id="172" name="ZoneTexte 171"/>
          <p:cNvSpPr txBox="1"/>
          <p:nvPr/>
        </p:nvSpPr>
        <p:spPr>
          <a:xfrm>
            <a:off x="6538375" y="71097"/>
            <a:ext cx="2507697" cy="523220"/>
          </a:xfrm>
          <a:prstGeom prst="rect">
            <a:avLst/>
          </a:prstGeom>
          <a:noFill/>
        </p:spPr>
        <p:txBody>
          <a:bodyPr wrap="square" rtlCol="0">
            <a:spAutoFit/>
          </a:bodyPr>
          <a:lstStyle/>
          <a:p>
            <a:r>
              <a:rPr lang="fr-FR"/>
              <a:t>To </a:t>
            </a:r>
            <a:r>
              <a:rPr lang="fr-FR" err="1"/>
              <a:t>resolve</a:t>
            </a:r>
            <a:r>
              <a:rPr lang="fr-FR"/>
              <a:t> a </a:t>
            </a:r>
            <a:r>
              <a:rPr lang="fr-FR" err="1"/>
              <a:t>node</a:t>
            </a:r>
            <a:r>
              <a:rPr lang="fr-FR"/>
              <a:t> </a:t>
            </a:r>
            <a:r>
              <a:rPr lang="fr-FR" err="1"/>
              <a:t>with</a:t>
            </a:r>
            <a:r>
              <a:rPr lang="fr-FR"/>
              <a:t> 5% </a:t>
            </a:r>
            <a:r>
              <a:rPr lang="fr-FR" err="1"/>
              <a:t>failure</a:t>
            </a:r>
            <a:r>
              <a:rPr lang="fr-FR"/>
              <a:t> </a:t>
            </a:r>
            <a:r>
              <a:rPr lang="fr-FR" err="1"/>
              <a:t>probability</a:t>
            </a:r>
            <a:endParaRPr lang="fr-FR"/>
          </a:p>
        </p:txBody>
      </p:sp>
    </p:spTree>
    <p:extLst>
      <p:ext uri="{BB962C8B-B14F-4D97-AF65-F5344CB8AC3E}">
        <p14:creationId xmlns:p14="http://schemas.microsoft.com/office/powerpoint/2010/main" val="4574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20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20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20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20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20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2000"/>
                                        <p:tgtEl>
                                          <p:spTgt spid="1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2000"/>
                                        <p:tgtEl>
                                          <p:spTgt spid="2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blinds(horizontal)">
                                      <p:cBhvr>
                                        <p:cTn id="28" dur="20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65"/>
                                        </p:tgtEl>
                                        <p:attrNameLst>
                                          <p:attrName>style.visibility</p:attrName>
                                        </p:attrNameLst>
                                      </p:cBhvr>
                                      <p:to>
                                        <p:strVal val="visible"/>
                                      </p:to>
                                    </p:set>
                                    <p:animEffect transition="in" filter="randombar(horizontal)">
                                      <p:cBhvr>
                                        <p:cTn id="33" dur="500"/>
                                        <p:tgtEl>
                                          <p:spTgt spid="165"/>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66"/>
                                        </p:tgtEl>
                                        <p:attrNameLst>
                                          <p:attrName>style.visibility</p:attrName>
                                        </p:attrNameLst>
                                      </p:cBhvr>
                                      <p:to>
                                        <p:strVal val="visible"/>
                                      </p:to>
                                    </p:set>
                                    <p:animEffect transition="in" filter="randombar(horizontal)">
                                      <p:cBhvr>
                                        <p:cTn id="36" dur="500"/>
                                        <p:tgtEl>
                                          <p:spTgt spid="166"/>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167">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7">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7">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7">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7">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7">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mph" presetSubtype="2" fill="hold" nodeType="clickEffect">
                                  <p:stCondLst>
                                    <p:cond delay="0"/>
                                  </p:stCondLst>
                                  <p:childTnLst>
                                    <p:animClr clrSpc="rgb" dir="cw">
                                      <p:cBhvr override="childStyle">
                                        <p:cTn id="54" dur="2000" fill="hold"/>
                                        <p:tgtEl>
                                          <p:spTgt spid="167">
                                            <p:txEl>
                                              <p:pRg st="0" end="0"/>
                                            </p:txEl>
                                          </p:spTgt>
                                        </p:tgtEl>
                                        <p:attrNameLst>
                                          <p:attrName>style.color</p:attrName>
                                        </p:attrNameLst>
                                      </p:cBhvr>
                                      <p:to>
                                        <a:schemeClr val="tx1"/>
                                      </p:to>
                                    </p:animClr>
                                  </p:childTnLst>
                                </p:cTn>
                              </p:par>
                            </p:childTnLst>
                          </p:cTn>
                        </p:par>
                      </p:childTnLst>
                    </p:cTn>
                  </p:par>
                  <p:par>
                    <p:cTn id="55" fill="hold">
                      <p:stCondLst>
                        <p:cond delay="indefinite"/>
                      </p:stCondLst>
                      <p:childTnLst>
                        <p:par>
                          <p:cTn id="56" fill="hold">
                            <p:stCondLst>
                              <p:cond delay="0"/>
                            </p:stCondLst>
                            <p:childTnLst>
                              <p:par>
                                <p:cTn id="57" presetID="3" presetClass="emph" presetSubtype="2" fill="hold" nodeType="clickEffect">
                                  <p:stCondLst>
                                    <p:cond delay="0"/>
                                  </p:stCondLst>
                                  <p:childTnLst>
                                    <p:animClr clrSpc="rgb" dir="cw">
                                      <p:cBhvr override="childStyle">
                                        <p:cTn id="58" dur="2000" fill="hold"/>
                                        <p:tgtEl>
                                          <p:spTgt spid="167">
                                            <p:txEl>
                                              <p:pRg st="1" end="1"/>
                                            </p:txEl>
                                          </p:spTgt>
                                        </p:tgtEl>
                                        <p:attrNameLst>
                                          <p:attrName>style.color</p:attrName>
                                        </p:attrNameLst>
                                      </p:cBhvr>
                                      <p:to>
                                        <a:schemeClr val="tx1"/>
                                      </p:to>
                                    </p:animClr>
                                  </p:childTnLst>
                                </p:cTn>
                              </p:par>
                            </p:childTnLst>
                          </p:cTn>
                        </p:par>
                      </p:childTnLst>
                    </p:cTn>
                  </p:par>
                  <p:par>
                    <p:cTn id="59" fill="hold">
                      <p:stCondLst>
                        <p:cond delay="indefinite"/>
                      </p:stCondLst>
                      <p:childTnLst>
                        <p:par>
                          <p:cTn id="60" fill="hold">
                            <p:stCondLst>
                              <p:cond delay="0"/>
                            </p:stCondLst>
                            <p:childTnLst>
                              <p:par>
                                <p:cTn id="61" presetID="3" presetClass="emph" presetSubtype="2" fill="hold" nodeType="clickEffect">
                                  <p:stCondLst>
                                    <p:cond delay="0"/>
                                  </p:stCondLst>
                                  <p:childTnLst>
                                    <p:animClr clrSpc="rgb" dir="cw">
                                      <p:cBhvr override="childStyle">
                                        <p:cTn id="62" dur="2000" fill="hold"/>
                                        <p:tgtEl>
                                          <p:spTgt spid="167">
                                            <p:txEl>
                                              <p:pRg st="2" end="2"/>
                                            </p:txEl>
                                          </p:spTgt>
                                        </p:tgtEl>
                                        <p:attrNameLst>
                                          <p:attrName>style.color</p:attrName>
                                        </p:attrNameLst>
                                      </p:cBhvr>
                                      <p:to>
                                        <a:schemeClr val="tx1"/>
                                      </p:to>
                                    </p:animClr>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2000" fill="hold"/>
                                        <p:tgtEl>
                                          <p:spTgt spid="50"/>
                                        </p:tgtEl>
                                        <p:attrNameLst>
                                          <p:attrName>fillcolor</p:attrName>
                                        </p:attrNameLst>
                                      </p:cBhvr>
                                      <p:to>
                                        <a:srgbClr val="00FA00"/>
                                      </p:to>
                                    </p:animClr>
                                    <p:set>
                                      <p:cBhvr>
                                        <p:cTn id="67" dur="2000" fill="hold"/>
                                        <p:tgtEl>
                                          <p:spTgt spid="50"/>
                                        </p:tgtEl>
                                        <p:attrNameLst>
                                          <p:attrName>fill.type</p:attrName>
                                        </p:attrNameLst>
                                      </p:cBhvr>
                                      <p:to>
                                        <p:strVal val="solid"/>
                                      </p:to>
                                    </p:set>
                                    <p:set>
                                      <p:cBhvr>
                                        <p:cTn id="68" dur="2000" fill="hold"/>
                                        <p:tgtEl>
                                          <p:spTgt spid="50"/>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3" presetClass="emph" presetSubtype="2" fill="hold" nodeType="clickEffect">
                                  <p:stCondLst>
                                    <p:cond delay="0"/>
                                  </p:stCondLst>
                                  <p:childTnLst>
                                    <p:animClr clrSpc="rgb" dir="cw">
                                      <p:cBhvr override="childStyle">
                                        <p:cTn id="72" dur="2000" fill="hold"/>
                                        <p:tgtEl>
                                          <p:spTgt spid="167">
                                            <p:txEl>
                                              <p:pRg st="3" end="3"/>
                                            </p:txEl>
                                          </p:spTgt>
                                        </p:tgtEl>
                                        <p:attrNameLst>
                                          <p:attrName>style.color</p:attrName>
                                        </p:attrNameLst>
                                      </p:cBhvr>
                                      <p:to>
                                        <a:schemeClr val="tx1"/>
                                      </p:to>
                                    </p:animClr>
                                  </p:childTnLst>
                                </p:cTn>
                              </p:par>
                              <p:par>
                                <p:cTn id="73" presetID="1" presetClass="emph" presetSubtype="2" fill="hold" nodeType="withEffect">
                                  <p:stCondLst>
                                    <p:cond delay="0"/>
                                  </p:stCondLst>
                                  <p:childTnLst>
                                    <p:animClr clrSpc="rgb" dir="cw">
                                      <p:cBhvr>
                                        <p:cTn id="74" dur="2000" fill="hold"/>
                                        <p:tgtEl>
                                          <p:spTgt spid="61"/>
                                        </p:tgtEl>
                                        <p:attrNameLst>
                                          <p:attrName>fillcolor</p:attrName>
                                        </p:attrNameLst>
                                      </p:cBhvr>
                                      <p:to>
                                        <a:srgbClr val="00FA00"/>
                                      </p:to>
                                    </p:animClr>
                                    <p:set>
                                      <p:cBhvr>
                                        <p:cTn id="75" dur="2000" fill="hold"/>
                                        <p:tgtEl>
                                          <p:spTgt spid="61"/>
                                        </p:tgtEl>
                                        <p:attrNameLst>
                                          <p:attrName>fill.type</p:attrName>
                                        </p:attrNameLst>
                                      </p:cBhvr>
                                      <p:to>
                                        <p:strVal val="solid"/>
                                      </p:to>
                                    </p:set>
                                    <p:set>
                                      <p:cBhvr>
                                        <p:cTn id="76" dur="2000" fill="hold"/>
                                        <p:tgtEl>
                                          <p:spTgt spid="61"/>
                                        </p:tgtEl>
                                        <p:attrNameLst>
                                          <p:attrName>fill.on</p:attrName>
                                        </p:attrNameLst>
                                      </p:cBhvr>
                                      <p:to>
                                        <p:strVal val="true"/>
                                      </p:to>
                                    </p:set>
                                  </p:childTnLst>
                                </p:cTn>
                              </p:par>
                            </p:childTnLst>
                          </p:cTn>
                        </p:par>
                      </p:childTnLst>
                    </p:cTn>
                  </p:par>
                  <p:par>
                    <p:cTn id="77" fill="hold">
                      <p:stCondLst>
                        <p:cond delay="indefinite"/>
                      </p:stCondLst>
                      <p:childTnLst>
                        <p:par>
                          <p:cTn id="78" fill="hold">
                            <p:stCondLst>
                              <p:cond delay="0"/>
                            </p:stCondLst>
                            <p:childTnLst>
                              <p:par>
                                <p:cTn id="79" presetID="3" presetClass="emph" presetSubtype="2" fill="hold" nodeType="clickEffect">
                                  <p:stCondLst>
                                    <p:cond delay="0"/>
                                  </p:stCondLst>
                                  <p:childTnLst>
                                    <p:animClr clrSpc="rgb" dir="cw">
                                      <p:cBhvr override="childStyle">
                                        <p:cTn id="80" dur="2000" fill="hold"/>
                                        <p:tgtEl>
                                          <p:spTgt spid="167">
                                            <p:txEl>
                                              <p:pRg st="4" end="4"/>
                                            </p:txEl>
                                          </p:spTgt>
                                        </p:tgtEl>
                                        <p:attrNameLst>
                                          <p:attrName>style.color</p:attrName>
                                        </p:attrNameLst>
                                      </p:cBhvr>
                                      <p:to>
                                        <a:schemeClr val="tx1"/>
                                      </p:to>
                                    </p:animClr>
                                  </p:childTnLst>
                                </p:cTn>
                              </p:par>
                            </p:childTnLst>
                          </p:cTn>
                        </p:par>
                      </p:childTnLst>
                    </p:cTn>
                  </p:par>
                  <p:par>
                    <p:cTn id="81" fill="hold">
                      <p:stCondLst>
                        <p:cond delay="indefinite"/>
                      </p:stCondLst>
                      <p:childTnLst>
                        <p:par>
                          <p:cTn id="82" fill="hold">
                            <p:stCondLst>
                              <p:cond delay="0"/>
                            </p:stCondLst>
                            <p:childTnLst>
                              <p:par>
                                <p:cTn id="83" presetID="3" presetClass="emph" presetSubtype="2" fill="hold" nodeType="clickEffect">
                                  <p:stCondLst>
                                    <p:cond delay="0"/>
                                  </p:stCondLst>
                                  <p:childTnLst>
                                    <p:animClr clrSpc="rgb" dir="cw">
                                      <p:cBhvr override="childStyle">
                                        <p:cTn id="84" dur="2000" fill="hold"/>
                                        <p:tgtEl>
                                          <p:spTgt spid="167">
                                            <p:txEl>
                                              <p:pRg st="5" end="5"/>
                                            </p:txEl>
                                          </p:spTgt>
                                        </p:tgtEl>
                                        <p:attrNameLst>
                                          <p:attrName>style.color</p:attrName>
                                        </p:attrNameLst>
                                      </p:cBhvr>
                                      <p:to>
                                        <a:schemeClr val="tx1"/>
                                      </p:to>
                                    </p:animClr>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49"/>
                                        </p:tgtEl>
                                        <p:attrNameLst>
                                          <p:attrName>fillcolor</p:attrName>
                                        </p:attrNameLst>
                                      </p:cBhvr>
                                      <p:to>
                                        <a:srgbClr val="00FA00"/>
                                      </p:to>
                                    </p:animClr>
                                    <p:set>
                                      <p:cBhvr>
                                        <p:cTn id="89" dur="2000" fill="hold"/>
                                        <p:tgtEl>
                                          <p:spTgt spid="49"/>
                                        </p:tgtEl>
                                        <p:attrNameLst>
                                          <p:attrName>fill.type</p:attrName>
                                        </p:attrNameLst>
                                      </p:cBhvr>
                                      <p:to>
                                        <p:strVal val="solid"/>
                                      </p:to>
                                    </p:set>
                                    <p:set>
                                      <p:cBhvr>
                                        <p:cTn id="90" dur="2000" fill="hold"/>
                                        <p:tgtEl>
                                          <p:spTgt spid="4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6" grpId="0"/>
      <p:bldP spid="20" grpId="0"/>
      <p:bldP spid="41" grpId="0"/>
      <p:bldP spid="165" grpId="0" animBg="1"/>
      <p:bldP spid="166" grpId="0" animBg="1"/>
      <p:bldP spid="167" grpId="0" build="allAtOnce"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DF200B0-3B9E-0D41-848C-12FBA1F09A78}"/>
              </a:ext>
            </a:extLst>
          </p:cNvPr>
          <p:cNvSpPr>
            <a:spLocks noGrp="1"/>
          </p:cNvSpPr>
          <p:nvPr>
            <p:ph type="sldNum" sz="quarter" idx="12"/>
          </p:nvPr>
        </p:nvSpPr>
        <p:spPr/>
        <p:txBody>
          <a:bodyPr/>
          <a:lstStyle/>
          <a:p>
            <a:fld id="{00000000-1234-1234-1234-123412341234}" type="slidenum">
              <a:rPr lang="uk-UA" smtClean="0"/>
              <a:pPr/>
              <a:t>45</a:t>
            </a:fld>
            <a:endParaRPr lang="uk-UA"/>
          </a:p>
        </p:txBody>
      </p:sp>
      <p:pic>
        <p:nvPicPr>
          <p:cNvPr id="4" name="Image 3">
            <a:extLst>
              <a:ext uri="{FF2B5EF4-FFF2-40B4-BE49-F238E27FC236}">
                <a16:creationId xmlns:a16="http://schemas.microsoft.com/office/drawing/2014/main" id="{2B76141A-152A-A94F-859F-BE4C9AD69DA2}"/>
              </a:ext>
            </a:extLst>
          </p:cNvPr>
          <p:cNvPicPr>
            <a:picLocks noChangeAspect="1"/>
          </p:cNvPicPr>
          <p:nvPr/>
        </p:nvPicPr>
        <p:blipFill>
          <a:blip r:embed="rId2"/>
          <a:stretch>
            <a:fillRect/>
          </a:stretch>
        </p:blipFill>
        <p:spPr>
          <a:xfrm>
            <a:off x="1726559" y="72570"/>
            <a:ext cx="5690882" cy="5143500"/>
          </a:xfrm>
          <a:prstGeom prst="rect">
            <a:avLst/>
          </a:prstGeom>
        </p:spPr>
      </p:pic>
    </p:spTree>
    <p:extLst>
      <p:ext uri="{BB962C8B-B14F-4D97-AF65-F5344CB8AC3E}">
        <p14:creationId xmlns:p14="http://schemas.microsoft.com/office/powerpoint/2010/main" val="4137468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Key </a:t>
            </a:r>
            <a:r>
              <a:rPr lang="fr-FR" err="1"/>
              <a:t>Ideas</a:t>
            </a:r>
            <a:endParaRPr lang="fr-FR"/>
          </a:p>
        </p:txBody>
      </p:sp>
      <p:sp>
        <p:nvSpPr>
          <p:cNvPr id="5" name="Espace réservé du texte 4"/>
          <p:cNvSpPr>
            <a:spLocks noGrp="1"/>
          </p:cNvSpPr>
          <p:nvPr>
            <p:ph type="body" idx="1"/>
          </p:nvPr>
        </p:nvSpPr>
        <p:spPr/>
        <p:txBody>
          <a:bodyPr/>
          <a:lstStyle/>
          <a:p>
            <a:r>
              <a:rPr lang="fr-FR" dirty="0"/>
              <a:t>No more </a:t>
            </a:r>
            <a:r>
              <a:rPr lang="fr-FR" dirty="0" err="1"/>
              <a:t>resolving</a:t>
            </a:r>
            <a:r>
              <a:rPr lang="fr-FR" dirty="0"/>
              <a:t> </a:t>
            </a:r>
            <a:r>
              <a:rPr lang="fr-FR" dirty="0" err="1"/>
              <a:t>nodes</a:t>
            </a:r>
            <a:r>
              <a:rPr lang="fr-FR" dirty="0"/>
              <a:t> TTL per TTL, </a:t>
            </a:r>
            <a:r>
              <a:rPr lang="fr-FR" b="1" dirty="0" err="1"/>
              <a:t>resolves</a:t>
            </a:r>
            <a:r>
              <a:rPr lang="fr-FR" b="1" dirty="0"/>
              <a:t> all the </a:t>
            </a:r>
            <a:r>
              <a:rPr lang="fr-FR" b="1" dirty="0" err="1"/>
              <a:t>nodes</a:t>
            </a:r>
            <a:r>
              <a:rPr lang="fr-FR" b="1" dirty="0"/>
              <a:t> </a:t>
            </a:r>
            <a:r>
              <a:rPr lang="fr-FR" b="1" dirty="0" err="1"/>
              <a:t>concurrently</a:t>
            </a:r>
            <a:r>
              <a:rPr lang="fr-FR" b="1" dirty="0"/>
              <a:t> </a:t>
            </a:r>
          </a:p>
          <a:p>
            <a:endParaRPr lang="fr-FR" dirty="0"/>
          </a:p>
          <a:p>
            <a:r>
              <a:rPr lang="fr-FR" dirty="0"/>
              <a:t>Round </a:t>
            </a:r>
            <a:r>
              <a:rPr lang="fr-FR" dirty="0" err="1"/>
              <a:t>based</a:t>
            </a:r>
            <a:r>
              <a:rPr lang="fr-FR" dirty="0"/>
              <a:t> </a:t>
            </a:r>
            <a:r>
              <a:rPr lang="fr-FR" dirty="0" err="1"/>
              <a:t>algorithm</a:t>
            </a:r>
            <a:r>
              <a:rPr lang="fr-FR" dirty="0"/>
              <a:t>: </a:t>
            </a:r>
          </a:p>
          <a:p>
            <a:pPr lvl="1"/>
            <a:r>
              <a:rPr lang="fr-FR" sz="2800" dirty="0"/>
              <a:t>Input: </a:t>
            </a:r>
            <a:r>
              <a:rPr lang="fr-FR" sz="2800" dirty="0" err="1"/>
              <a:t>topology</a:t>
            </a:r>
            <a:r>
              <a:rPr lang="fr-FR" sz="2800" dirty="0"/>
              <a:t> </a:t>
            </a:r>
            <a:r>
              <a:rPr lang="fr-FR" sz="2800" dirty="0" err="1"/>
              <a:t>discovered</a:t>
            </a:r>
            <a:r>
              <a:rPr lang="fr-FR" sz="2800" dirty="0"/>
              <a:t> by the </a:t>
            </a:r>
            <a:r>
              <a:rPr lang="fr-FR" sz="2800" dirty="0" err="1"/>
              <a:t>previous</a:t>
            </a:r>
            <a:r>
              <a:rPr lang="fr-FR" sz="2800" dirty="0"/>
              <a:t> round</a:t>
            </a:r>
          </a:p>
          <a:p>
            <a:pPr lvl="1"/>
            <a:r>
              <a:rPr lang="fr-FR" sz="2800" dirty="0"/>
              <a:t>Output: </a:t>
            </a:r>
            <a:r>
              <a:rPr lang="fr-FR" sz="2800" dirty="0" err="1"/>
              <a:t>number</a:t>
            </a:r>
            <a:r>
              <a:rPr lang="fr-FR" sz="2800" dirty="0"/>
              <a:t> of probes to </a:t>
            </a:r>
            <a:r>
              <a:rPr lang="fr-FR" sz="2800" dirty="0" err="1"/>
              <a:t>send</a:t>
            </a:r>
            <a:r>
              <a:rPr lang="fr-FR" sz="2800" dirty="0"/>
              <a:t> per TTL to </a:t>
            </a:r>
            <a:r>
              <a:rPr lang="fr-FR" sz="2800" dirty="0" err="1"/>
              <a:t>achieve</a:t>
            </a:r>
            <a:r>
              <a:rPr lang="fr-FR" sz="2800" dirty="0"/>
              <a:t> </a:t>
            </a:r>
            <a:r>
              <a:rPr lang="fr-FR" sz="2800" dirty="0" err="1"/>
              <a:t>statistical</a:t>
            </a:r>
            <a:r>
              <a:rPr lang="fr-FR" sz="2800" dirty="0"/>
              <a:t> </a:t>
            </a:r>
            <a:r>
              <a:rPr lang="fr-FR" sz="2800" dirty="0" err="1"/>
              <a:t>guarantees</a:t>
            </a:r>
            <a:r>
              <a:rPr lang="fr-FR" sz="2800" dirty="0"/>
              <a:t> if </a:t>
            </a:r>
            <a:r>
              <a:rPr lang="fr-FR" sz="2800" dirty="0" err="1"/>
              <a:t>there</a:t>
            </a:r>
            <a:r>
              <a:rPr lang="fr-FR" sz="2800" dirty="0"/>
              <a:t> </a:t>
            </a:r>
            <a:r>
              <a:rPr lang="fr-FR" sz="2800" dirty="0" err="1"/>
              <a:t>was</a:t>
            </a:r>
            <a:r>
              <a:rPr lang="fr-FR" sz="2800" dirty="0"/>
              <a:t> </a:t>
            </a:r>
            <a:r>
              <a:rPr lang="fr-FR" sz="2800" dirty="0" err="1"/>
              <a:t>nothing</a:t>
            </a:r>
            <a:r>
              <a:rPr lang="fr-FR" sz="2800" dirty="0"/>
              <a:t> more to </a:t>
            </a:r>
            <a:r>
              <a:rPr lang="fr-FR" sz="2800" dirty="0" err="1"/>
              <a:t>discover</a:t>
            </a:r>
            <a:endParaRPr lang="fr-FR" dirty="0"/>
          </a:p>
          <a:p>
            <a:endParaRPr lang="fr-FR" dirty="0"/>
          </a:p>
          <a:p>
            <a:endParaRPr lang="fr-FR" dirty="0"/>
          </a:p>
          <a:p>
            <a:pPr lvl="1"/>
            <a:endParaRPr lang="fr-FR" dirty="0"/>
          </a:p>
          <a:p>
            <a:endParaRPr lang="fr-FR"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46</a:t>
            </a:fld>
            <a:endParaRPr lang="uk-UA"/>
          </a:p>
        </p:txBody>
      </p:sp>
    </p:spTree>
    <p:extLst>
      <p:ext uri="{BB962C8B-B14F-4D97-AF65-F5344CB8AC3E}">
        <p14:creationId xmlns:p14="http://schemas.microsoft.com/office/powerpoint/2010/main" val="14189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err="1"/>
              <a:t>Scaling</a:t>
            </a:r>
            <a:r>
              <a:rPr lang="fr-FR"/>
              <a:t> </a:t>
            </a:r>
            <a:r>
              <a:rPr lang="fr-FR" err="1"/>
              <a:t>Diamond</a:t>
            </a:r>
            <a:r>
              <a:rPr lang="fr-FR"/>
              <a:t>-Miner </a:t>
            </a:r>
          </a:p>
        </p:txBody>
      </p:sp>
      <p:sp>
        <p:nvSpPr>
          <p:cNvPr id="5" name="Espace réservé du texte 4"/>
          <p:cNvSpPr>
            <a:spLocks noGrp="1"/>
          </p:cNvSpPr>
          <p:nvPr>
            <p:ph type="body" idx="1"/>
          </p:nvPr>
        </p:nvSpPr>
        <p:spPr/>
        <p:txBody>
          <a:bodyPr/>
          <a:lstStyle/>
          <a:p>
            <a:r>
              <a:rPr lang="fr-FR" dirty="0" err="1"/>
              <a:t>Perform</a:t>
            </a:r>
            <a:r>
              <a:rPr lang="fr-FR" dirty="0"/>
              <a:t> the </a:t>
            </a:r>
            <a:r>
              <a:rPr lang="fr-FR" dirty="0" err="1"/>
              <a:t>algorithm</a:t>
            </a:r>
            <a:r>
              <a:rPr lang="fr-FR" dirty="0"/>
              <a:t> on all the /24s in </a:t>
            </a:r>
            <a:r>
              <a:rPr lang="en-US" dirty="0"/>
              <a:t>parallel</a:t>
            </a:r>
            <a:endParaRPr lang="fr-FR" dirty="0"/>
          </a:p>
          <a:p>
            <a:endParaRPr lang="fr-FR" dirty="0"/>
          </a:p>
          <a:p>
            <a:r>
              <a:rPr lang="fr-FR" dirty="0"/>
              <a:t>No more hop by hop </a:t>
            </a:r>
            <a:r>
              <a:rPr lang="fr-FR" dirty="0" err="1"/>
              <a:t>probing</a:t>
            </a:r>
            <a:r>
              <a:rPr lang="fr-FR" dirty="0"/>
              <a:t> </a:t>
            </a:r>
            <a:r>
              <a:rPr lang="fr-FR" dirty="0" err="1"/>
              <a:t>constraints</a:t>
            </a:r>
            <a:endParaRPr lang="fr-FR" dirty="0"/>
          </a:p>
          <a:p>
            <a:endParaRPr lang="fr-FR" b="1" dirty="0"/>
          </a:p>
          <a:p>
            <a:r>
              <a:rPr lang="fr-FR" dirty="0"/>
              <a:t>Encode all the information </a:t>
            </a:r>
            <a:r>
              <a:rPr lang="fr-FR" dirty="0" err="1"/>
              <a:t>needed</a:t>
            </a:r>
            <a:r>
              <a:rPr lang="fr-FR" dirty="0"/>
              <a:t> to </a:t>
            </a:r>
            <a:r>
              <a:rPr lang="fr-FR" dirty="0" err="1"/>
              <a:t>reconstruct</a:t>
            </a:r>
            <a:r>
              <a:rPr lang="fr-FR" dirty="0"/>
              <a:t> the </a:t>
            </a:r>
            <a:r>
              <a:rPr lang="fr-FR" dirty="0" err="1"/>
              <a:t>topology</a:t>
            </a:r>
            <a:r>
              <a:rPr lang="fr-FR" dirty="0"/>
              <a:t> in the probes</a:t>
            </a:r>
          </a:p>
          <a:p>
            <a:endParaRPr lang="fr-FR" b="1" dirty="0"/>
          </a:p>
          <a:p>
            <a:pPr marL="114300" indent="0">
              <a:buNone/>
            </a:pPr>
            <a:r>
              <a:rPr lang="fr-FR" b="1" dirty="0">
                <a:sym typeface="Wingdings"/>
              </a:rPr>
              <a:t> </a:t>
            </a:r>
            <a:r>
              <a:rPr lang="fr-FR" b="1" dirty="0" err="1">
                <a:sym typeface="Wingdings"/>
              </a:rPr>
              <a:t>Decreases</a:t>
            </a:r>
            <a:r>
              <a:rPr lang="fr-FR" b="1" dirty="0">
                <a:sym typeface="Wingdings"/>
              </a:rPr>
              <a:t> the time to </a:t>
            </a:r>
            <a:r>
              <a:rPr lang="fr-FR" b="1" dirty="0" err="1">
                <a:sym typeface="Wingdings"/>
              </a:rPr>
              <a:t>resolve</a:t>
            </a:r>
            <a:r>
              <a:rPr lang="fr-FR" b="1" dirty="0">
                <a:sym typeface="Wingdings"/>
              </a:rPr>
              <a:t> all the /24</a:t>
            </a:r>
            <a:endParaRPr lang="fr-FR" b="1" dirty="0"/>
          </a:p>
          <a:p>
            <a:endParaRPr lang="fr-FR" dirty="0"/>
          </a:p>
          <a:p>
            <a:endParaRPr lang="fr-FR" dirty="0"/>
          </a:p>
          <a:p>
            <a:endParaRPr lang="fr-FR" dirty="0"/>
          </a:p>
          <a:p>
            <a:endParaRPr lang="fr-FR" dirty="0"/>
          </a:p>
          <a:p>
            <a:endParaRPr lang="fr-FR" dirty="0"/>
          </a:p>
          <a:p>
            <a:pPr lvl="1"/>
            <a:endParaRPr lang="fr-FR" dirty="0"/>
          </a:p>
          <a:p>
            <a:endParaRPr lang="fr-FR"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47</a:t>
            </a:fld>
            <a:endParaRPr lang="uk-UA"/>
          </a:p>
        </p:txBody>
      </p:sp>
    </p:spTree>
    <p:extLst>
      <p:ext uri="{BB962C8B-B14F-4D97-AF65-F5344CB8AC3E}">
        <p14:creationId xmlns:p14="http://schemas.microsoft.com/office/powerpoint/2010/main" val="184079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t>Diamond-Miner</a:t>
            </a:r>
          </a:p>
          <a:p>
            <a:pPr lvl="1"/>
            <a:r>
              <a:rPr lang="en-US" sz="2400" dirty="0"/>
              <a:t>Evaluation</a:t>
            </a:r>
            <a:endParaRPr lang="en-US" sz="2100" dirty="0"/>
          </a:p>
          <a:p>
            <a:r>
              <a:rPr lang="en-US" dirty="0"/>
              <a:t>Limited Ltd.</a:t>
            </a:r>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Tree>
    <p:extLst>
      <p:ext uri="{BB962C8B-B14F-4D97-AF65-F5344CB8AC3E}">
        <p14:creationId xmlns:p14="http://schemas.microsoft.com/office/powerpoint/2010/main" val="2038605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39"/>
          <p:cNvSpPr/>
          <p:nvPr/>
        </p:nvSpPr>
        <p:spPr>
          <a:xfrm>
            <a:off x="3247378" y="1930181"/>
            <a:ext cx="3316896" cy="197229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tx1"/>
                </a:solidFill>
              </a:rPr>
              <a:t>Internet</a:t>
            </a:r>
            <a:endParaRPr sz="2400">
              <a:solidFill>
                <a:schemeClr val="tx1"/>
              </a:solidFill>
            </a:endParaRPr>
          </a:p>
        </p:txBody>
      </p:sp>
      <p:cxnSp>
        <p:nvCxnSpPr>
          <p:cNvPr id="239" name="Google Shape;239;p39"/>
          <p:cNvCxnSpPr>
            <a:endCxn id="238" idx="2"/>
          </p:cNvCxnSpPr>
          <p:nvPr/>
        </p:nvCxnSpPr>
        <p:spPr>
          <a:xfrm>
            <a:off x="2056170" y="2916331"/>
            <a:ext cx="1201500" cy="0"/>
          </a:xfrm>
          <a:prstGeom prst="straightConnector1">
            <a:avLst/>
          </a:prstGeom>
          <a:noFill/>
          <a:ln w="38100" cap="flat" cmpd="sng">
            <a:solidFill>
              <a:schemeClr val="dk2"/>
            </a:solidFill>
            <a:prstDash val="dot"/>
            <a:round/>
            <a:headEnd type="none" w="med" len="med"/>
            <a:tailEnd type="triangle" w="med" len="med"/>
          </a:ln>
        </p:spPr>
      </p:cxnSp>
      <p:sp>
        <p:nvSpPr>
          <p:cNvPr id="242" name="Google Shape;242;p3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49</a:t>
            </a:fld>
            <a:endParaRPr>
              <a:solidFill>
                <a:schemeClr val="tx1"/>
              </a:solidFill>
            </a:endParaRPr>
          </a:p>
        </p:txBody>
      </p:sp>
      <p:sp>
        <p:nvSpPr>
          <p:cNvPr id="241" name="Google Shape;241;p39"/>
          <p:cNvSpPr txBox="1"/>
          <p:nvPr/>
        </p:nvSpPr>
        <p:spPr>
          <a:xfrm>
            <a:off x="424953" y="1862256"/>
            <a:ext cx="2554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tx1"/>
                </a:solidFill>
              </a:rPr>
              <a:t>1 x 100</a:t>
            </a:r>
            <a:r>
              <a:rPr lang="fr-FR" sz="2400">
                <a:solidFill>
                  <a:schemeClr val="tx1"/>
                </a:solidFill>
              </a:rPr>
              <a:t>,</a:t>
            </a:r>
            <a:r>
              <a:rPr lang="en" sz="2400">
                <a:solidFill>
                  <a:schemeClr val="tx1"/>
                </a:solidFill>
              </a:rPr>
              <a:t>000 </a:t>
            </a:r>
            <a:r>
              <a:rPr lang="en" sz="2400" err="1">
                <a:solidFill>
                  <a:schemeClr val="tx1"/>
                </a:solidFill>
              </a:rPr>
              <a:t>pps</a:t>
            </a:r>
            <a:endParaRPr sz="2400">
              <a:solidFill>
                <a:schemeClr val="tx1"/>
              </a:solidFill>
            </a:endParaRPr>
          </a:p>
        </p:txBody>
      </p:sp>
      <p:pic>
        <p:nvPicPr>
          <p:cNvPr id="8" name="Google Shape;237;p39"/>
          <p:cNvPicPr preferRelativeResize="0"/>
          <p:nvPr/>
        </p:nvPicPr>
        <p:blipFill rotWithShape="1">
          <a:blip r:embed="rId3">
            <a:alphaModFix/>
          </a:blip>
          <a:srcRect l="21706" t="23429" r="22722" b="24896"/>
          <a:stretch/>
        </p:blipFill>
        <p:spPr>
          <a:xfrm>
            <a:off x="703628" y="2629981"/>
            <a:ext cx="1352542" cy="572700"/>
          </a:xfrm>
          <a:prstGeom prst="rect">
            <a:avLst/>
          </a:prstGeom>
          <a:noFill/>
          <a:ln>
            <a:noFill/>
          </a:ln>
        </p:spPr>
      </p:pic>
      <p:sp>
        <p:nvSpPr>
          <p:cNvPr id="10" name="Titre 5">
            <a:extLst>
              <a:ext uri="{FF2B5EF4-FFF2-40B4-BE49-F238E27FC236}">
                <a16:creationId xmlns:a16="http://schemas.microsoft.com/office/drawing/2014/main" id="{3271BC8F-3F11-0E45-A8D3-B1A3E18E3DA1}"/>
              </a:ext>
            </a:extLst>
          </p:cNvPr>
          <p:cNvSpPr txBox="1">
            <a:spLocks/>
          </p:cNvSpPr>
          <p:nvPr/>
        </p:nvSpPr>
        <p:spPr>
          <a:xfrm>
            <a:off x="311700" y="445025"/>
            <a:ext cx="8520600" cy="5727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fr-FR" dirty="0">
                <a:latin typeface="Arial" panose="020B0604020202020204" pitchFamily="34" charset="0"/>
                <a:cs typeface="Arial" panose="020B0604020202020204" pitchFamily="34" charset="0"/>
              </a:rPr>
              <a:t>Single </a:t>
            </a:r>
            <a:r>
              <a:rPr lang="fr-FR" dirty="0" err="1">
                <a:latin typeface="Arial" panose="020B0604020202020204" pitchFamily="34" charset="0"/>
                <a:cs typeface="Arial" panose="020B0604020202020204" pitchFamily="34" charset="0"/>
              </a:rPr>
              <a:t>vantage</a:t>
            </a:r>
            <a:r>
              <a:rPr lang="fr-FR" dirty="0">
                <a:latin typeface="Arial" panose="020B0604020202020204" pitchFamily="34" charset="0"/>
                <a:cs typeface="Arial" panose="020B0604020202020204" pitchFamily="34" charset="0"/>
              </a:rPr>
              <a:t> point, high </a:t>
            </a:r>
            <a:r>
              <a:rPr lang="fr-FR" dirty="0" err="1">
                <a:latin typeface="Arial" panose="020B0604020202020204" pitchFamily="34" charset="0"/>
                <a:cs typeface="Arial" panose="020B0604020202020204" pitchFamily="34" charset="0"/>
              </a:rPr>
              <a:t>probing</a:t>
            </a:r>
            <a:r>
              <a:rPr lang="fr-FR" dirty="0">
                <a:latin typeface="Arial" panose="020B0604020202020204" pitchFamily="34" charset="0"/>
                <a:cs typeface="Arial" panose="020B0604020202020204" pitchFamily="34" charset="0"/>
              </a:rPr>
              <a:t> rate</a:t>
            </a:r>
          </a:p>
        </p:txBody>
      </p:sp>
    </p:spTree>
    <p:extLst>
      <p:ext uri="{BB962C8B-B14F-4D97-AF65-F5344CB8AC3E}">
        <p14:creationId xmlns:p14="http://schemas.microsoft.com/office/powerpoint/2010/main" val="801625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Motivation</a:t>
            </a:r>
          </a:p>
        </p:txBody>
      </p:sp>
      <p:sp>
        <p:nvSpPr>
          <p:cNvPr id="3" name="Espace réservé du texte 2"/>
          <p:cNvSpPr>
            <a:spLocks noGrp="1"/>
          </p:cNvSpPr>
          <p:nvPr>
            <p:ph type="body" idx="1"/>
          </p:nvPr>
        </p:nvSpPr>
        <p:spPr/>
        <p:txBody>
          <a:bodyPr/>
          <a:lstStyle/>
          <a:p>
            <a:r>
              <a:rPr lang="fr-FR" dirty="0" err="1"/>
              <a:t>Cybersecurity</a:t>
            </a:r>
            <a:endParaRPr lang="fr-FR" dirty="0"/>
          </a:p>
          <a:p>
            <a:r>
              <a:rPr lang="fr-FR" dirty="0" err="1"/>
              <a:t>Socio-economic</a:t>
            </a:r>
            <a:endParaRPr lang="fr-FR" dirty="0"/>
          </a:p>
          <a:p>
            <a:r>
              <a:rPr lang="fr-FR" dirty="0" err="1"/>
              <a:t>Resilience</a:t>
            </a:r>
            <a:endParaRPr lang="fr-FR" dirty="0"/>
          </a:p>
          <a:p>
            <a:r>
              <a:rPr lang="fr-FR" dirty="0"/>
              <a:t>Basic science</a:t>
            </a:r>
          </a:p>
          <a:p>
            <a:endParaRPr lang="fr-FR" dirty="0"/>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a:t>
            </a:fld>
            <a:endParaRPr lang="uk-UA"/>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104" y="624272"/>
            <a:ext cx="5529846" cy="3120413"/>
          </a:xfrm>
          <a:prstGeom prst="rect">
            <a:avLst/>
          </a:prstGeom>
        </p:spPr>
      </p:pic>
    </p:spTree>
    <p:extLst>
      <p:ext uri="{BB962C8B-B14F-4D97-AF65-F5344CB8AC3E}">
        <p14:creationId xmlns:p14="http://schemas.microsoft.com/office/powerpoint/2010/main" val="39216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16" y="1152475"/>
            <a:ext cx="4372284" cy="3279213"/>
          </a:xfrm>
          <a:prstGeom prst="rect">
            <a:avLst/>
          </a:prstGeom>
        </p:spPr>
      </p:pic>
      <p:sp>
        <p:nvSpPr>
          <p:cNvPr id="6" name="Titre 5"/>
          <p:cNvSpPr>
            <a:spLocks noGrp="1"/>
          </p:cNvSpPr>
          <p:nvPr>
            <p:ph type="title"/>
          </p:nvPr>
        </p:nvSpPr>
        <p:spPr/>
        <p:txBody>
          <a:bodyPr/>
          <a:lstStyle/>
          <a:p>
            <a:r>
              <a:rPr lang="fr-FR" dirty="0"/>
              <a:t>Evaluation (</a:t>
            </a:r>
            <a:r>
              <a:rPr lang="fr-FR" dirty="0" err="1"/>
              <a:t>Number</a:t>
            </a:r>
            <a:r>
              <a:rPr lang="fr-FR" dirty="0"/>
              <a:t> of rounds)</a:t>
            </a:r>
          </a:p>
        </p:txBody>
      </p:sp>
      <p:sp>
        <p:nvSpPr>
          <p:cNvPr id="3" name="Espace réservé du texte 2"/>
          <p:cNvSpPr>
            <a:spLocks noGrp="1"/>
          </p:cNvSpPr>
          <p:nvPr>
            <p:ph type="body" idx="1"/>
          </p:nvPr>
        </p:nvSpPr>
        <p:spPr/>
        <p:txBody>
          <a:bodyPr/>
          <a:lstStyle/>
          <a:p>
            <a:endParaRPr lang="fr-FR" sz="2400"/>
          </a:p>
          <a:p>
            <a:endParaRPr lang="fr-FR" sz="2400"/>
          </a:p>
          <a:p>
            <a:endParaRPr lang="fr-FR" sz="2400"/>
          </a:p>
          <a:p>
            <a:endParaRPr lang="fr-FR" sz="2400"/>
          </a:p>
          <a:p>
            <a:endParaRPr lang="fr-FR" sz="2400"/>
          </a:p>
          <a:p>
            <a:endParaRPr lang="fr-FR" sz="2400"/>
          </a:p>
          <a:p>
            <a:endParaRPr lang="fr-FR" sz="2400"/>
          </a:p>
          <a:p>
            <a:endParaRPr lang="fr-FR" sz="2000"/>
          </a:p>
          <a:p>
            <a:endParaRPr lang="fr-FR" sz="2400"/>
          </a:p>
        </p:txBody>
      </p:sp>
      <p:sp>
        <p:nvSpPr>
          <p:cNvPr id="7" name="Espace réservé du texte 6"/>
          <p:cNvSpPr>
            <a:spLocks noGrp="1"/>
          </p:cNvSpPr>
          <p:nvPr>
            <p:ph type="body" idx="2"/>
          </p:nvPr>
        </p:nvSpPr>
        <p:spPr/>
        <p:txBody>
          <a:bodyPr/>
          <a:lstStyle/>
          <a:p>
            <a:r>
              <a:rPr lang="fr-FR" sz="2400"/>
              <a:t>10 rounds </a:t>
            </a:r>
            <a:r>
              <a:rPr lang="fr-FR" sz="2400">
                <a:sym typeface="Wingdings"/>
              </a:rPr>
              <a:t> &gt; 99% of </a:t>
            </a:r>
            <a:r>
              <a:rPr lang="fr-FR" sz="2400" err="1">
                <a:sym typeface="Wingdings"/>
              </a:rPr>
              <a:t>resolved</a:t>
            </a:r>
            <a:r>
              <a:rPr lang="fr-FR" sz="2400">
                <a:sym typeface="Wingdings"/>
              </a:rPr>
              <a:t> /24 </a:t>
            </a:r>
            <a:r>
              <a:rPr lang="fr-FR" sz="2400" err="1">
                <a:sym typeface="Wingdings"/>
              </a:rPr>
              <a:t>prefixes</a:t>
            </a:r>
            <a:endParaRPr lang="fr-FR" sz="2400"/>
          </a:p>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50</a:t>
            </a:fld>
            <a:endParaRPr lang="uk-UA"/>
          </a:p>
        </p:txBody>
      </p:sp>
      <p:sp>
        <p:nvSpPr>
          <p:cNvPr id="2" name="Rectangle 1"/>
          <p:cNvSpPr/>
          <p:nvPr/>
        </p:nvSpPr>
        <p:spPr>
          <a:xfrm>
            <a:off x="3320716" y="3240505"/>
            <a:ext cx="1022968"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7903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xfrm>
            <a:off x="311700" y="25928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800"/>
              <a:t>Probes sent and time to </a:t>
            </a:r>
            <a:r>
              <a:rPr lang="fr-FR" sz="2800" err="1"/>
              <a:t>completion</a:t>
            </a:r>
            <a:r>
              <a:rPr lang="fr-FR" sz="2800"/>
              <a:t> </a:t>
            </a:r>
            <a:r>
              <a:rPr lang="fr-FR" sz="2800" err="1"/>
              <a:t>from</a:t>
            </a:r>
            <a:r>
              <a:rPr lang="fr-FR" sz="2800"/>
              <a:t> a single </a:t>
            </a:r>
            <a:r>
              <a:rPr lang="fr-FR" sz="2800" err="1"/>
              <a:t>vantage</a:t>
            </a:r>
            <a:r>
              <a:rPr lang="fr-FR" sz="2800"/>
              <a:t> point for one </a:t>
            </a:r>
            <a:r>
              <a:rPr lang="fr-FR" sz="2800" err="1"/>
              <a:t>snapshot</a:t>
            </a:r>
            <a:endParaRPr sz="2800"/>
          </a:p>
        </p:txBody>
      </p:sp>
      <p:sp>
        <p:nvSpPr>
          <p:cNvPr id="276" name="Google Shape;276;p4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graphicFrame>
        <p:nvGraphicFramePr>
          <p:cNvPr id="275" name="Google Shape;275;p42"/>
          <p:cNvGraphicFramePr/>
          <p:nvPr>
            <p:extLst>
              <p:ext uri="{D42A27DB-BD31-4B8C-83A1-F6EECF244321}">
                <p14:modId xmlns:p14="http://schemas.microsoft.com/office/powerpoint/2010/main" val="3600659040"/>
              </p:ext>
            </p:extLst>
          </p:nvPr>
        </p:nvGraphicFramePr>
        <p:xfrm>
          <a:off x="311700" y="1364499"/>
          <a:ext cx="8559635" cy="2377350"/>
        </p:xfrm>
        <a:graphic>
          <a:graphicData uri="http://schemas.openxmlformats.org/drawingml/2006/table">
            <a:tbl>
              <a:tblPr>
                <a:noFill/>
                <a:tableStyleId>{C7463F73-EB43-4341-AC46-01016DD56645}</a:tableStyleId>
              </a:tblPr>
              <a:tblGrid>
                <a:gridCol w="3017288">
                  <a:extLst>
                    <a:ext uri="{9D8B030D-6E8A-4147-A177-3AD203B41FA5}">
                      <a16:colId xmlns:a16="http://schemas.microsoft.com/office/drawing/2014/main" val="20000"/>
                    </a:ext>
                  </a:extLst>
                </a:gridCol>
                <a:gridCol w="2456150">
                  <a:extLst>
                    <a:ext uri="{9D8B030D-6E8A-4147-A177-3AD203B41FA5}">
                      <a16:colId xmlns:a16="http://schemas.microsoft.com/office/drawing/2014/main" val="20001"/>
                    </a:ext>
                  </a:extLst>
                </a:gridCol>
                <a:gridCol w="3086197">
                  <a:extLst>
                    <a:ext uri="{9D8B030D-6E8A-4147-A177-3AD203B41FA5}">
                      <a16:colId xmlns:a16="http://schemas.microsoft.com/office/drawing/2014/main" val="20002"/>
                    </a:ext>
                  </a:extLst>
                </a:gridCol>
              </a:tblGrid>
              <a:tr h="480183">
                <a:tc>
                  <a:txBody>
                    <a:bodyPr/>
                    <a:lstStyle/>
                    <a:p>
                      <a:pPr marL="0" lvl="0" indent="0" algn="l" rtl="0">
                        <a:spcBef>
                          <a:spcPts val="0"/>
                        </a:spcBef>
                        <a:spcAft>
                          <a:spcPts val="0"/>
                        </a:spcAft>
                        <a:buNone/>
                      </a:pP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fr-FR" sz="2400">
                          <a:solidFill>
                            <a:schemeClr val="tx1"/>
                          </a:solidFill>
                        </a:rPr>
                        <a:t>Probes (billions)</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fr-FR" sz="2400">
                          <a:solidFill>
                            <a:schemeClr val="tx1"/>
                          </a:solidFill>
                        </a:rPr>
                        <a:t>Time to </a:t>
                      </a:r>
                      <a:r>
                        <a:rPr lang="fr-FR" sz="2400" err="1">
                          <a:solidFill>
                            <a:schemeClr val="tx1"/>
                          </a:solidFill>
                        </a:rPr>
                        <a:t>completion</a:t>
                      </a:r>
                      <a:endParaRPr sz="2400">
                        <a:solidFill>
                          <a:schemeClr val="tx1"/>
                        </a:solidFill>
                      </a:endParaRPr>
                    </a:p>
                  </a:txBody>
                  <a:tcPr marL="91425" marR="91425" marT="91425" marB="91425"/>
                </a:tc>
                <a:extLst>
                  <a:ext uri="{0D108BD9-81ED-4DB2-BD59-A6C34878D82A}">
                    <a16:rowId xmlns:a16="http://schemas.microsoft.com/office/drawing/2014/main" val="10000"/>
                  </a:ext>
                </a:extLst>
              </a:tr>
              <a:tr h="800323">
                <a:tc>
                  <a:txBody>
                    <a:bodyPr/>
                    <a:lstStyle/>
                    <a:p>
                      <a:pPr marL="0" lvl="0" indent="0" algn="l" rtl="0">
                        <a:spcBef>
                          <a:spcPts val="0"/>
                        </a:spcBef>
                        <a:spcAft>
                          <a:spcPts val="0"/>
                        </a:spcAft>
                        <a:buNone/>
                      </a:pPr>
                      <a:r>
                        <a:rPr lang="fr-FR" sz="2400" err="1">
                          <a:solidFill>
                            <a:schemeClr val="tx1"/>
                          </a:solidFill>
                        </a:rPr>
                        <a:t>Classic</a:t>
                      </a:r>
                      <a:r>
                        <a:rPr lang="fr-FR" sz="2400" baseline="0">
                          <a:solidFill>
                            <a:schemeClr val="tx1"/>
                          </a:solidFill>
                        </a:rPr>
                        <a:t> </a:t>
                      </a:r>
                      <a:r>
                        <a:rPr lang="fr-FR" sz="2400" err="1">
                          <a:solidFill>
                            <a:schemeClr val="tx1"/>
                          </a:solidFill>
                        </a:rPr>
                        <a:t>multipath</a:t>
                      </a:r>
                      <a:r>
                        <a:rPr lang="fr-FR" sz="2400">
                          <a:solidFill>
                            <a:schemeClr val="tx1"/>
                          </a:solidFill>
                        </a:rPr>
                        <a:t> </a:t>
                      </a:r>
                      <a:r>
                        <a:rPr lang="fr-FR" sz="2400" baseline="0">
                          <a:solidFill>
                            <a:schemeClr val="tx1"/>
                          </a:solidFill>
                        </a:rPr>
                        <a:t>(</a:t>
                      </a:r>
                      <a:r>
                        <a:rPr lang="fr-FR" sz="2400" baseline="0" err="1">
                          <a:solidFill>
                            <a:schemeClr val="tx1"/>
                          </a:solidFill>
                        </a:rPr>
                        <a:t>emulated</a:t>
                      </a:r>
                      <a:r>
                        <a:rPr lang="fr-FR" sz="2400" baseline="0">
                          <a:solidFill>
                            <a:schemeClr val="tx1"/>
                          </a:solidFill>
                        </a:rPr>
                        <a:t>)</a:t>
                      </a:r>
                      <a:endParaRPr sz="2400">
                        <a:solidFill>
                          <a:schemeClr val="tx1"/>
                        </a:solidFill>
                      </a:endParaRPr>
                    </a:p>
                  </a:txBody>
                  <a:tcPr marL="91425" marR="91425" marT="91425" marB="91425"/>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is-IS" sz="2400" kern="1200">
                          <a:solidFill>
                            <a:srgbClr val="000000"/>
                          </a:solidFill>
                          <a:effectLst/>
                          <a:latin typeface="Arial"/>
                          <a:ea typeface="Arial"/>
                          <a:cs typeface="Arial"/>
                        </a:rPr>
                        <a:t>5.9 B</a:t>
                      </a:r>
                      <a:endParaRPr lang="is-IS" sz="2400"/>
                    </a:p>
                    <a:p>
                      <a:pPr algn="ctr"/>
                      <a:endParaRPr lang="is-IS" sz="2400"/>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s-IS" sz="2400" b="0" i="0" u="none" strike="noStrike" cap="none">
                          <a:solidFill>
                            <a:schemeClr val="tx1"/>
                          </a:solidFill>
                          <a:effectLst/>
                          <a:latin typeface="Arial"/>
                          <a:ea typeface="Arial"/>
                          <a:cs typeface="Arial"/>
                          <a:sym typeface="Arial"/>
                        </a:rPr>
                        <a:t>64.3 years</a:t>
                      </a:r>
                    </a:p>
                  </a:txBody>
                  <a:tcPr marL="91425" marR="91425" marT="91425" marB="91425"/>
                </a:tc>
                <a:extLst>
                  <a:ext uri="{0D108BD9-81ED-4DB2-BD59-A6C34878D82A}">
                    <a16:rowId xmlns:a16="http://schemas.microsoft.com/office/drawing/2014/main" val="10001"/>
                  </a:ext>
                </a:extLst>
              </a:tr>
              <a:tr h="800323">
                <a:tc>
                  <a:txBody>
                    <a:bodyPr/>
                    <a:lstStyle/>
                    <a:p>
                      <a:pPr marL="0" lvl="0" indent="0" algn="l" rtl="0">
                        <a:spcBef>
                          <a:spcPts val="0"/>
                        </a:spcBef>
                        <a:spcAft>
                          <a:spcPts val="0"/>
                        </a:spcAft>
                        <a:buNone/>
                      </a:pPr>
                      <a:r>
                        <a:rPr lang="fr-FR" sz="2400" err="1">
                          <a:solidFill>
                            <a:schemeClr val="tx1"/>
                          </a:solidFill>
                        </a:rPr>
                        <a:t>Diamond</a:t>
                      </a:r>
                      <a:r>
                        <a:rPr lang="fr-FR" sz="2400">
                          <a:solidFill>
                            <a:schemeClr val="tx1"/>
                          </a:solidFill>
                        </a:rPr>
                        <a:t>-Miner</a:t>
                      </a:r>
                      <a:endParaRPr sz="2400">
                        <a:solidFill>
                          <a:schemeClr val="tx1"/>
                        </a:solidFill>
                      </a:endParaRPr>
                    </a:p>
                  </a:txBody>
                  <a:tcPr marL="91425" marR="91425" marT="91425" marB="91425"/>
                </a:tc>
                <a:tc>
                  <a:txBody>
                    <a:bodyPr/>
                    <a:lstStyle/>
                    <a:p>
                      <a:pPr algn="ctr"/>
                      <a:r>
                        <a:rPr lang="is-IS" sz="2400" kern="1200">
                          <a:solidFill>
                            <a:srgbClr val="000000"/>
                          </a:solidFill>
                          <a:effectLst/>
                          <a:latin typeface="Arial"/>
                          <a:ea typeface="Arial"/>
                          <a:cs typeface="Arial"/>
                        </a:rPr>
                        <a:t>6.6</a:t>
                      </a:r>
                      <a:r>
                        <a:rPr lang="is-IS" sz="2400" kern="1200" baseline="0">
                          <a:solidFill>
                            <a:srgbClr val="000000"/>
                          </a:solidFill>
                          <a:effectLst/>
                          <a:latin typeface="Arial"/>
                          <a:ea typeface="Arial"/>
                          <a:cs typeface="Arial"/>
                        </a:rPr>
                        <a:t> B</a:t>
                      </a:r>
                      <a:endParaRPr lang="is-IS" sz="2400"/>
                    </a:p>
                    <a:p>
                      <a:pPr marL="0" lvl="0" indent="0" algn="r" rtl="0">
                        <a:spcBef>
                          <a:spcPts val="0"/>
                        </a:spcBef>
                        <a:spcAft>
                          <a:spcPts val="0"/>
                        </a:spcAft>
                        <a:buNone/>
                      </a:pPr>
                      <a:endParaRPr sz="2400">
                        <a:solidFill>
                          <a:schemeClr val="tx1"/>
                        </a:solidFill>
                      </a:endParaRPr>
                    </a:p>
                  </a:txBody>
                  <a:tcPr marL="91425" marR="91425" marT="91425" marB="91425"/>
                </a:tc>
                <a:tc>
                  <a:txBody>
                    <a:bodyPr/>
                    <a:lstStyle/>
                    <a:p>
                      <a:pPr marL="0" lvl="0" indent="0" algn="ctr" rtl="0">
                        <a:spcBef>
                          <a:spcPts val="0"/>
                        </a:spcBef>
                        <a:spcAft>
                          <a:spcPts val="0"/>
                        </a:spcAft>
                        <a:buNone/>
                      </a:pPr>
                      <a:r>
                        <a:rPr lang="fr-FR" sz="2400" dirty="0">
                          <a:solidFill>
                            <a:schemeClr val="tx1"/>
                          </a:solidFill>
                        </a:rPr>
                        <a:t>2.5 </a:t>
                      </a:r>
                      <a:r>
                        <a:rPr lang="fr-FR" sz="2400" dirty="0" err="1">
                          <a:solidFill>
                            <a:schemeClr val="tx1"/>
                          </a:solidFill>
                        </a:rPr>
                        <a:t>days</a:t>
                      </a:r>
                      <a:endParaRPr sz="2400" dirty="0">
                        <a:solidFill>
                          <a:schemeClr val="tx1"/>
                        </a:solidFill>
                      </a:endParaRPr>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61655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p:nvPr/>
        </p:nvSpPr>
        <p:spPr>
          <a:xfrm>
            <a:off x="6542479" y="3180750"/>
            <a:ext cx="2554800" cy="51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tx1"/>
                </a:solidFill>
              </a:rPr>
              <a:t>6 x 10</a:t>
            </a:r>
            <a:r>
              <a:rPr lang="fr-FR" sz="2400">
                <a:solidFill>
                  <a:schemeClr val="tx1"/>
                </a:solidFill>
              </a:rPr>
              <a:t>,</a:t>
            </a:r>
            <a:r>
              <a:rPr lang="en" sz="2400">
                <a:solidFill>
                  <a:schemeClr val="tx1"/>
                </a:solidFill>
              </a:rPr>
              <a:t>000 </a:t>
            </a:r>
            <a:r>
              <a:rPr lang="en" sz="2400" err="1">
                <a:solidFill>
                  <a:schemeClr val="tx1"/>
                </a:solidFill>
              </a:rPr>
              <a:t>pps</a:t>
            </a:r>
            <a:endParaRPr sz="2400">
              <a:solidFill>
                <a:schemeClr val="tx1"/>
              </a:solidFill>
            </a:endParaRPr>
          </a:p>
        </p:txBody>
      </p:sp>
      <p:sp>
        <p:nvSpPr>
          <p:cNvPr id="248" name="Google Shape;248;p40"/>
          <p:cNvSpPr/>
          <p:nvPr/>
        </p:nvSpPr>
        <p:spPr>
          <a:xfrm>
            <a:off x="2913550" y="1160925"/>
            <a:ext cx="3316896" cy="1972296"/>
          </a:xfrm>
          <a:prstGeom prst="clou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tx1"/>
                </a:solidFill>
              </a:rPr>
              <a:t>Internet</a:t>
            </a:r>
            <a:endParaRPr sz="2400">
              <a:solidFill>
                <a:schemeClr val="tx1"/>
              </a:solidFill>
            </a:endParaRPr>
          </a:p>
        </p:txBody>
      </p:sp>
      <p:sp>
        <p:nvSpPr>
          <p:cNvPr id="263" name="Google Shape;263;p40"/>
          <p:cNvSpPr txBox="1">
            <a:spLocks noGrp="1"/>
          </p:cNvSpPr>
          <p:nvPr>
            <p:ph type="sldNum" sz="quarter" idx="12"/>
          </p:nvPr>
        </p:nvSpPr>
        <p:spPr>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52</a:t>
            </a:fld>
            <a:endParaRPr>
              <a:solidFill>
                <a:schemeClr val="tx1"/>
              </a:solidFill>
            </a:endParaRPr>
          </a:p>
        </p:txBody>
      </p:sp>
      <p:sp>
        <p:nvSpPr>
          <p:cNvPr id="250" name="Google Shape;250;p40"/>
          <p:cNvSpPr txBox="1"/>
          <p:nvPr/>
        </p:nvSpPr>
        <p:spPr>
          <a:xfrm>
            <a:off x="141050" y="2960850"/>
            <a:ext cx="1581300" cy="9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err="1">
                <a:solidFill>
                  <a:schemeClr val="tx1"/>
                </a:solidFill>
              </a:rPr>
              <a:t>PlanetLab</a:t>
            </a:r>
            <a:br>
              <a:rPr lang="en" sz="2400">
                <a:solidFill>
                  <a:schemeClr val="tx1"/>
                </a:solidFill>
              </a:rPr>
            </a:br>
            <a:r>
              <a:rPr lang="en" sz="2400">
                <a:solidFill>
                  <a:schemeClr val="tx1"/>
                </a:solidFill>
              </a:rPr>
              <a:t>Europe</a:t>
            </a:r>
            <a:endParaRPr sz="2400">
              <a:solidFill>
                <a:schemeClr val="tx1"/>
              </a:solidFill>
            </a:endParaRPr>
          </a:p>
        </p:txBody>
      </p:sp>
      <p:cxnSp>
        <p:nvCxnSpPr>
          <p:cNvPr id="257" name="Google Shape;257;p40"/>
          <p:cNvCxnSpPr/>
          <p:nvPr/>
        </p:nvCxnSpPr>
        <p:spPr>
          <a:xfrm rot="10800000" flipH="1">
            <a:off x="2675025" y="2946350"/>
            <a:ext cx="767100" cy="476100"/>
          </a:xfrm>
          <a:prstGeom prst="straightConnector1">
            <a:avLst/>
          </a:prstGeom>
          <a:noFill/>
          <a:ln w="38100" cap="flat" cmpd="sng">
            <a:solidFill>
              <a:schemeClr val="dk2"/>
            </a:solidFill>
            <a:prstDash val="dot"/>
            <a:round/>
            <a:headEnd type="none" w="med" len="med"/>
            <a:tailEnd type="triangle" w="med" len="med"/>
          </a:ln>
        </p:spPr>
      </p:cxnSp>
      <p:cxnSp>
        <p:nvCxnSpPr>
          <p:cNvPr id="258" name="Google Shape;258;p40"/>
          <p:cNvCxnSpPr/>
          <p:nvPr/>
        </p:nvCxnSpPr>
        <p:spPr>
          <a:xfrm rot="10800000" flipH="1">
            <a:off x="3147075" y="3064175"/>
            <a:ext cx="698100" cy="682800"/>
          </a:xfrm>
          <a:prstGeom prst="straightConnector1">
            <a:avLst/>
          </a:prstGeom>
          <a:noFill/>
          <a:ln w="38100" cap="flat" cmpd="sng">
            <a:solidFill>
              <a:schemeClr val="dk2"/>
            </a:solidFill>
            <a:prstDash val="dot"/>
            <a:round/>
            <a:headEnd type="none" w="med" len="med"/>
            <a:tailEnd type="triangle" w="med" len="med"/>
          </a:ln>
        </p:spPr>
      </p:cxnSp>
      <p:cxnSp>
        <p:nvCxnSpPr>
          <p:cNvPr id="259" name="Google Shape;259;p40"/>
          <p:cNvCxnSpPr/>
          <p:nvPr/>
        </p:nvCxnSpPr>
        <p:spPr>
          <a:xfrm rot="10800000" flipH="1">
            <a:off x="3983025" y="3206150"/>
            <a:ext cx="314700" cy="531000"/>
          </a:xfrm>
          <a:prstGeom prst="straightConnector1">
            <a:avLst/>
          </a:prstGeom>
          <a:noFill/>
          <a:ln w="38100" cap="flat" cmpd="sng">
            <a:solidFill>
              <a:schemeClr val="dk2"/>
            </a:solidFill>
            <a:prstDash val="dot"/>
            <a:round/>
            <a:headEnd type="none" w="med" len="med"/>
            <a:tailEnd type="triangle" w="med" len="med"/>
          </a:ln>
        </p:spPr>
      </p:cxnSp>
      <p:cxnSp>
        <p:nvCxnSpPr>
          <p:cNvPr id="260" name="Google Shape;260;p40"/>
          <p:cNvCxnSpPr/>
          <p:nvPr/>
        </p:nvCxnSpPr>
        <p:spPr>
          <a:xfrm rot="10800000">
            <a:off x="5733525" y="2857450"/>
            <a:ext cx="413100" cy="535500"/>
          </a:xfrm>
          <a:prstGeom prst="straightConnector1">
            <a:avLst/>
          </a:prstGeom>
          <a:noFill/>
          <a:ln w="38100" cap="flat" cmpd="sng">
            <a:solidFill>
              <a:schemeClr val="dk2"/>
            </a:solidFill>
            <a:prstDash val="dot"/>
            <a:round/>
            <a:headEnd type="none" w="med" len="med"/>
            <a:tailEnd type="triangle" w="med" len="med"/>
          </a:ln>
        </p:spPr>
      </p:cxnSp>
      <p:cxnSp>
        <p:nvCxnSpPr>
          <p:cNvPr id="261" name="Google Shape;261;p40"/>
          <p:cNvCxnSpPr/>
          <p:nvPr/>
        </p:nvCxnSpPr>
        <p:spPr>
          <a:xfrm rot="10800000">
            <a:off x="4642000" y="3294473"/>
            <a:ext cx="76200" cy="507300"/>
          </a:xfrm>
          <a:prstGeom prst="straightConnector1">
            <a:avLst/>
          </a:prstGeom>
          <a:noFill/>
          <a:ln w="38100" cap="flat" cmpd="sng">
            <a:solidFill>
              <a:schemeClr val="dk2"/>
            </a:solidFill>
            <a:prstDash val="dot"/>
            <a:round/>
            <a:headEnd type="none" w="med" len="med"/>
            <a:tailEnd type="triangle" w="med" len="med"/>
          </a:ln>
        </p:spPr>
      </p:cxnSp>
      <p:cxnSp>
        <p:nvCxnSpPr>
          <p:cNvPr id="262" name="Google Shape;262;p40"/>
          <p:cNvCxnSpPr/>
          <p:nvPr/>
        </p:nvCxnSpPr>
        <p:spPr>
          <a:xfrm rot="10800000">
            <a:off x="5153225" y="3039000"/>
            <a:ext cx="196800" cy="570300"/>
          </a:xfrm>
          <a:prstGeom prst="straightConnector1">
            <a:avLst/>
          </a:prstGeom>
          <a:noFill/>
          <a:ln w="38100" cap="flat" cmpd="sng">
            <a:solidFill>
              <a:schemeClr val="dk2"/>
            </a:solidFill>
            <a:prstDash val="dot"/>
            <a:round/>
            <a:headEnd type="none" w="med" len="med"/>
            <a:tailEnd type="triangle" w="med" len="med"/>
          </a:ln>
        </p:spPr>
      </p:cxnSp>
      <p:pic>
        <p:nvPicPr>
          <p:cNvPr id="19" name="Google Shape;251;p40"/>
          <p:cNvPicPr preferRelativeResize="0"/>
          <p:nvPr/>
        </p:nvPicPr>
        <p:blipFill>
          <a:blip r:embed="rId3">
            <a:alphaModFix/>
          </a:blip>
          <a:stretch>
            <a:fillRect/>
          </a:stretch>
        </p:blipFill>
        <p:spPr>
          <a:xfrm>
            <a:off x="1900800" y="3381423"/>
            <a:ext cx="832000" cy="466994"/>
          </a:xfrm>
          <a:prstGeom prst="rect">
            <a:avLst/>
          </a:prstGeom>
          <a:noFill/>
          <a:ln>
            <a:noFill/>
          </a:ln>
        </p:spPr>
      </p:pic>
      <p:pic>
        <p:nvPicPr>
          <p:cNvPr id="20" name="Google Shape;252;p40"/>
          <p:cNvPicPr preferRelativeResize="0"/>
          <p:nvPr/>
        </p:nvPicPr>
        <p:blipFill>
          <a:blip r:embed="rId3">
            <a:alphaModFix/>
          </a:blip>
          <a:stretch>
            <a:fillRect/>
          </a:stretch>
        </p:blipFill>
        <p:spPr>
          <a:xfrm>
            <a:off x="2463850" y="3757548"/>
            <a:ext cx="832000" cy="466994"/>
          </a:xfrm>
          <a:prstGeom prst="rect">
            <a:avLst/>
          </a:prstGeom>
          <a:noFill/>
          <a:ln>
            <a:noFill/>
          </a:ln>
        </p:spPr>
      </p:pic>
      <p:pic>
        <p:nvPicPr>
          <p:cNvPr id="21" name="Google Shape;253;p40"/>
          <p:cNvPicPr preferRelativeResize="0"/>
          <p:nvPr/>
        </p:nvPicPr>
        <p:blipFill>
          <a:blip r:embed="rId3">
            <a:alphaModFix/>
          </a:blip>
          <a:stretch>
            <a:fillRect/>
          </a:stretch>
        </p:blipFill>
        <p:spPr>
          <a:xfrm>
            <a:off x="3394000" y="3877973"/>
            <a:ext cx="832000" cy="466994"/>
          </a:xfrm>
          <a:prstGeom prst="rect">
            <a:avLst/>
          </a:prstGeom>
          <a:noFill/>
          <a:ln>
            <a:noFill/>
          </a:ln>
        </p:spPr>
      </p:pic>
      <p:pic>
        <p:nvPicPr>
          <p:cNvPr id="22" name="Google Shape;254;p40"/>
          <p:cNvPicPr preferRelativeResize="0"/>
          <p:nvPr/>
        </p:nvPicPr>
        <p:blipFill>
          <a:blip r:embed="rId3">
            <a:alphaModFix/>
          </a:blip>
          <a:stretch>
            <a:fillRect/>
          </a:stretch>
        </p:blipFill>
        <p:spPr>
          <a:xfrm>
            <a:off x="5106525" y="3710848"/>
            <a:ext cx="832000" cy="466994"/>
          </a:xfrm>
          <a:prstGeom prst="rect">
            <a:avLst/>
          </a:prstGeom>
          <a:noFill/>
          <a:ln>
            <a:noFill/>
          </a:ln>
        </p:spPr>
      </p:pic>
      <p:pic>
        <p:nvPicPr>
          <p:cNvPr id="23" name="Google Shape;255;p40"/>
          <p:cNvPicPr preferRelativeResize="0"/>
          <p:nvPr/>
        </p:nvPicPr>
        <p:blipFill>
          <a:blip r:embed="rId3">
            <a:alphaModFix/>
          </a:blip>
          <a:stretch>
            <a:fillRect/>
          </a:stretch>
        </p:blipFill>
        <p:spPr>
          <a:xfrm>
            <a:off x="5962788" y="3501948"/>
            <a:ext cx="832000" cy="466994"/>
          </a:xfrm>
          <a:prstGeom prst="rect">
            <a:avLst/>
          </a:prstGeom>
          <a:noFill/>
          <a:ln>
            <a:noFill/>
          </a:ln>
        </p:spPr>
      </p:pic>
      <p:pic>
        <p:nvPicPr>
          <p:cNvPr id="24" name="Google Shape;256;p40"/>
          <p:cNvPicPr preferRelativeResize="0"/>
          <p:nvPr/>
        </p:nvPicPr>
        <p:blipFill>
          <a:blip r:embed="rId3">
            <a:alphaModFix/>
          </a:blip>
          <a:stretch>
            <a:fillRect/>
          </a:stretch>
        </p:blipFill>
        <p:spPr>
          <a:xfrm>
            <a:off x="4302200" y="3801773"/>
            <a:ext cx="832000" cy="466994"/>
          </a:xfrm>
          <a:prstGeom prst="rect">
            <a:avLst/>
          </a:prstGeom>
          <a:noFill/>
          <a:ln>
            <a:noFill/>
          </a:ln>
        </p:spPr>
      </p:pic>
      <p:sp>
        <p:nvSpPr>
          <p:cNvPr id="25" name="Titre 5">
            <a:extLst>
              <a:ext uri="{FF2B5EF4-FFF2-40B4-BE49-F238E27FC236}">
                <a16:creationId xmlns:a16="http://schemas.microsoft.com/office/drawing/2014/main" id="{AA974A6B-B8FC-B24F-ABBA-A1DFAF331FD9}"/>
              </a:ext>
            </a:extLst>
          </p:cNvPr>
          <p:cNvSpPr txBox="1">
            <a:spLocks/>
          </p:cNvSpPr>
          <p:nvPr/>
        </p:nvSpPr>
        <p:spPr>
          <a:xfrm>
            <a:off x="311700" y="445025"/>
            <a:ext cx="8520600" cy="5727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fr-FR" dirty="0">
                <a:latin typeface="Arial" panose="020B0604020202020204" pitchFamily="34" charset="0"/>
                <a:cs typeface="Arial" panose="020B0604020202020204" pitchFamily="34" charset="0"/>
              </a:rPr>
              <a:t>Multiple </a:t>
            </a:r>
            <a:r>
              <a:rPr lang="fr-FR" dirty="0" err="1">
                <a:latin typeface="Arial" panose="020B0604020202020204" pitchFamily="34" charset="0"/>
                <a:cs typeface="Arial" panose="020B0604020202020204" pitchFamily="34" charset="0"/>
              </a:rPr>
              <a:t>vantage</a:t>
            </a:r>
            <a:r>
              <a:rPr lang="fr-FR" dirty="0">
                <a:latin typeface="Arial" panose="020B0604020202020204" pitchFamily="34" charset="0"/>
                <a:cs typeface="Arial" panose="020B0604020202020204" pitchFamily="34" charset="0"/>
              </a:rPr>
              <a:t> points</a:t>
            </a:r>
          </a:p>
        </p:txBody>
      </p:sp>
    </p:spTree>
    <p:extLst>
      <p:ext uri="{BB962C8B-B14F-4D97-AF65-F5344CB8AC3E}">
        <p14:creationId xmlns:p14="http://schemas.microsoft.com/office/powerpoint/2010/main" val="124048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err="1"/>
              <a:t>Discovery</a:t>
            </a:r>
            <a:r>
              <a:rPr lang="fr-FR"/>
              <a:t> in one </a:t>
            </a:r>
            <a:r>
              <a:rPr lang="fr-FR" err="1"/>
              <a:t>week</a:t>
            </a:r>
            <a:endParaRPr/>
          </a:p>
        </p:txBody>
      </p:sp>
      <p:sp>
        <p:nvSpPr>
          <p:cNvPr id="276" name="Google Shape;276;p4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graphicFrame>
        <p:nvGraphicFramePr>
          <p:cNvPr id="275" name="Google Shape;275;p42"/>
          <p:cNvGraphicFramePr/>
          <p:nvPr>
            <p:extLst>
              <p:ext uri="{D42A27DB-BD31-4B8C-83A1-F6EECF244321}">
                <p14:modId xmlns:p14="http://schemas.microsoft.com/office/powerpoint/2010/main" val="214864941"/>
              </p:ext>
            </p:extLst>
          </p:nvPr>
        </p:nvGraphicFramePr>
        <p:xfrm>
          <a:off x="311700" y="1233870"/>
          <a:ext cx="7181882" cy="3238042"/>
        </p:xfrm>
        <a:graphic>
          <a:graphicData uri="http://schemas.openxmlformats.org/drawingml/2006/table">
            <a:tbl>
              <a:tblPr>
                <a:noFill/>
                <a:tableStyleId>{C7463F73-EB43-4341-AC46-01016DD56645}</a:tableStyleId>
              </a:tblPr>
              <a:tblGrid>
                <a:gridCol w="1297181">
                  <a:extLst>
                    <a:ext uri="{9D8B030D-6E8A-4147-A177-3AD203B41FA5}">
                      <a16:colId xmlns:a16="http://schemas.microsoft.com/office/drawing/2014/main" val="20000"/>
                    </a:ext>
                  </a:extLst>
                </a:gridCol>
                <a:gridCol w="1365813">
                  <a:extLst>
                    <a:ext uri="{9D8B030D-6E8A-4147-A177-3AD203B41FA5}">
                      <a16:colId xmlns:a16="http://schemas.microsoft.com/office/drawing/2014/main" val="20001"/>
                    </a:ext>
                  </a:extLst>
                </a:gridCol>
                <a:gridCol w="1624300">
                  <a:extLst>
                    <a:ext uri="{9D8B030D-6E8A-4147-A177-3AD203B41FA5}">
                      <a16:colId xmlns:a16="http://schemas.microsoft.com/office/drawing/2014/main" val="20002"/>
                    </a:ext>
                  </a:extLst>
                </a:gridCol>
                <a:gridCol w="1489363">
                  <a:extLst>
                    <a:ext uri="{9D8B030D-6E8A-4147-A177-3AD203B41FA5}">
                      <a16:colId xmlns:a16="http://schemas.microsoft.com/office/drawing/2014/main" val="20003"/>
                    </a:ext>
                  </a:extLst>
                </a:gridCol>
                <a:gridCol w="1405225">
                  <a:extLst>
                    <a:ext uri="{9D8B030D-6E8A-4147-A177-3AD203B41FA5}">
                      <a16:colId xmlns:a16="http://schemas.microsoft.com/office/drawing/2014/main" val="20004"/>
                    </a:ext>
                  </a:extLst>
                </a:gridCol>
              </a:tblGrid>
              <a:tr h="524427">
                <a:tc>
                  <a:txBody>
                    <a:bodyPr/>
                    <a:lstStyle/>
                    <a:p>
                      <a:pPr marL="0" lvl="0" indent="0" algn="l" rtl="0">
                        <a:spcBef>
                          <a:spcPts val="0"/>
                        </a:spcBef>
                        <a:spcAft>
                          <a:spcPts val="0"/>
                        </a:spcAft>
                        <a:buNone/>
                      </a:pP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fr-FR" sz="2400" err="1">
                          <a:solidFill>
                            <a:schemeClr val="tx1"/>
                          </a:solidFill>
                        </a:rPr>
                        <a:t>Vantagepoints</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Nodes</a:t>
                      </a:r>
                      <a:r>
                        <a:rPr lang="fr-FR" sz="2400" baseline="0">
                          <a:solidFill>
                            <a:schemeClr val="tx1"/>
                          </a:solidFill>
                        </a:rPr>
                        <a:t> </a:t>
                      </a:r>
                    </a:p>
                    <a:p>
                      <a:pPr marL="0" lvl="0" indent="0" algn="r" rtl="0">
                        <a:spcBef>
                          <a:spcPts val="0"/>
                        </a:spcBef>
                        <a:spcAft>
                          <a:spcPts val="0"/>
                        </a:spcAft>
                        <a:buNone/>
                      </a:pPr>
                      <a:r>
                        <a:rPr lang="fr-FR" sz="2400" baseline="0">
                          <a:solidFill>
                            <a:schemeClr val="tx1"/>
                          </a:solidFill>
                        </a:rPr>
                        <a:t>(millions)</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Links</a:t>
                      </a:r>
                      <a:r>
                        <a:rPr lang="fr-FR" sz="2400">
                          <a:solidFill>
                            <a:schemeClr val="tx1"/>
                          </a:solidFill>
                        </a:rPr>
                        <a:t> </a:t>
                      </a:r>
                    </a:p>
                    <a:p>
                      <a:pPr marL="0" lvl="0" indent="0" algn="r" rtl="0">
                        <a:spcBef>
                          <a:spcPts val="0"/>
                        </a:spcBef>
                        <a:spcAft>
                          <a:spcPts val="0"/>
                        </a:spcAft>
                        <a:buNone/>
                      </a:pPr>
                      <a:r>
                        <a:rPr lang="fr-FR" sz="2400">
                          <a:solidFill>
                            <a:schemeClr val="tx1"/>
                          </a:solidFill>
                        </a:rPr>
                        <a:t>(millions)</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fr-FR" sz="2400">
                          <a:solidFill>
                            <a:schemeClr val="tx1"/>
                          </a:solidFill>
                        </a:rPr>
                        <a:t>Probes </a:t>
                      </a:r>
                    </a:p>
                    <a:p>
                      <a:pPr marL="0" lvl="0" indent="0" algn="r" rtl="0">
                        <a:spcBef>
                          <a:spcPts val="0"/>
                        </a:spcBef>
                        <a:spcAft>
                          <a:spcPts val="0"/>
                        </a:spcAft>
                        <a:buNone/>
                      </a:pPr>
                      <a:r>
                        <a:rPr lang="fr-FR" sz="2400">
                          <a:solidFill>
                            <a:schemeClr val="tx1"/>
                          </a:solidFill>
                        </a:rPr>
                        <a:t>(billions)</a:t>
                      </a:r>
                      <a:endParaRPr sz="2400">
                        <a:solidFill>
                          <a:schemeClr val="tx1"/>
                        </a:solidFill>
                      </a:endParaRPr>
                    </a:p>
                  </a:txBody>
                  <a:tcPr marL="91425" marR="91425" marT="91425" marB="91425"/>
                </a:tc>
                <a:extLst>
                  <a:ext uri="{0D108BD9-81ED-4DB2-BD59-A6C34878D82A}">
                    <a16:rowId xmlns:a16="http://schemas.microsoft.com/office/drawing/2014/main" val="10000"/>
                  </a:ext>
                </a:extLst>
              </a:tr>
              <a:tr h="613226">
                <a:tc>
                  <a:txBody>
                    <a:bodyPr/>
                    <a:lstStyle/>
                    <a:p>
                      <a:pPr marL="0" lvl="0" indent="0" algn="l" rtl="0">
                        <a:spcBef>
                          <a:spcPts val="0"/>
                        </a:spcBef>
                        <a:spcAft>
                          <a:spcPts val="0"/>
                        </a:spcAft>
                        <a:buNone/>
                      </a:pPr>
                      <a:r>
                        <a:rPr lang="fr-FR" sz="2400" err="1">
                          <a:solidFill>
                            <a:schemeClr val="tx1"/>
                          </a:solidFill>
                        </a:rPr>
                        <a:t>Yarrp</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fr-FR" sz="2400">
                          <a:solidFill>
                            <a:schemeClr val="tx1"/>
                          </a:solidFill>
                        </a:rPr>
                        <a:t>1</a:t>
                      </a:r>
                      <a:endParaRPr sz="2400">
                        <a:solidFill>
                          <a:schemeClr val="tx1"/>
                        </a:solidFill>
                      </a:endParaRPr>
                    </a:p>
                  </a:txBody>
                  <a:tcPr marL="91425" marR="91425" marT="91425" marB="91425"/>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s-IS" sz="2400">
                          <a:solidFill>
                            <a:schemeClr val="tx1"/>
                          </a:solidFill>
                          <a:sym typeface="Arial"/>
                        </a:rPr>
                        <a:t>0.6</a:t>
                      </a:r>
                      <a:endParaRPr lang="is-IS" sz="1400" b="0" i="0" u="none" strike="noStrike" cap="none">
                        <a:solidFill>
                          <a:schemeClr val="tx1"/>
                        </a:solidFill>
                        <a:effectLst/>
                        <a:latin typeface="Arial"/>
                        <a:ea typeface="Arial"/>
                        <a:cs typeface="Arial"/>
                        <a:sym typeface="Arial"/>
                      </a:endParaRPr>
                    </a:p>
                  </a:txBody>
                  <a:tcPr marL="91425" marR="91425" marT="91425" marB="91425"/>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s-IS" sz="2400" b="0" i="0" u="none" strike="noStrike" cap="none">
                          <a:solidFill>
                            <a:schemeClr val="tx1"/>
                          </a:solidFill>
                          <a:effectLst/>
                          <a:latin typeface="Arial"/>
                          <a:ea typeface="Arial"/>
                          <a:cs typeface="Arial"/>
                          <a:sym typeface="Arial"/>
                        </a:rPr>
                        <a:t>1.3</a:t>
                      </a:r>
                    </a:p>
                  </a:txBody>
                  <a:tcPr marL="91425" marR="91425" marT="91425" marB="91425"/>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s-IS" sz="2400" b="0" i="0" u="none" strike="noStrike" cap="none">
                          <a:solidFill>
                            <a:schemeClr val="tx1"/>
                          </a:solidFill>
                          <a:effectLst/>
                          <a:latin typeface="Arial"/>
                          <a:ea typeface="Arial"/>
                          <a:cs typeface="Arial"/>
                          <a:sym typeface="Arial"/>
                        </a:rPr>
                        <a:t>1.6</a:t>
                      </a:r>
                    </a:p>
                  </a:txBody>
                  <a:tcPr marL="91425" marR="91425" marT="91425" marB="91425"/>
                </a:tc>
                <a:extLst>
                  <a:ext uri="{0D108BD9-81ED-4DB2-BD59-A6C34878D82A}">
                    <a16:rowId xmlns:a16="http://schemas.microsoft.com/office/drawing/2014/main" val="10001"/>
                  </a:ext>
                </a:extLst>
              </a:tr>
              <a:tr h="613226">
                <a:tc>
                  <a:txBody>
                    <a:bodyPr/>
                    <a:lstStyle/>
                    <a:p>
                      <a:pPr marL="0" lvl="0" indent="0" algn="l" rtl="0">
                        <a:spcBef>
                          <a:spcPts val="0"/>
                        </a:spcBef>
                        <a:spcAft>
                          <a:spcPts val="0"/>
                        </a:spcAft>
                        <a:buNone/>
                      </a:pPr>
                      <a:r>
                        <a:rPr lang="fr-FR" sz="2400">
                          <a:solidFill>
                            <a:schemeClr val="tx1"/>
                          </a:solidFill>
                        </a:rPr>
                        <a:t>D-Miner</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fr-FR" sz="2400">
                          <a:solidFill>
                            <a:schemeClr val="tx1"/>
                          </a:solidFill>
                        </a:rPr>
                        <a:t>1</a:t>
                      </a:r>
                      <a:endParaRPr sz="2400">
                        <a:solidFill>
                          <a:schemeClr val="tx1"/>
                        </a:solidFill>
                      </a:endParaRPr>
                    </a:p>
                  </a:txBody>
                  <a:tcPr marL="91425" marR="91425" marT="91425" marB="91425"/>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s-IS" sz="2400" b="0" i="0" u="none" strike="noStrike" cap="none">
                          <a:solidFill>
                            <a:schemeClr val="tx1"/>
                          </a:solidFill>
                          <a:effectLst/>
                          <a:latin typeface="Arial"/>
                          <a:ea typeface="Arial"/>
                          <a:cs typeface="Arial"/>
                          <a:sym typeface="Arial"/>
                        </a:rPr>
                        <a:t>1.3</a:t>
                      </a:r>
                    </a:p>
                  </a:txBody>
                  <a:tcPr marL="91425" marR="91425" marT="91425" marB="91425"/>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cs-CZ" sz="2400" b="0" i="0" u="none" strike="noStrike" cap="none">
                          <a:solidFill>
                            <a:schemeClr val="tx1"/>
                          </a:solidFill>
                          <a:effectLst/>
                          <a:latin typeface="Arial"/>
                          <a:ea typeface="Arial"/>
                          <a:cs typeface="Arial"/>
                          <a:sym typeface="Arial"/>
                        </a:rPr>
                        <a:t>4.6</a:t>
                      </a:r>
                    </a:p>
                  </a:txBody>
                  <a:tcPr marL="91425" marR="91425" marT="91425" marB="91425"/>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s-IS" sz="2400" b="0" i="0" u="none" strike="noStrike" cap="none">
                          <a:solidFill>
                            <a:schemeClr val="tx1"/>
                          </a:solidFill>
                          <a:effectLst/>
                          <a:latin typeface="Arial"/>
                          <a:ea typeface="Arial"/>
                          <a:cs typeface="Arial"/>
                          <a:sym typeface="Arial"/>
                        </a:rPr>
                        <a:t>20.1</a:t>
                      </a:r>
                    </a:p>
                  </a:txBody>
                  <a:tcPr marL="91425" marR="91425" marT="91425" marB="91425"/>
                </a:tc>
                <a:extLst>
                  <a:ext uri="{0D108BD9-81ED-4DB2-BD59-A6C34878D82A}">
                    <a16:rowId xmlns:a16="http://schemas.microsoft.com/office/drawing/2014/main" val="10002"/>
                  </a:ext>
                </a:extLst>
              </a:tr>
              <a:tr h="524427">
                <a:tc>
                  <a:txBody>
                    <a:bodyPr/>
                    <a:lstStyle/>
                    <a:p>
                      <a:pPr marL="0" lvl="0" indent="0" algn="l" rtl="0">
                        <a:spcBef>
                          <a:spcPts val="0"/>
                        </a:spcBef>
                        <a:spcAft>
                          <a:spcPts val="0"/>
                        </a:spcAft>
                        <a:buNone/>
                      </a:pPr>
                      <a:r>
                        <a:rPr lang="en" sz="2400" err="1">
                          <a:solidFill>
                            <a:schemeClr val="tx1"/>
                          </a:solidFill>
                        </a:rPr>
                        <a:t>Yarrp</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b="0">
                          <a:solidFill>
                            <a:schemeClr val="tx1"/>
                          </a:solidFill>
                        </a:rPr>
                        <a:t>6</a:t>
                      </a:r>
                      <a:endParaRPr sz="2400" b="0">
                        <a:solidFill>
                          <a:schemeClr val="tx1"/>
                        </a:solidFill>
                      </a:endParaRPr>
                    </a:p>
                  </a:txBody>
                  <a:tcPr marL="91425" marR="91425" marT="91425" marB="91425"/>
                </a:tc>
                <a:tc>
                  <a:txBody>
                    <a:bodyPr/>
                    <a:lstStyle/>
                    <a:p>
                      <a:pPr marL="0" lvl="0" indent="0" algn="r" rtl="0">
                        <a:spcBef>
                          <a:spcPts val="0"/>
                        </a:spcBef>
                        <a:spcAft>
                          <a:spcPts val="0"/>
                        </a:spcAft>
                        <a:buNone/>
                      </a:pPr>
                      <a:r>
                        <a:rPr lang="fr-FR" sz="2400">
                          <a:solidFill>
                            <a:schemeClr val="tx1"/>
                          </a:solidFill>
                        </a:rPr>
                        <a:t>0.8</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2</a:t>
                      </a:r>
                      <a:r>
                        <a:rPr lang="fr-FR" sz="2400">
                          <a:solidFill>
                            <a:schemeClr val="tx1"/>
                          </a:solidFill>
                        </a:rPr>
                        <a:t>.5</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fr-FR" sz="2400">
                          <a:solidFill>
                            <a:schemeClr val="tx1"/>
                          </a:solidFill>
                        </a:rPr>
                        <a:t>1.0</a:t>
                      </a:r>
                      <a:endParaRPr sz="2400">
                        <a:solidFill>
                          <a:schemeClr val="tx1"/>
                        </a:solidFill>
                      </a:endParaRPr>
                    </a:p>
                  </a:txBody>
                  <a:tcPr marL="91425" marR="91425" marT="91425" marB="91425"/>
                </a:tc>
                <a:extLst>
                  <a:ext uri="{0D108BD9-81ED-4DB2-BD59-A6C34878D82A}">
                    <a16:rowId xmlns:a16="http://schemas.microsoft.com/office/drawing/2014/main" val="10003"/>
                  </a:ext>
                </a:extLst>
              </a:tr>
              <a:tr h="524427">
                <a:tc>
                  <a:txBody>
                    <a:bodyPr/>
                    <a:lstStyle/>
                    <a:p>
                      <a:pPr marL="0" lvl="0" indent="0" algn="l" rtl="0">
                        <a:spcBef>
                          <a:spcPts val="0"/>
                        </a:spcBef>
                        <a:spcAft>
                          <a:spcPts val="0"/>
                        </a:spcAft>
                        <a:buNone/>
                      </a:pPr>
                      <a:r>
                        <a:rPr lang="en" sz="2400">
                          <a:solidFill>
                            <a:schemeClr val="tx1"/>
                          </a:solidFill>
                        </a:rPr>
                        <a:t>D-Miner</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b="0">
                          <a:solidFill>
                            <a:schemeClr val="tx1"/>
                          </a:solidFill>
                        </a:rPr>
                        <a:t>6</a:t>
                      </a:r>
                      <a:endParaRPr sz="2400" b="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1</a:t>
                      </a:r>
                      <a:r>
                        <a:rPr lang="fr-FR" sz="2400">
                          <a:solidFill>
                            <a:schemeClr val="tx1"/>
                          </a:solidFill>
                        </a:rPr>
                        <a:t>.</a:t>
                      </a:r>
                      <a:r>
                        <a:rPr lang="en" sz="2400">
                          <a:solidFill>
                            <a:schemeClr val="tx1"/>
                          </a:solidFill>
                        </a:rPr>
                        <a:t>6</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b="0">
                          <a:solidFill>
                            <a:schemeClr val="tx1"/>
                          </a:solidFill>
                        </a:rPr>
                        <a:t>7</a:t>
                      </a:r>
                      <a:r>
                        <a:rPr lang="fr-FR" sz="2400" b="0">
                          <a:solidFill>
                            <a:schemeClr val="tx1"/>
                          </a:solidFill>
                        </a:rPr>
                        <a:t>.</a:t>
                      </a:r>
                      <a:r>
                        <a:rPr lang="en" sz="2400" b="0">
                          <a:solidFill>
                            <a:schemeClr val="tx1"/>
                          </a:solidFill>
                        </a:rPr>
                        <a:t>1</a:t>
                      </a:r>
                      <a:endParaRPr sz="2400" b="0">
                        <a:solidFill>
                          <a:schemeClr val="tx1"/>
                        </a:solidFill>
                      </a:endParaRPr>
                    </a:p>
                  </a:txBody>
                  <a:tcPr marL="91425" marR="91425" marT="91425" marB="91425"/>
                </a:tc>
                <a:tc>
                  <a:txBody>
                    <a:bodyPr/>
                    <a:lstStyle/>
                    <a:p>
                      <a:pPr marL="0" lvl="0" indent="0" algn="r" rtl="0">
                        <a:spcBef>
                          <a:spcPts val="0"/>
                        </a:spcBef>
                        <a:spcAft>
                          <a:spcPts val="0"/>
                        </a:spcAft>
                        <a:buNone/>
                      </a:pPr>
                      <a:r>
                        <a:rPr lang="fi-FI" sz="2400" b="0">
                          <a:solidFill>
                            <a:schemeClr val="tx1"/>
                          </a:solidFill>
                        </a:rPr>
                        <a:t>13.2</a:t>
                      </a: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08268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err="1"/>
              <a:t>Discovery</a:t>
            </a:r>
            <a:r>
              <a:rPr lang="fr-FR"/>
              <a:t> in one </a:t>
            </a:r>
            <a:r>
              <a:rPr lang="fr-FR" err="1"/>
              <a:t>week</a:t>
            </a:r>
            <a:endParaRPr/>
          </a:p>
        </p:txBody>
      </p:sp>
      <p:sp>
        <p:nvSpPr>
          <p:cNvPr id="276" name="Google Shape;276;p4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graphicFrame>
        <p:nvGraphicFramePr>
          <p:cNvPr id="275" name="Google Shape;275;p42"/>
          <p:cNvGraphicFramePr/>
          <p:nvPr>
            <p:extLst>
              <p:ext uri="{D42A27DB-BD31-4B8C-83A1-F6EECF244321}">
                <p14:modId xmlns:p14="http://schemas.microsoft.com/office/powerpoint/2010/main" val="546442920"/>
              </p:ext>
            </p:extLst>
          </p:nvPr>
        </p:nvGraphicFramePr>
        <p:xfrm>
          <a:off x="311700" y="1233870"/>
          <a:ext cx="7181882" cy="2079299"/>
        </p:xfrm>
        <a:graphic>
          <a:graphicData uri="http://schemas.openxmlformats.org/drawingml/2006/table">
            <a:tbl>
              <a:tblPr>
                <a:noFill/>
                <a:tableStyleId>{C7463F73-EB43-4341-AC46-01016DD56645}</a:tableStyleId>
              </a:tblPr>
              <a:tblGrid>
                <a:gridCol w="1297181">
                  <a:extLst>
                    <a:ext uri="{9D8B030D-6E8A-4147-A177-3AD203B41FA5}">
                      <a16:colId xmlns:a16="http://schemas.microsoft.com/office/drawing/2014/main" val="20000"/>
                    </a:ext>
                  </a:extLst>
                </a:gridCol>
                <a:gridCol w="1365813">
                  <a:extLst>
                    <a:ext uri="{9D8B030D-6E8A-4147-A177-3AD203B41FA5}">
                      <a16:colId xmlns:a16="http://schemas.microsoft.com/office/drawing/2014/main" val="20001"/>
                    </a:ext>
                  </a:extLst>
                </a:gridCol>
                <a:gridCol w="1624300">
                  <a:extLst>
                    <a:ext uri="{9D8B030D-6E8A-4147-A177-3AD203B41FA5}">
                      <a16:colId xmlns:a16="http://schemas.microsoft.com/office/drawing/2014/main" val="20002"/>
                    </a:ext>
                  </a:extLst>
                </a:gridCol>
                <a:gridCol w="1489363">
                  <a:extLst>
                    <a:ext uri="{9D8B030D-6E8A-4147-A177-3AD203B41FA5}">
                      <a16:colId xmlns:a16="http://schemas.microsoft.com/office/drawing/2014/main" val="20003"/>
                    </a:ext>
                  </a:extLst>
                </a:gridCol>
                <a:gridCol w="1405225">
                  <a:extLst>
                    <a:ext uri="{9D8B030D-6E8A-4147-A177-3AD203B41FA5}">
                      <a16:colId xmlns:a16="http://schemas.microsoft.com/office/drawing/2014/main" val="20004"/>
                    </a:ext>
                  </a:extLst>
                </a:gridCol>
              </a:tblGrid>
              <a:tr h="524427">
                <a:tc>
                  <a:txBody>
                    <a:bodyPr/>
                    <a:lstStyle/>
                    <a:p>
                      <a:pPr marL="0" lvl="0" indent="0" algn="l" rtl="0">
                        <a:spcBef>
                          <a:spcPts val="0"/>
                        </a:spcBef>
                        <a:spcAft>
                          <a:spcPts val="0"/>
                        </a:spcAft>
                        <a:buNone/>
                      </a:pP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fr-FR" sz="2400" err="1">
                          <a:solidFill>
                            <a:schemeClr val="tx1"/>
                          </a:solidFill>
                        </a:rPr>
                        <a:t>Vantagepoints</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Nodes</a:t>
                      </a:r>
                      <a:r>
                        <a:rPr lang="fr-FR" sz="2400" baseline="0">
                          <a:solidFill>
                            <a:schemeClr val="tx1"/>
                          </a:solidFill>
                        </a:rPr>
                        <a:t> </a:t>
                      </a:r>
                    </a:p>
                    <a:p>
                      <a:pPr marL="0" lvl="0" indent="0" algn="r" rtl="0">
                        <a:spcBef>
                          <a:spcPts val="0"/>
                        </a:spcBef>
                        <a:spcAft>
                          <a:spcPts val="0"/>
                        </a:spcAft>
                        <a:buNone/>
                      </a:pPr>
                      <a:r>
                        <a:rPr lang="fr-FR" sz="2400" baseline="0">
                          <a:solidFill>
                            <a:schemeClr val="tx1"/>
                          </a:solidFill>
                        </a:rPr>
                        <a:t>(millions)</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Links</a:t>
                      </a:r>
                      <a:r>
                        <a:rPr lang="fr-FR" sz="2400">
                          <a:solidFill>
                            <a:schemeClr val="tx1"/>
                          </a:solidFill>
                        </a:rPr>
                        <a:t> </a:t>
                      </a:r>
                    </a:p>
                    <a:p>
                      <a:pPr marL="0" lvl="0" indent="0" algn="r" rtl="0">
                        <a:spcBef>
                          <a:spcPts val="0"/>
                        </a:spcBef>
                        <a:spcAft>
                          <a:spcPts val="0"/>
                        </a:spcAft>
                        <a:buNone/>
                      </a:pPr>
                      <a:r>
                        <a:rPr lang="fr-FR" sz="2400">
                          <a:solidFill>
                            <a:schemeClr val="tx1"/>
                          </a:solidFill>
                        </a:rPr>
                        <a:t>(millions)</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fr-FR" sz="2400">
                          <a:solidFill>
                            <a:schemeClr val="tx1"/>
                          </a:solidFill>
                        </a:rPr>
                        <a:t>Probes </a:t>
                      </a:r>
                    </a:p>
                    <a:p>
                      <a:pPr marL="0" lvl="0" indent="0" algn="r" rtl="0">
                        <a:spcBef>
                          <a:spcPts val="0"/>
                        </a:spcBef>
                        <a:spcAft>
                          <a:spcPts val="0"/>
                        </a:spcAft>
                        <a:buNone/>
                      </a:pPr>
                      <a:r>
                        <a:rPr lang="fr-FR" sz="2400">
                          <a:solidFill>
                            <a:schemeClr val="tx1"/>
                          </a:solidFill>
                        </a:rPr>
                        <a:t>(billions)</a:t>
                      </a:r>
                      <a:endParaRPr sz="2400">
                        <a:solidFill>
                          <a:schemeClr val="tx1"/>
                        </a:solidFill>
                      </a:endParaRPr>
                    </a:p>
                  </a:txBody>
                  <a:tcPr marL="91425" marR="91425" marT="91425" marB="91425"/>
                </a:tc>
                <a:extLst>
                  <a:ext uri="{0D108BD9-81ED-4DB2-BD59-A6C34878D82A}">
                    <a16:rowId xmlns:a16="http://schemas.microsoft.com/office/drawing/2014/main" val="10000"/>
                  </a:ext>
                </a:extLst>
              </a:tr>
              <a:tr h="524427">
                <a:tc>
                  <a:txBody>
                    <a:bodyPr/>
                    <a:lstStyle/>
                    <a:p>
                      <a:pPr marL="0" lvl="0" indent="0" algn="l" rtl="0">
                        <a:spcBef>
                          <a:spcPts val="0"/>
                        </a:spcBef>
                        <a:spcAft>
                          <a:spcPts val="0"/>
                        </a:spcAft>
                        <a:buNone/>
                      </a:pPr>
                      <a:r>
                        <a:rPr lang="en" sz="2400">
                          <a:solidFill>
                            <a:schemeClr val="tx1"/>
                          </a:solidFill>
                        </a:rPr>
                        <a:t>D-Miner</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b="0">
                          <a:solidFill>
                            <a:schemeClr val="tx1"/>
                          </a:solidFill>
                        </a:rPr>
                        <a:t>6</a:t>
                      </a:r>
                      <a:endParaRPr sz="2400" b="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1</a:t>
                      </a:r>
                      <a:r>
                        <a:rPr lang="fr-FR" sz="2400">
                          <a:solidFill>
                            <a:schemeClr val="tx1"/>
                          </a:solidFill>
                        </a:rPr>
                        <a:t>.</a:t>
                      </a:r>
                      <a:r>
                        <a:rPr lang="en" sz="2400">
                          <a:solidFill>
                            <a:schemeClr val="tx1"/>
                          </a:solidFill>
                        </a:rPr>
                        <a:t>6</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b="0">
                          <a:solidFill>
                            <a:schemeClr val="tx1"/>
                          </a:solidFill>
                        </a:rPr>
                        <a:t>7</a:t>
                      </a:r>
                      <a:r>
                        <a:rPr lang="fr-FR" sz="2400" b="0">
                          <a:solidFill>
                            <a:schemeClr val="tx1"/>
                          </a:solidFill>
                        </a:rPr>
                        <a:t>.</a:t>
                      </a:r>
                      <a:r>
                        <a:rPr lang="en" sz="2400" b="0">
                          <a:solidFill>
                            <a:schemeClr val="tx1"/>
                          </a:solidFill>
                        </a:rPr>
                        <a:t>1</a:t>
                      </a:r>
                      <a:endParaRPr sz="2400" b="0">
                        <a:solidFill>
                          <a:schemeClr val="tx1"/>
                        </a:solidFill>
                      </a:endParaRPr>
                    </a:p>
                  </a:txBody>
                  <a:tcPr marL="91425" marR="91425" marT="91425" marB="91425"/>
                </a:tc>
                <a:tc>
                  <a:txBody>
                    <a:bodyPr/>
                    <a:lstStyle/>
                    <a:p>
                      <a:pPr marL="0" lvl="0" indent="0" algn="r" rtl="0">
                        <a:spcBef>
                          <a:spcPts val="0"/>
                        </a:spcBef>
                        <a:spcAft>
                          <a:spcPts val="0"/>
                        </a:spcAft>
                        <a:buNone/>
                      </a:pPr>
                      <a:r>
                        <a:rPr lang="fi-FI" sz="2400" b="0">
                          <a:solidFill>
                            <a:schemeClr val="tx1"/>
                          </a:solidFill>
                        </a:rPr>
                        <a:t>13.2</a:t>
                      </a:r>
                    </a:p>
                  </a:txBody>
                  <a:tcPr marL="91425" marR="91425" marT="91425" marB="91425"/>
                </a:tc>
                <a:extLst>
                  <a:ext uri="{0D108BD9-81ED-4DB2-BD59-A6C34878D82A}">
                    <a16:rowId xmlns:a16="http://schemas.microsoft.com/office/drawing/2014/main" val="10001"/>
                  </a:ext>
                </a:extLst>
              </a:tr>
              <a:tr h="616319">
                <a:tc>
                  <a:txBody>
                    <a:bodyPr/>
                    <a:lstStyle/>
                    <a:p>
                      <a:pPr marL="0" lvl="0" indent="0" algn="l" rtl="0">
                        <a:spcBef>
                          <a:spcPts val="0"/>
                        </a:spcBef>
                        <a:spcAft>
                          <a:spcPts val="0"/>
                        </a:spcAft>
                        <a:buNone/>
                      </a:pPr>
                      <a:r>
                        <a:rPr lang="en" sz="2400">
                          <a:solidFill>
                            <a:schemeClr val="tx1"/>
                          </a:solidFill>
                        </a:rPr>
                        <a:t>Ark</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~110</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1</a:t>
                      </a:r>
                      <a:r>
                        <a:rPr lang="fr-FR" sz="2400">
                          <a:solidFill>
                            <a:schemeClr val="tx1"/>
                          </a:solidFill>
                        </a:rPr>
                        <a:t>.</a:t>
                      </a:r>
                      <a:r>
                        <a:rPr lang="en" sz="2400">
                          <a:solidFill>
                            <a:schemeClr val="tx1"/>
                          </a:solidFill>
                        </a:rPr>
                        <a:t>9</a:t>
                      </a:r>
                      <a:endParaRPr sz="2400">
                        <a:solidFill>
                          <a:schemeClr val="tx1"/>
                        </a:solidFill>
                      </a:endParaRPr>
                    </a:p>
                  </a:txBody>
                  <a:tcPr marL="91425" marR="91425" marT="91425" marB="91425"/>
                </a:tc>
                <a:tc>
                  <a:txBody>
                    <a:bodyPr/>
                    <a:lstStyle/>
                    <a:p>
                      <a:pPr marL="0" lvl="0" indent="0" algn="r" rtl="0">
                        <a:spcBef>
                          <a:spcPts val="0"/>
                        </a:spcBef>
                        <a:spcAft>
                          <a:spcPts val="0"/>
                        </a:spcAft>
                        <a:buNone/>
                      </a:pPr>
                      <a:r>
                        <a:rPr lang="en" sz="2400">
                          <a:solidFill>
                            <a:schemeClr val="tx1"/>
                          </a:solidFill>
                        </a:rPr>
                        <a:t>4</a:t>
                      </a:r>
                      <a:r>
                        <a:rPr lang="fr-FR" sz="2400">
                          <a:solidFill>
                            <a:schemeClr val="tx1"/>
                          </a:solidFill>
                        </a:rPr>
                        <a:t>.</a:t>
                      </a:r>
                      <a:r>
                        <a:rPr lang="en" sz="2400">
                          <a:solidFill>
                            <a:schemeClr val="tx1"/>
                          </a:solidFill>
                        </a:rPr>
                        <a:t>3</a:t>
                      </a:r>
                      <a:endParaRPr sz="2400">
                        <a:solidFill>
                          <a:schemeClr val="tx1"/>
                        </a:solidFill>
                      </a:endParaRPr>
                    </a:p>
                  </a:txBody>
                  <a:tcPr marL="91425" marR="91425" marT="91425" marB="91425"/>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fi-FI" sz="2400" b="0" i="0" u="none" strike="noStrike" cap="none">
                          <a:solidFill>
                            <a:schemeClr val="tx1"/>
                          </a:solidFill>
                          <a:effectLst/>
                          <a:latin typeface="Arial"/>
                          <a:ea typeface="Arial"/>
                          <a:cs typeface="Arial"/>
                          <a:sym typeface="Arial"/>
                        </a:rPr>
                        <a:t>5.9</a:t>
                      </a:r>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8044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t>Diamond-Miner</a:t>
            </a:r>
          </a:p>
          <a:p>
            <a:pPr lvl="1">
              <a:spcAft>
                <a:spcPts val="300"/>
              </a:spcAft>
            </a:pPr>
            <a:r>
              <a:rPr lang="en-US" sz="2400" dirty="0"/>
              <a:t>Takeaways</a:t>
            </a:r>
          </a:p>
          <a:p>
            <a:r>
              <a:rPr lang="en-US" dirty="0"/>
              <a:t>Limited Ltd.</a:t>
            </a:r>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4258894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Takeaways</a:t>
            </a:r>
            <a:endParaRPr lang="fr-FR" dirty="0"/>
          </a:p>
        </p:txBody>
      </p:sp>
      <p:sp>
        <p:nvSpPr>
          <p:cNvPr id="3" name="Espace réservé du texte 2"/>
          <p:cNvSpPr>
            <a:spLocks noGrp="1"/>
          </p:cNvSpPr>
          <p:nvPr>
            <p:ph type="body" idx="1"/>
          </p:nvPr>
        </p:nvSpPr>
        <p:spPr/>
        <p:txBody>
          <a:bodyPr/>
          <a:lstStyle/>
          <a:p>
            <a:r>
              <a:rPr lang="fr-FR" dirty="0"/>
              <a:t>First system capable of </a:t>
            </a:r>
            <a:r>
              <a:rPr lang="fr-FR" dirty="0" err="1"/>
              <a:t>tracing</a:t>
            </a:r>
            <a:r>
              <a:rPr lang="fr-FR" dirty="0"/>
              <a:t> </a:t>
            </a:r>
            <a:r>
              <a:rPr lang="fr-FR" dirty="0" err="1"/>
              <a:t>diamonds</a:t>
            </a:r>
            <a:r>
              <a:rPr lang="fr-FR" dirty="0"/>
              <a:t> at Internet </a:t>
            </a:r>
            <a:r>
              <a:rPr lang="fr-FR" dirty="0" err="1"/>
              <a:t>scale</a:t>
            </a:r>
            <a:r>
              <a:rPr lang="fr-FR" dirty="0"/>
              <a:t> </a:t>
            </a:r>
            <a:r>
              <a:rPr lang="fr-FR" dirty="0" err="1"/>
              <a:t>with</a:t>
            </a:r>
            <a:r>
              <a:rPr lang="fr-FR" dirty="0"/>
              <a:t> </a:t>
            </a:r>
            <a:r>
              <a:rPr lang="fr-FR" b="1" dirty="0" err="1"/>
              <a:t>statistical</a:t>
            </a:r>
            <a:r>
              <a:rPr lang="fr-FR" b="1" dirty="0"/>
              <a:t> </a:t>
            </a:r>
            <a:r>
              <a:rPr lang="fr-FR" b="1" dirty="0" err="1"/>
              <a:t>guarantees</a:t>
            </a:r>
            <a:endParaRPr lang="fr-FR" b="1" dirty="0"/>
          </a:p>
          <a:p>
            <a:endParaRPr lang="fr-FR" dirty="0"/>
          </a:p>
          <a:p>
            <a:r>
              <a:rPr lang="fr-FR" dirty="0" err="1"/>
              <a:t>Obtains</a:t>
            </a:r>
            <a:r>
              <a:rPr lang="fr-FR" dirty="0"/>
              <a:t> the </a:t>
            </a:r>
            <a:r>
              <a:rPr lang="fr-FR" b="1" dirty="0" err="1"/>
              <a:t>most</a:t>
            </a:r>
            <a:r>
              <a:rPr lang="fr-FR" b="1" dirty="0"/>
              <a:t> </a:t>
            </a:r>
            <a:r>
              <a:rPr lang="fr-FR" b="1" dirty="0" err="1"/>
              <a:t>complete</a:t>
            </a:r>
            <a:r>
              <a:rPr lang="fr-FR" dirty="0"/>
              <a:t> IP-</a:t>
            </a:r>
            <a:r>
              <a:rPr lang="fr-FR" dirty="0" err="1"/>
              <a:t>level</a:t>
            </a:r>
            <a:r>
              <a:rPr lang="fr-FR" dirty="0"/>
              <a:t> </a:t>
            </a:r>
            <a:r>
              <a:rPr lang="fr-FR" dirty="0" err="1"/>
              <a:t>topology</a:t>
            </a:r>
            <a:r>
              <a:rPr lang="fr-FR" dirty="0"/>
              <a:t> </a:t>
            </a:r>
            <a:r>
              <a:rPr lang="fr-FR" dirty="0" err="1"/>
              <a:t>view</a:t>
            </a:r>
            <a:r>
              <a:rPr lang="fr-FR" dirty="0"/>
              <a:t> </a:t>
            </a:r>
            <a:r>
              <a:rPr lang="fr-FR" dirty="0" err="1"/>
              <a:t>from</a:t>
            </a:r>
            <a:r>
              <a:rPr lang="fr-FR" dirty="0"/>
              <a:t> a single server</a:t>
            </a:r>
          </a:p>
          <a:p>
            <a:endParaRPr lang="fr-FR" dirty="0"/>
          </a:p>
          <a:p>
            <a:r>
              <a:rPr lang="fr-FR" dirty="0"/>
              <a:t>The system </a:t>
            </a:r>
            <a:r>
              <a:rPr lang="fr-FR" dirty="0" err="1"/>
              <a:t>is</a:t>
            </a:r>
            <a:r>
              <a:rPr lang="fr-FR" dirty="0"/>
              <a:t> in production at Sorbonne Université</a:t>
            </a:r>
          </a:p>
          <a:p>
            <a:pPr marL="114300" indent="0">
              <a:buNone/>
            </a:pPr>
            <a:r>
              <a:rPr lang="fr-FR" dirty="0"/>
              <a:t>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56</a:t>
            </a:fld>
            <a:endParaRPr lang="uk-UA"/>
          </a:p>
        </p:txBody>
      </p:sp>
    </p:spTree>
    <p:extLst>
      <p:ext uri="{BB962C8B-B14F-4D97-AF65-F5344CB8AC3E}">
        <p14:creationId xmlns:p14="http://schemas.microsoft.com/office/powerpoint/2010/main" val="1960413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E0A2CA-AEEE-CD44-80C2-FE467A663AD4}"/>
              </a:ext>
            </a:extLst>
          </p:cNvPr>
          <p:cNvSpPr>
            <a:spLocks noGrp="1"/>
          </p:cNvSpPr>
          <p:nvPr>
            <p:ph type="title"/>
          </p:nvPr>
        </p:nvSpPr>
        <p:spPr/>
        <p:txBody>
          <a:bodyPr/>
          <a:lstStyle/>
          <a:p>
            <a:r>
              <a:rPr lang="fr-FR" dirty="0" err="1"/>
              <a:t>Presentations</a:t>
            </a:r>
            <a:endParaRPr lang="fr-FR" dirty="0"/>
          </a:p>
        </p:txBody>
      </p:sp>
      <p:sp>
        <p:nvSpPr>
          <p:cNvPr id="3" name="Espace réservé du texte 2">
            <a:extLst>
              <a:ext uri="{FF2B5EF4-FFF2-40B4-BE49-F238E27FC236}">
                <a16:creationId xmlns:a16="http://schemas.microsoft.com/office/drawing/2014/main" id="{F5365D86-1808-ED46-B91A-2A2F8AC3D99C}"/>
              </a:ext>
            </a:extLst>
          </p:cNvPr>
          <p:cNvSpPr>
            <a:spLocks noGrp="1"/>
          </p:cNvSpPr>
          <p:nvPr>
            <p:ph type="body" idx="1"/>
          </p:nvPr>
        </p:nvSpPr>
        <p:spPr/>
        <p:txBody>
          <a:bodyPr/>
          <a:lstStyle/>
          <a:p>
            <a:r>
              <a:rPr lang="fr-FR" sz="3200" dirty="0"/>
              <a:t>Université de Liège (Benoit </a:t>
            </a:r>
            <a:r>
              <a:rPr lang="fr-FR" sz="3200" dirty="0" err="1"/>
              <a:t>Donnet</a:t>
            </a:r>
            <a:r>
              <a:rPr lang="fr-FR" sz="3200" dirty="0"/>
              <a:t>, 2020)</a:t>
            </a:r>
          </a:p>
          <a:p>
            <a:r>
              <a:rPr lang="fr-FR" sz="3200" dirty="0"/>
              <a:t>Université de Strasbourg (Cristel </a:t>
            </a:r>
            <a:r>
              <a:rPr lang="fr-FR" sz="3200" dirty="0" err="1"/>
              <a:t>Pelsser</a:t>
            </a:r>
            <a:r>
              <a:rPr lang="fr-FR" sz="3200" dirty="0"/>
              <a:t>, 2020)</a:t>
            </a:r>
          </a:p>
          <a:p>
            <a:r>
              <a:rPr lang="fr-FR" sz="3200" dirty="0"/>
              <a:t>NSDI (2020)</a:t>
            </a:r>
          </a:p>
          <a:p>
            <a:r>
              <a:rPr lang="fr-FR" sz="3200" dirty="0"/>
              <a:t>Berkeley </a:t>
            </a:r>
            <a:r>
              <a:rPr lang="fr-FR" sz="3200" dirty="0" err="1"/>
              <a:t>University</a:t>
            </a:r>
            <a:r>
              <a:rPr lang="fr-FR" sz="3200" dirty="0"/>
              <a:t> (</a:t>
            </a:r>
            <a:r>
              <a:rPr lang="fr-FR" sz="3200" dirty="0" err="1"/>
              <a:t>Vern</a:t>
            </a:r>
            <a:r>
              <a:rPr lang="fr-FR" sz="3200" dirty="0"/>
              <a:t> </a:t>
            </a:r>
            <a:r>
              <a:rPr lang="fr-FR" sz="3200" dirty="0" err="1"/>
              <a:t>Paxson</a:t>
            </a:r>
            <a:r>
              <a:rPr lang="fr-FR" sz="3200" dirty="0"/>
              <a:t>, Nicholas Weaver, 2020)</a:t>
            </a:r>
          </a:p>
          <a:p>
            <a:r>
              <a:rPr lang="fr-FR" sz="3200" dirty="0"/>
              <a:t>Google (Christophe </a:t>
            </a:r>
            <a:r>
              <a:rPr lang="fr-FR" sz="3200" dirty="0" err="1"/>
              <a:t>Diot</a:t>
            </a:r>
            <a:r>
              <a:rPr lang="fr-FR" sz="3200" dirty="0"/>
              <a:t>, 2020)</a:t>
            </a:r>
          </a:p>
          <a:p>
            <a:r>
              <a:rPr lang="fr-FR" sz="3200" dirty="0"/>
              <a:t>Columbia </a:t>
            </a:r>
            <a:r>
              <a:rPr lang="fr-FR" sz="3200" dirty="0" err="1"/>
              <a:t>University</a:t>
            </a:r>
            <a:r>
              <a:rPr lang="fr-FR" sz="3200" dirty="0"/>
              <a:t> (Ethan Katz-Basset, 2020)</a:t>
            </a:r>
          </a:p>
          <a:p>
            <a:endParaRPr lang="fr-FR" dirty="0"/>
          </a:p>
        </p:txBody>
      </p:sp>
      <p:sp>
        <p:nvSpPr>
          <p:cNvPr id="4" name="Espace réservé du numéro de diapositive 3">
            <a:extLst>
              <a:ext uri="{FF2B5EF4-FFF2-40B4-BE49-F238E27FC236}">
                <a16:creationId xmlns:a16="http://schemas.microsoft.com/office/drawing/2014/main" id="{47F6E896-C1CA-BB4C-A9BB-29FCCFA4E9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57</a:t>
            </a:fld>
            <a:endParaRPr lang="fr-FR"/>
          </a:p>
        </p:txBody>
      </p:sp>
    </p:spTree>
    <p:extLst>
      <p:ext uri="{BB962C8B-B14F-4D97-AF65-F5344CB8AC3E}">
        <p14:creationId xmlns:p14="http://schemas.microsoft.com/office/powerpoint/2010/main" val="3040080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solidFill>
                  <a:schemeClr val="bg2"/>
                </a:solidFill>
              </a:rPr>
              <a:t>Diamond-Miner</a:t>
            </a:r>
          </a:p>
          <a:p>
            <a:r>
              <a:rPr lang="en-US" dirty="0"/>
              <a:t>Limited Ltd.</a:t>
            </a:r>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4283927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bject 30">
            <a:extLst>
              <a:ext uri="{FF2B5EF4-FFF2-40B4-BE49-F238E27FC236}">
                <a16:creationId xmlns:a16="http://schemas.microsoft.com/office/drawing/2014/main" id="{2B2FAAAD-0178-4543-BDFB-3C5D8DCE0B8F}"/>
              </a:ext>
            </a:extLst>
          </p:cNvPr>
          <p:cNvSpPr/>
          <p:nvPr/>
        </p:nvSpPr>
        <p:spPr>
          <a:xfrm>
            <a:off x="504960" y="1221701"/>
            <a:ext cx="864499"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4" name="Titre 3"/>
          <p:cNvSpPr>
            <a:spLocks noGrp="1"/>
          </p:cNvSpPr>
          <p:nvPr>
            <p:ph type="title"/>
          </p:nvPr>
        </p:nvSpPr>
        <p:spPr>
          <a:xfrm>
            <a:off x="311700" y="71097"/>
            <a:ext cx="8520600" cy="572700"/>
          </a:xfrm>
        </p:spPr>
        <p:txBody>
          <a:bodyPr/>
          <a:lstStyle/>
          <a:p>
            <a:r>
              <a:rPr lang="fr-FR" sz="2800" dirty="0"/>
              <a:t>IP </a:t>
            </a:r>
            <a:r>
              <a:rPr lang="fr-FR" sz="2800" dirty="0" err="1"/>
              <a:t>level</a:t>
            </a:r>
            <a:r>
              <a:rPr lang="fr-FR" sz="2800" dirty="0"/>
              <a:t> </a:t>
            </a:r>
            <a:r>
              <a:rPr lang="fr-FR" sz="2800" dirty="0" err="1"/>
              <a:t>topology</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59</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78" name="object 26"/>
          <p:cNvSpPr/>
          <p:nvPr/>
        </p:nvSpPr>
        <p:spPr>
          <a:xfrm>
            <a:off x="1509540" y="2375589"/>
            <a:ext cx="1571917"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a:off x="497700" y="2375589"/>
            <a:ext cx="864499"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94" name="object 30"/>
          <p:cNvSpPr/>
          <p:nvPr/>
        </p:nvSpPr>
        <p:spPr>
          <a:xfrm flipV="1">
            <a:off x="6865823" y="2320107"/>
            <a:ext cx="1766627" cy="64767"/>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1" name="object 26"/>
          <p:cNvSpPr/>
          <p:nvPr/>
        </p:nvSpPr>
        <p:spPr>
          <a:xfrm>
            <a:off x="3311310" y="2389639"/>
            <a:ext cx="1629927"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2" name="object 26"/>
          <p:cNvSpPr/>
          <p:nvPr/>
        </p:nvSpPr>
        <p:spPr>
          <a:xfrm>
            <a:off x="5091790" y="2384875"/>
            <a:ext cx="1604747" cy="45720"/>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3" name="Ellipse 22"/>
          <p:cNvSpPr>
            <a:spLocks noChangeAspect="1"/>
          </p:cNvSpPr>
          <p:nvPr/>
        </p:nvSpPr>
        <p:spPr>
          <a:xfrm>
            <a:off x="-921552" y="267422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a:spLocks noChangeAspect="1"/>
          </p:cNvSpPr>
          <p:nvPr/>
        </p:nvSpPr>
        <p:spPr>
          <a:xfrm>
            <a:off x="-740019" y="307336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a:spLocks noChangeAspect="1"/>
          </p:cNvSpPr>
          <p:nvPr/>
        </p:nvSpPr>
        <p:spPr>
          <a:xfrm>
            <a:off x="-558696" y="41111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a:spLocks noChangeAspect="1"/>
          </p:cNvSpPr>
          <p:nvPr/>
        </p:nvSpPr>
        <p:spPr>
          <a:xfrm>
            <a:off x="-406296" y="42635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a:spLocks noChangeAspect="1"/>
          </p:cNvSpPr>
          <p:nvPr/>
        </p:nvSpPr>
        <p:spPr>
          <a:xfrm>
            <a:off x="-253896" y="44159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1</a:t>
            </a:r>
            <a:endParaRPr sz="1767" dirty="0">
              <a:latin typeface="Arial"/>
              <a:cs typeface="Arial"/>
            </a:endParaRPr>
          </a:p>
        </p:txBody>
      </p:sp>
      <p:sp>
        <p:nvSpPr>
          <p:cNvPr id="30" name="object 33"/>
          <p:cNvSpPr txBox="1"/>
          <p:nvPr/>
        </p:nvSpPr>
        <p:spPr>
          <a:xfrm>
            <a:off x="3422722" y="399268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2</a:t>
            </a:r>
            <a:endParaRPr sz="1767" dirty="0">
              <a:latin typeface="Arial"/>
              <a:cs typeface="Arial"/>
            </a:endParaRPr>
          </a:p>
        </p:txBody>
      </p:sp>
      <p:sp>
        <p:nvSpPr>
          <p:cNvPr id="31" name="object 34"/>
          <p:cNvSpPr txBox="1"/>
          <p:nvPr/>
        </p:nvSpPr>
        <p:spPr>
          <a:xfrm>
            <a:off x="5125955" y="3986333"/>
            <a:ext cx="567837" cy="281787"/>
          </a:xfrm>
          <a:prstGeom prst="rect">
            <a:avLst/>
          </a:prstGeom>
        </p:spPr>
        <p:txBody>
          <a:bodyPr vert="horz" wrap="square" lIns="0" tIns="9758" rIns="0" bIns="0" rtlCol="0">
            <a:spAutoFit/>
          </a:bodyPr>
          <a:lstStyle/>
          <a:p>
            <a:pPr algn="ctr">
              <a:spcBef>
                <a:spcPts val="1525"/>
              </a:spcBef>
            </a:pPr>
            <a:r>
              <a:rPr lang="fr-FR" sz="1767" spc="-47" dirty="0" err="1">
                <a:latin typeface="Arial"/>
                <a:cs typeface="Arial"/>
              </a:rPr>
              <a:t>T</a:t>
            </a:r>
            <a:r>
              <a:rPr sz="1767" spc="-47" dirty="0">
                <a:latin typeface="Arial"/>
                <a:cs typeface="Arial"/>
              </a:rPr>
              <a:t>TL</a:t>
            </a:r>
            <a:r>
              <a:rPr sz="1767" spc="-58" dirty="0">
                <a:latin typeface="Arial"/>
                <a:cs typeface="Arial"/>
              </a:rPr>
              <a:t> </a:t>
            </a:r>
            <a:r>
              <a:rPr sz="1767" spc="-5" dirty="0">
                <a:latin typeface="Arial"/>
                <a:cs typeface="Arial"/>
              </a:rPr>
              <a:t>3</a:t>
            </a:r>
            <a:endParaRPr sz="1767" dirty="0">
              <a:latin typeface="Arial"/>
              <a:cs typeface="Arial"/>
            </a:endParaRPr>
          </a:p>
        </p:txBody>
      </p:sp>
      <p:sp>
        <p:nvSpPr>
          <p:cNvPr id="32" name="object 35"/>
          <p:cNvSpPr txBox="1"/>
          <p:nvPr/>
        </p:nvSpPr>
        <p:spPr>
          <a:xfrm>
            <a:off x="6927012" y="397781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4</a:t>
            </a:r>
            <a:endParaRPr sz="1767" dirty="0">
              <a:latin typeface="Arial"/>
              <a:cs typeface="Arial"/>
            </a:endParaRPr>
          </a:p>
        </p:txBody>
      </p:sp>
      <p:sp>
        <p:nvSpPr>
          <p:cNvPr id="33" name="object 35"/>
          <p:cNvSpPr txBox="1"/>
          <p:nvPr/>
        </p:nvSpPr>
        <p:spPr>
          <a:xfrm>
            <a:off x="8490250" y="3983699"/>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lang="fr-FR" sz="1767" spc="-5" dirty="0"/>
              <a:t>5</a:t>
            </a:r>
            <a:endParaRPr sz="1767" dirty="0">
              <a:latin typeface="Arial"/>
              <a:cs typeface="Arial"/>
            </a:endParaRPr>
          </a:p>
        </p:txBody>
      </p:sp>
      <p:sp>
        <p:nvSpPr>
          <p:cNvPr id="6" name="Ellipse 5">
            <a:extLst>
              <a:ext uri="{FF2B5EF4-FFF2-40B4-BE49-F238E27FC236}">
                <a16:creationId xmlns:a16="http://schemas.microsoft.com/office/drawing/2014/main" id="{BDD8F7AC-F1D7-D74B-9357-D875E53C08EC}"/>
              </a:ext>
            </a:extLst>
          </p:cNvPr>
          <p:cNvSpPr>
            <a:spLocks noChangeAspect="1"/>
          </p:cNvSpPr>
          <p:nvPr/>
        </p:nvSpPr>
        <p:spPr>
          <a:xfrm>
            <a:off x="1293540" y="2257827"/>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0D0C9633-F2F5-944D-AAC9-7D51B9596E29}"/>
              </a:ext>
            </a:extLst>
          </p:cNvPr>
          <p:cNvSpPr>
            <a:spLocks noChangeAspect="1"/>
          </p:cNvSpPr>
          <p:nvPr/>
        </p:nvSpPr>
        <p:spPr>
          <a:xfrm>
            <a:off x="3081457" y="2259781"/>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81947977-7CCD-FC43-8BE2-0B3C6EF546B2}"/>
              </a:ext>
            </a:extLst>
          </p:cNvPr>
          <p:cNvSpPr>
            <a:spLocks noChangeAspect="1"/>
          </p:cNvSpPr>
          <p:nvPr/>
        </p:nvSpPr>
        <p:spPr>
          <a:xfrm>
            <a:off x="4861937" y="2272789"/>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FD70D056-21A4-F14C-B682-0D2BFE62119E}"/>
              </a:ext>
            </a:extLst>
          </p:cNvPr>
          <p:cNvSpPr>
            <a:spLocks noChangeAspect="1"/>
          </p:cNvSpPr>
          <p:nvPr/>
        </p:nvSpPr>
        <p:spPr>
          <a:xfrm>
            <a:off x="6646593" y="2267589"/>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9CF75757-D39F-E947-9AA7-22A37BCEB05F}"/>
              </a:ext>
            </a:extLst>
          </p:cNvPr>
          <p:cNvSpPr>
            <a:spLocks noChangeAspect="1"/>
          </p:cNvSpPr>
          <p:nvPr/>
        </p:nvSpPr>
        <p:spPr>
          <a:xfrm>
            <a:off x="3582201" y="1976752"/>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bject 36">
            <a:extLst>
              <a:ext uri="{FF2B5EF4-FFF2-40B4-BE49-F238E27FC236}">
                <a16:creationId xmlns:a16="http://schemas.microsoft.com/office/drawing/2014/main" id="{F8D77BD8-6C94-6B40-8DC4-C9FF32D4F126}"/>
              </a:ext>
            </a:extLst>
          </p:cNvPr>
          <p:cNvSpPr txBox="1"/>
          <p:nvPr/>
        </p:nvSpPr>
        <p:spPr>
          <a:xfrm>
            <a:off x="0" y="1027002"/>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48" name="Ellipse 47">
            <a:extLst>
              <a:ext uri="{FF2B5EF4-FFF2-40B4-BE49-F238E27FC236}">
                <a16:creationId xmlns:a16="http://schemas.microsoft.com/office/drawing/2014/main" id="{020227D0-4599-B840-802F-851D55C4470E}"/>
              </a:ext>
            </a:extLst>
          </p:cNvPr>
          <p:cNvSpPr>
            <a:spLocks noChangeAspect="1"/>
          </p:cNvSpPr>
          <p:nvPr/>
        </p:nvSpPr>
        <p:spPr>
          <a:xfrm>
            <a:off x="1293540" y="1101068"/>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A536AC38-49F3-C545-9075-576A73B6FEEC}"/>
              </a:ext>
            </a:extLst>
          </p:cNvPr>
          <p:cNvCxnSpPr>
            <a:cxnSpLocks/>
            <a:stCxn id="48" idx="6"/>
            <a:endCxn id="46" idx="1"/>
          </p:cNvCxnSpPr>
          <p:nvPr/>
        </p:nvCxnSpPr>
        <p:spPr>
          <a:xfrm>
            <a:off x="1509540" y="1209068"/>
            <a:ext cx="2104293" cy="7993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DFC90FD9-4A0E-B545-B176-5E2BE233D76C}"/>
              </a:ext>
            </a:extLst>
          </p:cNvPr>
          <p:cNvCxnSpPr>
            <a:cxnSpLocks/>
            <a:stCxn id="46" idx="6"/>
            <a:endCxn id="42" idx="1"/>
          </p:cNvCxnSpPr>
          <p:nvPr/>
        </p:nvCxnSpPr>
        <p:spPr>
          <a:xfrm>
            <a:off x="3798201" y="2084752"/>
            <a:ext cx="1095368" cy="2196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316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7" name="Nuage 16">
            <a:extLst>
              <a:ext uri="{FF2B5EF4-FFF2-40B4-BE49-F238E27FC236}">
                <a16:creationId xmlns:a16="http://schemas.microsoft.com/office/drawing/2014/main" id="{304A8414-EE86-D145-8343-66D219942384}"/>
              </a:ext>
            </a:extLst>
          </p:cNvPr>
          <p:cNvSpPr/>
          <p:nvPr/>
        </p:nvSpPr>
        <p:spPr>
          <a:xfrm>
            <a:off x="1955352" y="352697"/>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Nuage 22">
            <a:extLst>
              <a:ext uri="{FF2B5EF4-FFF2-40B4-BE49-F238E27FC236}">
                <a16:creationId xmlns:a16="http://schemas.microsoft.com/office/drawing/2014/main" id="{7CD2B886-8807-7942-BDD6-69E244AFD3BD}"/>
              </a:ext>
            </a:extLst>
          </p:cNvPr>
          <p:cNvSpPr/>
          <p:nvPr/>
        </p:nvSpPr>
        <p:spPr>
          <a:xfrm>
            <a:off x="4526146" y="1391769"/>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Nuage 23">
            <a:extLst>
              <a:ext uri="{FF2B5EF4-FFF2-40B4-BE49-F238E27FC236}">
                <a16:creationId xmlns:a16="http://schemas.microsoft.com/office/drawing/2014/main" id="{1F6788B5-F576-364B-A171-18D549928FF4}"/>
              </a:ext>
            </a:extLst>
          </p:cNvPr>
          <p:cNvSpPr/>
          <p:nvPr/>
        </p:nvSpPr>
        <p:spPr>
          <a:xfrm>
            <a:off x="943416" y="3004457"/>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Nuage 24">
            <a:extLst>
              <a:ext uri="{FF2B5EF4-FFF2-40B4-BE49-F238E27FC236}">
                <a16:creationId xmlns:a16="http://schemas.microsoft.com/office/drawing/2014/main" id="{3C7758A3-0246-DD43-857D-427192E941F2}"/>
              </a:ext>
            </a:extLst>
          </p:cNvPr>
          <p:cNvSpPr/>
          <p:nvPr/>
        </p:nvSpPr>
        <p:spPr>
          <a:xfrm>
            <a:off x="4526146" y="3550662"/>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0" name="Groupe 79">
            <a:extLst>
              <a:ext uri="{FF2B5EF4-FFF2-40B4-BE49-F238E27FC236}">
                <a16:creationId xmlns:a16="http://schemas.microsoft.com/office/drawing/2014/main" id="{3568F225-401E-084A-99FB-64EB39906050}"/>
              </a:ext>
            </a:extLst>
          </p:cNvPr>
          <p:cNvGrpSpPr/>
          <p:nvPr/>
        </p:nvGrpSpPr>
        <p:grpSpPr>
          <a:xfrm>
            <a:off x="1971722" y="678604"/>
            <a:ext cx="4671478" cy="3667821"/>
            <a:chOff x="1318592" y="678604"/>
            <a:chExt cx="4671478" cy="3667821"/>
          </a:xfrm>
        </p:grpSpPr>
        <p:pic>
          <p:nvPicPr>
            <p:cNvPr id="26" name="Image 25">
              <a:extLst>
                <a:ext uri="{FF2B5EF4-FFF2-40B4-BE49-F238E27FC236}">
                  <a16:creationId xmlns:a16="http://schemas.microsoft.com/office/drawing/2014/main" id="{AB2C99A6-985C-EF44-A72E-8C3AB2B1B4D4}"/>
                </a:ext>
              </a:extLst>
            </p:cNvPr>
            <p:cNvPicPr>
              <a:picLocks noChangeAspect="1"/>
            </p:cNvPicPr>
            <p:nvPr/>
          </p:nvPicPr>
          <p:blipFill>
            <a:blip r:embed="rId3"/>
            <a:stretch>
              <a:fillRect/>
            </a:stretch>
          </p:blipFill>
          <p:spPr>
            <a:xfrm>
              <a:off x="5560211" y="1731112"/>
              <a:ext cx="429859" cy="301368"/>
            </a:xfrm>
            <a:prstGeom prst="rect">
              <a:avLst/>
            </a:prstGeom>
          </p:spPr>
        </p:pic>
        <p:pic>
          <p:nvPicPr>
            <p:cNvPr id="27" name="Image 26">
              <a:extLst>
                <a:ext uri="{FF2B5EF4-FFF2-40B4-BE49-F238E27FC236}">
                  <a16:creationId xmlns:a16="http://schemas.microsoft.com/office/drawing/2014/main" id="{717039C7-C116-9D4A-8FA7-5479B2405D92}"/>
                </a:ext>
              </a:extLst>
            </p:cNvPr>
            <p:cNvPicPr>
              <a:picLocks noChangeAspect="1"/>
            </p:cNvPicPr>
            <p:nvPr/>
          </p:nvPicPr>
          <p:blipFill>
            <a:blip r:embed="rId3"/>
            <a:stretch>
              <a:fillRect/>
            </a:stretch>
          </p:blipFill>
          <p:spPr>
            <a:xfrm>
              <a:off x="4879460" y="1881796"/>
              <a:ext cx="429859" cy="301368"/>
            </a:xfrm>
            <a:prstGeom prst="rect">
              <a:avLst/>
            </a:prstGeom>
          </p:spPr>
        </p:pic>
        <p:pic>
          <p:nvPicPr>
            <p:cNvPr id="28" name="Image 27">
              <a:extLst>
                <a:ext uri="{FF2B5EF4-FFF2-40B4-BE49-F238E27FC236}">
                  <a16:creationId xmlns:a16="http://schemas.microsoft.com/office/drawing/2014/main" id="{2EAEEFD2-FA59-EE42-B652-A1EBAD350767}"/>
                </a:ext>
              </a:extLst>
            </p:cNvPr>
            <p:cNvPicPr>
              <a:picLocks noChangeAspect="1"/>
            </p:cNvPicPr>
            <p:nvPr/>
          </p:nvPicPr>
          <p:blipFill>
            <a:blip r:embed="rId3"/>
            <a:stretch>
              <a:fillRect/>
            </a:stretch>
          </p:blipFill>
          <p:spPr>
            <a:xfrm>
              <a:off x="2323502" y="842724"/>
              <a:ext cx="429859" cy="301368"/>
            </a:xfrm>
            <a:prstGeom prst="rect">
              <a:avLst/>
            </a:prstGeom>
          </p:spPr>
        </p:pic>
        <p:pic>
          <p:nvPicPr>
            <p:cNvPr id="29" name="Image 28">
              <a:extLst>
                <a:ext uri="{FF2B5EF4-FFF2-40B4-BE49-F238E27FC236}">
                  <a16:creationId xmlns:a16="http://schemas.microsoft.com/office/drawing/2014/main" id="{4AB2B81C-3E18-3C4D-97C1-9445D00972CE}"/>
                </a:ext>
              </a:extLst>
            </p:cNvPr>
            <p:cNvPicPr>
              <a:picLocks noChangeAspect="1"/>
            </p:cNvPicPr>
            <p:nvPr/>
          </p:nvPicPr>
          <p:blipFill>
            <a:blip r:embed="rId3"/>
            <a:stretch>
              <a:fillRect/>
            </a:stretch>
          </p:blipFill>
          <p:spPr>
            <a:xfrm>
              <a:off x="2936935" y="678604"/>
              <a:ext cx="429859" cy="301368"/>
            </a:xfrm>
            <a:prstGeom prst="rect">
              <a:avLst/>
            </a:prstGeom>
          </p:spPr>
        </p:pic>
        <p:pic>
          <p:nvPicPr>
            <p:cNvPr id="30" name="Image 29">
              <a:extLst>
                <a:ext uri="{FF2B5EF4-FFF2-40B4-BE49-F238E27FC236}">
                  <a16:creationId xmlns:a16="http://schemas.microsoft.com/office/drawing/2014/main" id="{2E879B27-FEC2-5C42-86E0-265B7D7FD23B}"/>
                </a:ext>
              </a:extLst>
            </p:cNvPr>
            <p:cNvPicPr>
              <a:picLocks noChangeAspect="1"/>
            </p:cNvPicPr>
            <p:nvPr/>
          </p:nvPicPr>
          <p:blipFill>
            <a:blip r:embed="rId3"/>
            <a:stretch>
              <a:fillRect/>
            </a:stretch>
          </p:blipFill>
          <p:spPr>
            <a:xfrm>
              <a:off x="1318592" y="3494005"/>
              <a:ext cx="429859" cy="301368"/>
            </a:xfrm>
            <a:prstGeom prst="rect">
              <a:avLst/>
            </a:prstGeom>
          </p:spPr>
        </p:pic>
        <p:pic>
          <p:nvPicPr>
            <p:cNvPr id="31" name="Image 30">
              <a:extLst>
                <a:ext uri="{FF2B5EF4-FFF2-40B4-BE49-F238E27FC236}">
                  <a16:creationId xmlns:a16="http://schemas.microsoft.com/office/drawing/2014/main" id="{209351B8-7C2E-4C43-9E05-E6ABDF6E51E8}"/>
                </a:ext>
              </a:extLst>
            </p:cNvPr>
            <p:cNvPicPr>
              <a:picLocks noChangeAspect="1"/>
            </p:cNvPicPr>
            <p:nvPr/>
          </p:nvPicPr>
          <p:blipFill>
            <a:blip r:embed="rId3"/>
            <a:stretch>
              <a:fillRect/>
            </a:stretch>
          </p:blipFill>
          <p:spPr>
            <a:xfrm>
              <a:off x="1967438" y="3343321"/>
              <a:ext cx="429859" cy="301368"/>
            </a:xfrm>
            <a:prstGeom prst="rect">
              <a:avLst/>
            </a:prstGeom>
          </p:spPr>
        </p:pic>
        <p:pic>
          <p:nvPicPr>
            <p:cNvPr id="32" name="Image 31">
              <a:extLst>
                <a:ext uri="{FF2B5EF4-FFF2-40B4-BE49-F238E27FC236}">
                  <a16:creationId xmlns:a16="http://schemas.microsoft.com/office/drawing/2014/main" id="{FDE7AE94-79A6-6D4A-880C-44EF711F6FAB}"/>
                </a:ext>
              </a:extLst>
            </p:cNvPr>
            <p:cNvPicPr>
              <a:picLocks noChangeAspect="1"/>
            </p:cNvPicPr>
            <p:nvPr/>
          </p:nvPicPr>
          <p:blipFill>
            <a:blip r:embed="rId3"/>
            <a:stretch>
              <a:fillRect/>
            </a:stretch>
          </p:blipFill>
          <p:spPr>
            <a:xfrm>
              <a:off x="5218983" y="4045057"/>
              <a:ext cx="429859" cy="301368"/>
            </a:xfrm>
            <a:prstGeom prst="rect">
              <a:avLst/>
            </a:prstGeom>
          </p:spPr>
        </p:pic>
        <p:cxnSp>
          <p:nvCxnSpPr>
            <p:cNvPr id="33" name="Connecteur droit 32">
              <a:extLst>
                <a:ext uri="{FF2B5EF4-FFF2-40B4-BE49-F238E27FC236}">
                  <a16:creationId xmlns:a16="http://schemas.microsoft.com/office/drawing/2014/main" id="{36FFA4FE-351B-7B47-A805-891B8757F2C6}"/>
                </a:ext>
              </a:extLst>
            </p:cNvPr>
            <p:cNvCxnSpPr>
              <a:cxnSpLocks/>
              <a:stCxn id="31" idx="0"/>
              <a:endCxn id="28" idx="2"/>
            </p:cNvCxnSpPr>
            <p:nvPr/>
          </p:nvCxnSpPr>
          <p:spPr>
            <a:xfrm flipV="1">
              <a:off x="2182368" y="1144092"/>
              <a:ext cx="356064" cy="219922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E7B424B8-505A-074C-8E30-B4FF641C03AF}"/>
                </a:ext>
              </a:extLst>
            </p:cNvPr>
            <p:cNvCxnSpPr>
              <a:cxnSpLocks/>
              <a:stCxn id="26" idx="0"/>
              <a:endCxn id="29" idx="3"/>
            </p:cNvCxnSpPr>
            <p:nvPr/>
          </p:nvCxnSpPr>
          <p:spPr>
            <a:xfrm flipH="1" flipV="1">
              <a:off x="3366794" y="829288"/>
              <a:ext cx="2408347" cy="90182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2640B820-BFCA-984A-931F-1E6AFE22CAA3}"/>
                </a:ext>
              </a:extLst>
            </p:cNvPr>
            <p:cNvCxnSpPr>
              <a:cxnSpLocks/>
              <a:stCxn id="32" idx="1"/>
              <a:endCxn id="31" idx="2"/>
            </p:cNvCxnSpPr>
            <p:nvPr/>
          </p:nvCxnSpPr>
          <p:spPr>
            <a:xfrm flipH="1" flipV="1">
              <a:off x="2182368" y="3644689"/>
              <a:ext cx="3036615" cy="55105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FDF3165-7023-A04B-9B50-0E1EA7ED0ADB}"/>
                </a:ext>
              </a:extLst>
            </p:cNvPr>
            <p:cNvCxnSpPr>
              <a:cxnSpLocks/>
              <a:stCxn id="27" idx="1"/>
              <a:endCxn id="31" idx="3"/>
            </p:cNvCxnSpPr>
            <p:nvPr/>
          </p:nvCxnSpPr>
          <p:spPr>
            <a:xfrm flipH="1">
              <a:off x="2397297" y="2032480"/>
              <a:ext cx="2482163" cy="146152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61428B79-312F-F945-837C-3617D92912DC}"/>
                </a:ext>
              </a:extLst>
            </p:cNvPr>
            <p:cNvCxnSpPr>
              <a:cxnSpLocks/>
              <a:stCxn id="26" idx="3"/>
              <a:endCxn id="32" idx="3"/>
            </p:cNvCxnSpPr>
            <p:nvPr/>
          </p:nvCxnSpPr>
          <p:spPr>
            <a:xfrm flipH="1">
              <a:off x="5648842" y="1881796"/>
              <a:ext cx="341228" cy="231394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E96387CC-A395-C34A-BEC1-C1D2B3D0B81F}"/>
                </a:ext>
              </a:extLst>
            </p:cNvPr>
            <p:cNvCxnSpPr>
              <a:cxnSpLocks/>
              <a:stCxn id="29" idx="1"/>
              <a:endCxn id="28" idx="3"/>
            </p:cNvCxnSpPr>
            <p:nvPr/>
          </p:nvCxnSpPr>
          <p:spPr>
            <a:xfrm flipH="1">
              <a:off x="2753361" y="829288"/>
              <a:ext cx="183574" cy="16412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D55FC6EF-2BC5-9045-B3B6-C16D2DDB0666}"/>
                </a:ext>
              </a:extLst>
            </p:cNvPr>
            <p:cNvCxnSpPr>
              <a:cxnSpLocks/>
              <a:stCxn id="31" idx="1"/>
              <a:endCxn id="30" idx="3"/>
            </p:cNvCxnSpPr>
            <p:nvPr/>
          </p:nvCxnSpPr>
          <p:spPr>
            <a:xfrm flipH="1">
              <a:off x="1748451" y="3494005"/>
              <a:ext cx="218987" cy="1506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B075AAC1-9948-3247-9534-64453FC704EA}"/>
                </a:ext>
              </a:extLst>
            </p:cNvPr>
            <p:cNvCxnSpPr>
              <a:cxnSpLocks/>
              <a:stCxn id="27" idx="2"/>
              <a:endCxn id="32" idx="0"/>
            </p:cNvCxnSpPr>
            <p:nvPr/>
          </p:nvCxnSpPr>
          <p:spPr>
            <a:xfrm>
              <a:off x="5094390" y="2183164"/>
              <a:ext cx="339523" cy="186189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3C0EAAB3-DA7C-CE48-A729-AEF3C5C780CC}"/>
                </a:ext>
              </a:extLst>
            </p:cNvPr>
            <p:cNvCxnSpPr>
              <a:cxnSpLocks/>
              <a:stCxn id="26" idx="1"/>
              <a:endCxn id="27" idx="3"/>
            </p:cNvCxnSpPr>
            <p:nvPr/>
          </p:nvCxnSpPr>
          <p:spPr>
            <a:xfrm flipH="1">
              <a:off x="5309319" y="1881796"/>
              <a:ext cx="250892" cy="150684"/>
            </a:xfrm>
            <a:prstGeom prst="line">
              <a:avLst/>
            </a:prstGeom>
            <a:ln w="63500"/>
          </p:spPr>
          <p:style>
            <a:lnRef idx="1">
              <a:schemeClr val="accent1"/>
            </a:lnRef>
            <a:fillRef idx="0">
              <a:schemeClr val="accent1"/>
            </a:fillRef>
            <a:effectRef idx="0">
              <a:schemeClr val="accent1"/>
            </a:effectRef>
            <a:fontRef idx="minor">
              <a:schemeClr val="tx1"/>
            </a:fontRef>
          </p:style>
        </p:cxnSp>
      </p:grpSp>
      <p:pic>
        <p:nvPicPr>
          <p:cNvPr id="82" name="Image 81">
            <a:extLst>
              <a:ext uri="{FF2B5EF4-FFF2-40B4-BE49-F238E27FC236}">
                <a16:creationId xmlns:a16="http://schemas.microsoft.com/office/drawing/2014/main" id="{5FA9722F-40E0-3F49-95D8-8B9B2FE4DFFE}"/>
              </a:ext>
            </a:extLst>
          </p:cNvPr>
          <p:cNvPicPr>
            <a:picLocks noChangeAspect="1"/>
          </p:cNvPicPr>
          <p:nvPr/>
        </p:nvPicPr>
        <p:blipFill>
          <a:blip r:embed="rId4"/>
          <a:stretch>
            <a:fillRect/>
          </a:stretch>
        </p:blipFill>
        <p:spPr>
          <a:xfrm>
            <a:off x="6679003" y="4162113"/>
            <a:ext cx="405859" cy="462491"/>
          </a:xfrm>
          <a:prstGeom prst="rect">
            <a:avLst/>
          </a:prstGeom>
        </p:spPr>
      </p:pic>
      <p:pic>
        <p:nvPicPr>
          <p:cNvPr id="83" name="Image 82">
            <a:extLst>
              <a:ext uri="{FF2B5EF4-FFF2-40B4-BE49-F238E27FC236}">
                <a16:creationId xmlns:a16="http://schemas.microsoft.com/office/drawing/2014/main" id="{57168F80-2AE2-0B4A-AAE4-7D91CBF84C3E}"/>
              </a:ext>
            </a:extLst>
          </p:cNvPr>
          <p:cNvPicPr>
            <a:picLocks noChangeAspect="1"/>
          </p:cNvPicPr>
          <p:nvPr/>
        </p:nvPicPr>
        <p:blipFill>
          <a:blip r:embed="rId4"/>
          <a:stretch>
            <a:fillRect/>
          </a:stretch>
        </p:blipFill>
        <p:spPr>
          <a:xfrm>
            <a:off x="2265034" y="674280"/>
            <a:ext cx="405859" cy="462491"/>
          </a:xfrm>
          <a:prstGeom prst="rect">
            <a:avLst/>
          </a:prstGeom>
        </p:spPr>
      </p:pic>
      <p:cxnSp>
        <p:nvCxnSpPr>
          <p:cNvPr id="84" name="Connecteur droit 83">
            <a:extLst>
              <a:ext uri="{FF2B5EF4-FFF2-40B4-BE49-F238E27FC236}">
                <a16:creationId xmlns:a16="http://schemas.microsoft.com/office/drawing/2014/main" id="{19EEC94D-2FBD-F546-901F-D3EDAF07C515}"/>
              </a:ext>
            </a:extLst>
          </p:cNvPr>
          <p:cNvCxnSpPr>
            <a:cxnSpLocks/>
            <a:stCxn id="28" idx="1"/>
            <a:endCxn id="83" idx="3"/>
          </p:cNvCxnSpPr>
          <p:nvPr/>
        </p:nvCxnSpPr>
        <p:spPr>
          <a:xfrm flipH="1" flipV="1">
            <a:off x="2670893" y="905526"/>
            <a:ext cx="305739" cy="8788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067D5148-F6CA-9E4D-ABE5-E3DD559C81D2}"/>
              </a:ext>
            </a:extLst>
          </p:cNvPr>
          <p:cNvCxnSpPr>
            <a:cxnSpLocks/>
            <a:stCxn id="32" idx="2"/>
            <a:endCxn id="82" idx="1"/>
          </p:cNvCxnSpPr>
          <p:nvPr/>
        </p:nvCxnSpPr>
        <p:spPr>
          <a:xfrm>
            <a:off x="6087043" y="4346425"/>
            <a:ext cx="591960" cy="469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92" name="Image 91">
            <a:extLst>
              <a:ext uri="{FF2B5EF4-FFF2-40B4-BE49-F238E27FC236}">
                <a16:creationId xmlns:a16="http://schemas.microsoft.com/office/drawing/2014/main" id="{48541B9F-482B-9649-9FC8-96E113A4FDA7}"/>
              </a:ext>
            </a:extLst>
          </p:cNvPr>
          <p:cNvPicPr>
            <a:picLocks noChangeAspect="1"/>
          </p:cNvPicPr>
          <p:nvPr/>
        </p:nvPicPr>
        <p:blipFill>
          <a:blip r:embed="rId4"/>
          <a:stretch>
            <a:fillRect/>
          </a:stretch>
        </p:blipFill>
        <p:spPr>
          <a:xfrm>
            <a:off x="1189322" y="3457724"/>
            <a:ext cx="405859" cy="462491"/>
          </a:xfrm>
          <a:prstGeom prst="rect">
            <a:avLst/>
          </a:prstGeom>
        </p:spPr>
      </p:pic>
      <p:cxnSp>
        <p:nvCxnSpPr>
          <p:cNvPr id="93" name="Connecteur droit 92">
            <a:extLst>
              <a:ext uri="{FF2B5EF4-FFF2-40B4-BE49-F238E27FC236}">
                <a16:creationId xmlns:a16="http://schemas.microsoft.com/office/drawing/2014/main" id="{57A04B69-0FF9-374D-A6FE-008D7A275FEF}"/>
              </a:ext>
            </a:extLst>
          </p:cNvPr>
          <p:cNvCxnSpPr>
            <a:cxnSpLocks/>
            <a:stCxn id="30" idx="1"/>
            <a:endCxn id="92" idx="3"/>
          </p:cNvCxnSpPr>
          <p:nvPr/>
        </p:nvCxnSpPr>
        <p:spPr>
          <a:xfrm flipH="1">
            <a:off x="1595181" y="3644689"/>
            <a:ext cx="376541" cy="44281"/>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637D910A-E4D0-494E-8FE7-DD7EB47CB7AA}"/>
              </a:ext>
            </a:extLst>
          </p:cNvPr>
          <p:cNvGrpSpPr/>
          <p:nvPr/>
        </p:nvGrpSpPr>
        <p:grpSpPr>
          <a:xfrm>
            <a:off x="2155010" y="1056948"/>
            <a:ext cx="5517702" cy="3705946"/>
            <a:chOff x="1501880" y="1056948"/>
            <a:chExt cx="5517702" cy="3705946"/>
          </a:xfrm>
        </p:grpSpPr>
        <p:sp>
          <p:nvSpPr>
            <p:cNvPr id="3" name="ZoneTexte 2">
              <a:extLst>
                <a:ext uri="{FF2B5EF4-FFF2-40B4-BE49-F238E27FC236}">
                  <a16:creationId xmlns:a16="http://schemas.microsoft.com/office/drawing/2014/main" id="{2C2003BD-7DEE-5E4C-A304-98F62C61FDCD}"/>
                </a:ext>
              </a:extLst>
            </p:cNvPr>
            <p:cNvSpPr txBox="1"/>
            <p:nvPr/>
          </p:nvSpPr>
          <p:spPr>
            <a:xfrm>
              <a:off x="2746708" y="1056948"/>
              <a:ext cx="1090505" cy="523220"/>
            </a:xfrm>
            <a:prstGeom prst="rect">
              <a:avLst/>
            </a:prstGeom>
            <a:noFill/>
          </p:spPr>
          <p:txBody>
            <a:bodyPr wrap="square" rtlCol="0">
              <a:spAutoFit/>
            </a:bodyPr>
            <a:lstStyle/>
            <a:p>
              <a:r>
                <a:rPr lang="fr-FR" sz="2800" dirty="0"/>
                <a:t>AS1</a:t>
              </a:r>
            </a:p>
          </p:txBody>
        </p:sp>
        <p:sp>
          <p:nvSpPr>
            <p:cNvPr id="36" name="ZoneTexte 35">
              <a:extLst>
                <a:ext uri="{FF2B5EF4-FFF2-40B4-BE49-F238E27FC236}">
                  <a16:creationId xmlns:a16="http://schemas.microsoft.com/office/drawing/2014/main" id="{562E445F-F449-394D-9DE9-9F8951E0CF9A}"/>
                </a:ext>
              </a:extLst>
            </p:cNvPr>
            <p:cNvSpPr txBox="1"/>
            <p:nvPr/>
          </p:nvSpPr>
          <p:spPr>
            <a:xfrm>
              <a:off x="6140228" y="1756380"/>
              <a:ext cx="879354" cy="523220"/>
            </a:xfrm>
            <a:prstGeom prst="rect">
              <a:avLst/>
            </a:prstGeom>
            <a:noFill/>
          </p:spPr>
          <p:txBody>
            <a:bodyPr wrap="square" rtlCol="0">
              <a:spAutoFit/>
            </a:bodyPr>
            <a:lstStyle/>
            <a:p>
              <a:r>
                <a:rPr lang="fr-FR" sz="2800" dirty="0"/>
                <a:t>AS2</a:t>
              </a:r>
            </a:p>
          </p:txBody>
        </p:sp>
        <p:sp>
          <p:nvSpPr>
            <p:cNvPr id="37" name="ZoneTexte 36">
              <a:extLst>
                <a:ext uri="{FF2B5EF4-FFF2-40B4-BE49-F238E27FC236}">
                  <a16:creationId xmlns:a16="http://schemas.microsoft.com/office/drawing/2014/main" id="{D8D16FB7-EFEA-FD43-9492-D776B2D03964}"/>
                </a:ext>
              </a:extLst>
            </p:cNvPr>
            <p:cNvSpPr txBox="1"/>
            <p:nvPr/>
          </p:nvSpPr>
          <p:spPr>
            <a:xfrm>
              <a:off x="4262411" y="4239674"/>
              <a:ext cx="859136" cy="523220"/>
            </a:xfrm>
            <a:prstGeom prst="rect">
              <a:avLst/>
            </a:prstGeom>
            <a:noFill/>
          </p:spPr>
          <p:txBody>
            <a:bodyPr wrap="square" rtlCol="0">
              <a:spAutoFit/>
            </a:bodyPr>
            <a:lstStyle/>
            <a:p>
              <a:r>
                <a:rPr lang="fr-FR" sz="2800" dirty="0"/>
                <a:t>AS4</a:t>
              </a:r>
            </a:p>
          </p:txBody>
        </p:sp>
        <p:sp>
          <p:nvSpPr>
            <p:cNvPr id="38" name="ZoneTexte 37">
              <a:extLst>
                <a:ext uri="{FF2B5EF4-FFF2-40B4-BE49-F238E27FC236}">
                  <a16:creationId xmlns:a16="http://schemas.microsoft.com/office/drawing/2014/main" id="{04EFBA07-2A43-5542-B17B-5BC201C50AE1}"/>
                </a:ext>
              </a:extLst>
            </p:cNvPr>
            <p:cNvSpPr txBox="1"/>
            <p:nvPr/>
          </p:nvSpPr>
          <p:spPr>
            <a:xfrm>
              <a:off x="1501880" y="3870138"/>
              <a:ext cx="889652" cy="523220"/>
            </a:xfrm>
            <a:prstGeom prst="rect">
              <a:avLst/>
            </a:prstGeom>
            <a:noFill/>
          </p:spPr>
          <p:txBody>
            <a:bodyPr wrap="square" rtlCol="0">
              <a:spAutoFit/>
            </a:bodyPr>
            <a:lstStyle/>
            <a:p>
              <a:r>
                <a:rPr lang="fr-FR" sz="2800" dirty="0"/>
                <a:t>AS3</a:t>
              </a:r>
            </a:p>
          </p:txBody>
        </p:sp>
      </p:grpSp>
      <p:grpSp>
        <p:nvGrpSpPr>
          <p:cNvPr id="2" name="Groupe 1">
            <a:extLst>
              <a:ext uri="{FF2B5EF4-FFF2-40B4-BE49-F238E27FC236}">
                <a16:creationId xmlns:a16="http://schemas.microsoft.com/office/drawing/2014/main" id="{064FC9BE-EA4E-6B41-9224-1D9152E05AE2}"/>
              </a:ext>
            </a:extLst>
          </p:cNvPr>
          <p:cNvGrpSpPr/>
          <p:nvPr/>
        </p:nvGrpSpPr>
        <p:grpSpPr>
          <a:xfrm>
            <a:off x="1901629" y="704406"/>
            <a:ext cx="4789700" cy="3701654"/>
            <a:chOff x="1901629" y="704406"/>
            <a:chExt cx="4789700" cy="3701654"/>
          </a:xfrm>
        </p:grpSpPr>
        <p:grpSp>
          <p:nvGrpSpPr>
            <p:cNvPr id="39" name="Groupe 38">
              <a:extLst>
                <a:ext uri="{FF2B5EF4-FFF2-40B4-BE49-F238E27FC236}">
                  <a16:creationId xmlns:a16="http://schemas.microsoft.com/office/drawing/2014/main" id="{65D413E4-32CC-6F4B-A975-F76EC7E9B5A0}"/>
                </a:ext>
              </a:extLst>
            </p:cNvPr>
            <p:cNvGrpSpPr/>
            <p:nvPr/>
          </p:nvGrpSpPr>
          <p:grpSpPr>
            <a:xfrm>
              <a:off x="1901629" y="704406"/>
              <a:ext cx="4789700" cy="3701654"/>
              <a:chOff x="1872601" y="675378"/>
              <a:chExt cx="4789700" cy="3701654"/>
            </a:xfrm>
          </p:grpSpPr>
          <p:sp>
            <p:nvSpPr>
              <p:cNvPr id="41" name="Ellipse 40">
                <a:extLst>
                  <a:ext uri="{FF2B5EF4-FFF2-40B4-BE49-F238E27FC236}">
                    <a16:creationId xmlns:a16="http://schemas.microsoft.com/office/drawing/2014/main" id="{4B9B3613-9C99-5F48-A456-F3D339ABC53A}"/>
                  </a:ext>
                </a:extLst>
              </p:cNvPr>
              <p:cNvSpPr>
                <a:spLocks noChangeAspect="1"/>
              </p:cNvSpPr>
              <p:nvPr/>
            </p:nvSpPr>
            <p:spPr>
              <a:xfrm>
                <a:off x="1872601" y="3536694"/>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27626A7F-41A7-344F-9BED-79455225FD1A}"/>
                  </a:ext>
                </a:extLst>
              </p:cNvPr>
              <p:cNvSpPr>
                <a:spLocks noChangeAspect="1"/>
              </p:cNvSpPr>
              <p:nvPr/>
            </p:nvSpPr>
            <p:spPr>
              <a:xfrm>
                <a:off x="2886034" y="866256"/>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384B840C-BCFF-DA4F-B4F7-D5727F53CF32}"/>
                  </a:ext>
                </a:extLst>
              </p:cNvPr>
              <p:cNvSpPr>
                <a:spLocks noChangeAspect="1"/>
              </p:cNvSpPr>
              <p:nvPr/>
            </p:nvSpPr>
            <p:spPr>
              <a:xfrm>
                <a:off x="3267141" y="850342"/>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E6157970-C33E-1049-B5BB-F6F81C5572E0}"/>
                  </a:ext>
                </a:extLst>
              </p:cNvPr>
              <p:cNvSpPr>
                <a:spLocks noChangeAspect="1"/>
              </p:cNvSpPr>
              <p:nvPr/>
            </p:nvSpPr>
            <p:spPr>
              <a:xfrm>
                <a:off x="2251968" y="3494010"/>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DD95EDC8-3317-B941-8ED5-48A299423C7F}"/>
                  </a:ext>
                </a:extLst>
              </p:cNvPr>
              <p:cNvSpPr>
                <a:spLocks noChangeAspect="1"/>
              </p:cNvSpPr>
              <p:nvPr/>
            </p:nvSpPr>
            <p:spPr>
              <a:xfrm>
                <a:off x="3514496" y="675378"/>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a:extLst>
                  <a:ext uri="{FF2B5EF4-FFF2-40B4-BE49-F238E27FC236}">
                    <a16:creationId xmlns:a16="http://schemas.microsoft.com/office/drawing/2014/main" id="{93274381-C932-3941-AADF-4E0D9B5AFBC4}"/>
                  </a:ext>
                </a:extLst>
              </p:cNvPr>
              <p:cNvSpPr>
                <a:spLocks noChangeAspect="1"/>
              </p:cNvSpPr>
              <p:nvPr/>
            </p:nvSpPr>
            <p:spPr>
              <a:xfrm>
                <a:off x="3889836" y="690269"/>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46222C00-6001-8444-8279-3E46793B9E38}"/>
                  </a:ext>
                </a:extLst>
              </p:cNvPr>
              <p:cNvSpPr>
                <a:spLocks noChangeAspect="1"/>
              </p:cNvSpPr>
              <p:nvPr/>
            </p:nvSpPr>
            <p:spPr>
              <a:xfrm>
                <a:off x="6287355" y="1618867"/>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DEF3A791-BBED-B24B-B9CF-351EAEE645F6}"/>
                  </a:ext>
                </a:extLst>
              </p:cNvPr>
              <p:cNvSpPr>
                <a:spLocks noChangeAspect="1"/>
              </p:cNvSpPr>
              <p:nvPr/>
            </p:nvSpPr>
            <p:spPr>
              <a:xfrm>
                <a:off x="6532701" y="1810690"/>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C2804A9C-F5ED-5543-B153-BE08D918FB29}"/>
                  </a:ext>
                </a:extLst>
              </p:cNvPr>
              <p:cNvSpPr>
                <a:spLocks noChangeAspect="1"/>
              </p:cNvSpPr>
              <p:nvPr/>
            </p:nvSpPr>
            <p:spPr>
              <a:xfrm>
                <a:off x="5430172" y="1909995"/>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98F86121-C5DC-CE4D-9F67-8E065C03E49C}"/>
                  </a:ext>
                </a:extLst>
              </p:cNvPr>
              <p:cNvSpPr>
                <a:spLocks noChangeAspect="1"/>
              </p:cNvSpPr>
              <p:nvPr/>
            </p:nvSpPr>
            <p:spPr>
              <a:xfrm>
                <a:off x="5650411" y="2088873"/>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1181AE6D-CA34-A347-B1F1-56C42C4749DE}"/>
                  </a:ext>
                </a:extLst>
              </p:cNvPr>
              <p:cNvSpPr>
                <a:spLocks noChangeAspect="1"/>
              </p:cNvSpPr>
              <p:nvPr/>
            </p:nvSpPr>
            <p:spPr>
              <a:xfrm>
                <a:off x="5853333" y="1881136"/>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158E1F49-40E3-CD48-BFDB-F6A56E2097E0}"/>
                  </a:ext>
                </a:extLst>
              </p:cNvPr>
              <p:cNvSpPr>
                <a:spLocks noChangeAspect="1"/>
              </p:cNvSpPr>
              <p:nvPr/>
            </p:nvSpPr>
            <p:spPr>
              <a:xfrm>
                <a:off x="6126847" y="1793373"/>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FAC2DD75-1032-C54F-846E-F4F7D3E434B6}"/>
                  </a:ext>
                </a:extLst>
              </p:cNvPr>
              <p:cNvSpPr>
                <a:spLocks noChangeAspect="1"/>
              </p:cNvSpPr>
              <p:nvPr/>
            </p:nvSpPr>
            <p:spPr>
              <a:xfrm>
                <a:off x="5750076" y="4101719"/>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039921C2-D6B6-3742-B84D-F49F40BD3A45}"/>
                  </a:ext>
                </a:extLst>
              </p:cNvPr>
              <p:cNvSpPr>
                <a:spLocks noChangeAspect="1"/>
              </p:cNvSpPr>
              <p:nvPr/>
            </p:nvSpPr>
            <p:spPr>
              <a:xfrm>
                <a:off x="2685345" y="3231077"/>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26B60771-15F9-6F45-A32D-276FB8C2528C}"/>
                  </a:ext>
                </a:extLst>
              </p:cNvPr>
              <p:cNvSpPr>
                <a:spLocks noChangeAspect="1"/>
              </p:cNvSpPr>
              <p:nvPr/>
            </p:nvSpPr>
            <p:spPr>
              <a:xfrm>
                <a:off x="2529355" y="3430979"/>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a:extLst>
                  <a:ext uri="{FF2B5EF4-FFF2-40B4-BE49-F238E27FC236}">
                    <a16:creationId xmlns:a16="http://schemas.microsoft.com/office/drawing/2014/main" id="{D53515ED-D4FC-5748-ADF5-4883AFCCB9C4}"/>
                  </a:ext>
                </a:extLst>
              </p:cNvPr>
              <p:cNvSpPr>
                <a:spLocks noChangeAspect="1"/>
              </p:cNvSpPr>
              <p:nvPr/>
            </p:nvSpPr>
            <p:spPr>
              <a:xfrm>
                <a:off x="2916551" y="3353352"/>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a:extLst>
                  <a:ext uri="{FF2B5EF4-FFF2-40B4-BE49-F238E27FC236}">
                    <a16:creationId xmlns:a16="http://schemas.microsoft.com/office/drawing/2014/main" id="{7A67B013-A26C-C54C-93C4-6CEF4D49696E}"/>
                  </a:ext>
                </a:extLst>
              </p:cNvPr>
              <p:cNvSpPr>
                <a:spLocks noChangeAspect="1"/>
              </p:cNvSpPr>
              <p:nvPr/>
            </p:nvSpPr>
            <p:spPr>
              <a:xfrm>
                <a:off x="2744820" y="3520925"/>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F5B47C32-DDE5-0E40-B02A-AECB787169BB}"/>
                  </a:ext>
                </a:extLst>
              </p:cNvPr>
              <p:cNvSpPr>
                <a:spLocks noChangeAspect="1"/>
              </p:cNvSpPr>
              <p:nvPr/>
            </p:nvSpPr>
            <p:spPr>
              <a:xfrm>
                <a:off x="5968162" y="3924346"/>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1059E808-F3C4-9B45-A7D7-EF65F80EEBEA}"/>
                  </a:ext>
                </a:extLst>
              </p:cNvPr>
              <p:cNvSpPr>
                <a:spLocks noChangeAspect="1"/>
              </p:cNvSpPr>
              <p:nvPr/>
            </p:nvSpPr>
            <p:spPr>
              <a:xfrm>
                <a:off x="6172206" y="4101719"/>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8C86CFE9-1ECE-1F4E-BE4D-92D493FBB26B}"/>
                  </a:ext>
                </a:extLst>
              </p:cNvPr>
              <p:cNvSpPr>
                <a:spLocks noChangeAspect="1"/>
              </p:cNvSpPr>
              <p:nvPr/>
            </p:nvSpPr>
            <p:spPr>
              <a:xfrm>
                <a:off x="5979047" y="4247432"/>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5" name="Ellipse 64">
              <a:extLst>
                <a:ext uri="{FF2B5EF4-FFF2-40B4-BE49-F238E27FC236}">
                  <a16:creationId xmlns:a16="http://schemas.microsoft.com/office/drawing/2014/main" id="{DF67D09F-8AFE-1B4C-B5D8-475F4DA73107}"/>
                </a:ext>
              </a:extLst>
            </p:cNvPr>
            <p:cNvSpPr>
              <a:spLocks noChangeAspect="1"/>
            </p:cNvSpPr>
            <p:nvPr/>
          </p:nvSpPr>
          <p:spPr>
            <a:xfrm>
              <a:off x="3100231" y="1075312"/>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975295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46">
            <a:extLst>
              <a:ext uri="{FF2B5EF4-FFF2-40B4-BE49-F238E27FC236}">
                <a16:creationId xmlns:a16="http://schemas.microsoft.com/office/drawing/2014/main" id="{AE741788-32C9-F047-B6CB-0CE4DD41F778}"/>
              </a:ext>
            </a:extLst>
          </p:cNvPr>
          <p:cNvPicPr>
            <a:picLocks noChangeAspect="1"/>
          </p:cNvPicPr>
          <p:nvPr/>
        </p:nvPicPr>
        <p:blipFill>
          <a:blip r:embed="rId3"/>
          <a:stretch>
            <a:fillRect/>
          </a:stretch>
        </p:blipFill>
        <p:spPr>
          <a:xfrm>
            <a:off x="1367586" y="926236"/>
            <a:ext cx="993140" cy="695198"/>
          </a:xfrm>
          <a:prstGeom prst="rect">
            <a:avLst/>
          </a:prstGeom>
        </p:spPr>
      </p:pic>
      <p:sp>
        <p:nvSpPr>
          <p:cNvPr id="51" name="object 30">
            <a:extLst>
              <a:ext uri="{FF2B5EF4-FFF2-40B4-BE49-F238E27FC236}">
                <a16:creationId xmlns:a16="http://schemas.microsoft.com/office/drawing/2014/main" id="{2B2FAAAD-0178-4543-BDFB-3C5D8DCE0B8F}"/>
              </a:ext>
            </a:extLst>
          </p:cNvPr>
          <p:cNvSpPr/>
          <p:nvPr/>
        </p:nvSpPr>
        <p:spPr>
          <a:xfrm>
            <a:off x="504960" y="1221701"/>
            <a:ext cx="864499"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pic>
        <p:nvPicPr>
          <p:cNvPr id="35" name="Image 34">
            <a:extLst>
              <a:ext uri="{FF2B5EF4-FFF2-40B4-BE49-F238E27FC236}">
                <a16:creationId xmlns:a16="http://schemas.microsoft.com/office/drawing/2014/main" id="{7C38AF65-E4D9-444C-A684-E8BD3443E5A5}"/>
              </a:ext>
            </a:extLst>
          </p:cNvPr>
          <p:cNvPicPr>
            <a:picLocks noChangeAspect="1"/>
          </p:cNvPicPr>
          <p:nvPr/>
        </p:nvPicPr>
        <p:blipFill>
          <a:blip r:embed="rId3"/>
          <a:stretch>
            <a:fillRect/>
          </a:stretch>
        </p:blipFill>
        <p:spPr>
          <a:xfrm>
            <a:off x="1367586" y="2082995"/>
            <a:ext cx="993140" cy="695198"/>
          </a:xfrm>
          <a:prstGeom prst="rect">
            <a:avLst/>
          </a:prstGeom>
        </p:spPr>
      </p:pic>
      <p:pic>
        <p:nvPicPr>
          <p:cNvPr id="36" name="Image 35">
            <a:extLst>
              <a:ext uri="{FF2B5EF4-FFF2-40B4-BE49-F238E27FC236}">
                <a16:creationId xmlns:a16="http://schemas.microsoft.com/office/drawing/2014/main" id="{FA3DB212-5FC7-0A44-BED8-5552E2248DFE}"/>
              </a:ext>
            </a:extLst>
          </p:cNvPr>
          <p:cNvPicPr>
            <a:picLocks noChangeAspect="1"/>
          </p:cNvPicPr>
          <p:nvPr/>
        </p:nvPicPr>
        <p:blipFill>
          <a:blip r:embed="rId3"/>
          <a:stretch>
            <a:fillRect/>
          </a:stretch>
        </p:blipFill>
        <p:spPr>
          <a:xfrm>
            <a:off x="3196713" y="2086716"/>
            <a:ext cx="993140" cy="695198"/>
          </a:xfrm>
          <a:prstGeom prst="rect">
            <a:avLst/>
          </a:prstGeom>
        </p:spPr>
      </p:pic>
      <p:pic>
        <p:nvPicPr>
          <p:cNvPr id="37" name="Image 36">
            <a:extLst>
              <a:ext uri="{FF2B5EF4-FFF2-40B4-BE49-F238E27FC236}">
                <a16:creationId xmlns:a16="http://schemas.microsoft.com/office/drawing/2014/main" id="{58898BBC-BB8A-7944-BA8A-CDC33FEF9903}"/>
              </a:ext>
            </a:extLst>
          </p:cNvPr>
          <p:cNvPicPr>
            <a:picLocks noChangeAspect="1"/>
          </p:cNvPicPr>
          <p:nvPr/>
        </p:nvPicPr>
        <p:blipFill>
          <a:blip r:embed="rId3"/>
          <a:stretch>
            <a:fillRect/>
          </a:stretch>
        </p:blipFill>
        <p:spPr>
          <a:xfrm>
            <a:off x="4946625" y="2084411"/>
            <a:ext cx="993140" cy="695198"/>
          </a:xfrm>
          <a:prstGeom prst="rect">
            <a:avLst/>
          </a:prstGeom>
        </p:spPr>
      </p:pic>
      <p:pic>
        <p:nvPicPr>
          <p:cNvPr id="38" name="Image 37">
            <a:extLst>
              <a:ext uri="{FF2B5EF4-FFF2-40B4-BE49-F238E27FC236}">
                <a16:creationId xmlns:a16="http://schemas.microsoft.com/office/drawing/2014/main" id="{6681110E-91FB-914C-BC51-A1C294C1A28D}"/>
              </a:ext>
            </a:extLst>
          </p:cNvPr>
          <p:cNvPicPr>
            <a:picLocks noChangeAspect="1"/>
          </p:cNvPicPr>
          <p:nvPr/>
        </p:nvPicPr>
        <p:blipFill>
          <a:blip r:embed="rId3"/>
          <a:stretch>
            <a:fillRect/>
          </a:stretch>
        </p:blipFill>
        <p:spPr>
          <a:xfrm>
            <a:off x="6711051" y="2082995"/>
            <a:ext cx="993140" cy="695198"/>
          </a:xfrm>
          <a:prstGeom prst="rect">
            <a:avLst/>
          </a:prstGeom>
        </p:spPr>
      </p:pic>
      <p:sp>
        <p:nvSpPr>
          <p:cNvPr id="4" name="Titre 3"/>
          <p:cNvSpPr>
            <a:spLocks noGrp="1"/>
          </p:cNvSpPr>
          <p:nvPr>
            <p:ph type="title"/>
          </p:nvPr>
        </p:nvSpPr>
        <p:spPr>
          <a:xfrm>
            <a:off x="311700" y="71097"/>
            <a:ext cx="8520600" cy="572700"/>
          </a:xfrm>
        </p:spPr>
        <p:txBody>
          <a:bodyPr/>
          <a:lstStyle/>
          <a:p>
            <a:r>
              <a:rPr lang="fr-FR" sz="2800" dirty="0"/>
              <a:t>Router </a:t>
            </a:r>
            <a:r>
              <a:rPr lang="fr-FR" sz="2800" dirty="0" err="1"/>
              <a:t>level</a:t>
            </a:r>
            <a:r>
              <a:rPr lang="fr-FR" sz="2800" dirty="0"/>
              <a:t> </a:t>
            </a:r>
            <a:r>
              <a:rPr lang="fr-FR" sz="2800" dirty="0" err="1"/>
              <a:t>topology</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60</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78" name="object 26"/>
          <p:cNvSpPr/>
          <p:nvPr/>
        </p:nvSpPr>
        <p:spPr>
          <a:xfrm>
            <a:off x="2235652" y="2365827"/>
            <a:ext cx="981549" cy="55481"/>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a:off x="497700" y="2375589"/>
            <a:ext cx="864499"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94" name="object 30"/>
          <p:cNvSpPr/>
          <p:nvPr/>
        </p:nvSpPr>
        <p:spPr>
          <a:xfrm flipV="1">
            <a:off x="7663836" y="2320108"/>
            <a:ext cx="968614" cy="64766"/>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1" name="object 26"/>
          <p:cNvSpPr/>
          <p:nvPr/>
        </p:nvSpPr>
        <p:spPr>
          <a:xfrm>
            <a:off x="4200282" y="2389639"/>
            <a:ext cx="740955"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2" name="object 26"/>
          <p:cNvSpPr/>
          <p:nvPr/>
        </p:nvSpPr>
        <p:spPr>
          <a:xfrm>
            <a:off x="5919534" y="2384875"/>
            <a:ext cx="777003"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3" name="Ellipse 22"/>
          <p:cNvSpPr>
            <a:spLocks noChangeAspect="1"/>
          </p:cNvSpPr>
          <p:nvPr/>
        </p:nvSpPr>
        <p:spPr>
          <a:xfrm>
            <a:off x="-921552" y="267422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a:spLocks noChangeAspect="1"/>
          </p:cNvSpPr>
          <p:nvPr/>
        </p:nvSpPr>
        <p:spPr>
          <a:xfrm>
            <a:off x="-740019" y="307336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a:spLocks noChangeAspect="1"/>
          </p:cNvSpPr>
          <p:nvPr/>
        </p:nvSpPr>
        <p:spPr>
          <a:xfrm>
            <a:off x="-558696" y="41111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a:spLocks noChangeAspect="1"/>
          </p:cNvSpPr>
          <p:nvPr/>
        </p:nvSpPr>
        <p:spPr>
          <a:xfrm>
            <a:off x="-406296" y="42635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a:spLocks noChangeAspect="1"/>
          </p:cNvSpPr>
          <p:nvPr/>
        </p:nvSpPr>
        <p:spPr>
          <a:xfrm>
            <a:off x="-253896" y="44159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1</a:t>
            </a:r>
            <a:endParaRPr sz="1767" dirty="0">
              <a:latin typeface="Arial"/>
              <a:cs typeface="Arial"/>
            </a:endParaRPr>
          </a:p>
        </p:txBody>
      </p:sp>
      <p:sp>
        <p:nvSpPr>
          <p:cNvPr id="30" name="object 33"/>
          <p:cNvSpPr txBox="1"/>
          <p:nvPr/>
        </p:nvSpPr>
        <p:spPr>
          <a:xfrm>
            <a:off x="3422722" y="399268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2</a:t>
            </a:r>
            <a:endParaRPr sz="1767" dirty="0">
              <a:latin typeface="Arial"/>
              <a:cs typeface="Arial"/>
            </a:endParaRPr>
          </a:p>
        </p:txBody>
      </p:sp>
      <p:sp>
        <p:nvSpPr>
          <p:cNvPr id="31" name="object 34"/>
          <p:cNvSpPr txBox="1"/>
          <p:nvPr/>
        </p:nvSpPr>
        <p:spPr>
          <a:xfrm>
            <a:off x="5125955" y="3986333"/>
            <a:ext cx="567837" cy="281787"/>
          </a:xfrm>
          <a:prstGeom prst="rect">
            <a:avLst/>
          </a:prstGeom>
        </p:spPr>
        <p:txBody>
          <a:bodyPr vert="horz" wrap="square" lIns="0" tIns="9758" rIns="0" bIns="0" rtlCol="0">
            <a:spAutoFit/>
          </a:bodyPr>
          <a:lstStyle/>
          <a:p>
            <a:pPr algn="ctr">
              <a:spcBef>
                <a:spcPts val="1525"/>
              </a:spcBef>
            </a:pPr>
            <a:r>
              <a:rPr lang="fr-FR" sz="1767" spc="-47" dirty="0" err="1">
                <a:latin typeface="Arial"/>
                <a:cs typeface="Arial"/>
              </a:rPr>
              <a:t>T</a:t>
            </a:r>
            <a:r>
              <a:rPr sz="1767" spc="-47" dirty="0">
                <a:latin typeface="Arial"/>
                <a:cs typeface="Arial"/>
              </a:rPr>
              <a:t>TL</a:t>
            </a:r>
            <a:r>
              <a:rPr sz="1767" spc="-58" dirty="0">
                <a:latin typeface="Arial"/>
                <a:cs typeface="Arial"/>
              </a:rPr>
              <a:t> </a:t>
            </a:r>
            <a:r>
              <a:rPr sz="1767" spc="-5" dirty="0">
                <a:latin typeface="Arial"/>
                <a:cs typeface="Arial"/>
              </a:rPr>
              <a:t>3</a:t>
            </a:r>
            <a:endParaRPr sz="1767" dirty="0">
              <a:latin typeface="Arial"/>
              <a:cs typeface="Arial"/>
            </a:endParaRPr>
          </a:p>
        </p:txBody>
      </p:sp>
      <p:sp>
        <p:nvSpPr>
          <p:cNvPr id="32" name="object 35"/>
          <p:cNvSpPr txBox="1"/>
          <p:nvPr/>
        </p:nvSpPr>
        <p:spPr>
          <a:xfrm>
            <a:off x="6927012" y="397781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4</a:t>
            </a:r>
            <a:endParaRPr sz="1767" dirty="0">
              <a:latin typeface="Arial"/>
              <a:cs typeface="Arial"/>
            </a:endParaRPr>
          </a:p>
        </p:txBody>
      </p:sp>
      <p:sp>
        <p:nvSpPr>
          <p:cNvPr id="33" name="object 35"/>
          <p:cNvSpPr txBox="1"/>
          <p:nvPr/>
        </p:nvSpPr>
        <p:spPr>
          <a:xfrm>
            <a:off x="8490250" y="3983699"/>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lang="fr-FR" sz="1767" spc="-5" dirty="0"/>
              <a:t>5</a:t>
            </a:r>
            <a:endParaRPr sz="1767" dirty="0">
              <a:latin typeface="Arial"/>
              <a:cs typeface="Arial"/>
            </a:endParaRPr>
          </a:p>
        </p:txBody>
      </p:sp>
      <p:sp>
        <p:nvSpPr>
          <p:cNvPr id="6" name="Ellipse 5">
            <a:extLst>
              <a:ext uri="{FF2B5EF4-FFF2-40B4-BE49-F238E27FC236}">
                <a16:creationId xmlns:a16="http://schemas.microsoft.com/office/drawing/2014/main" id="{BDD8F7AC-F1D7-D74B-9357-D875E53C08EC}"/>
              </a:ext>
            </a:extLst>
          </p:cNvPr>
          <p:cNvSpPr>
            <a:spLocks noChangeAspect="1"/>
          </p:cNvSpPr>
          <p:nvPr/>
        </p:nvSpPr>
        <p:spPr>
          <a:xfrm>
            <a:off x="1293540" y="2257827"/>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B82D3CD-32BA-204C-8637-C1C8C1491C33}"/>
              </a:ext>
            </a:extLst>
          </p:cNvPr>
          <p:cNvSpPr>
            <a:spLocks noChangeAspect="1"/>
          </p:cNvSpPr>
          <p:nvPr/>
        </p:nvSpPr>
        <p:spPr>
          <a:xfrm>
            <a:off x="2200629" y="2255249"/>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0D0C9633-F2F5-944D-AAC9-7D51B9596E29}"/>
              </a:ext>
            </a:extLst>
          </p:cNvPr>
          <p:cNvSpPr>
            <a:spLocks noChangeAspect="1"/>
          </p:cNvSpPr>
          <p:nvPr/>
        </p:nvSpPr>
        <p:spPr>
          <a:xfrm>
            <a:off x="3081457" y="2259781"/>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4B88F826-36EA-4C4E-A4BE-8895C3646DE9}"/>
              </a:ext>
            </a:extLst>
          </p:cNvPr>
          <p:cNvSpPr>
            <a:spLocks noChangeAspect="1"/>
          </p:cNvSpPr>
          <p:nvPr/>
        </p:nvSpPr>
        <p:spPr>
          <a:xfrm>
            <a:off x="4067339" y="2267589"/>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81947977-7CCD-FC43-8BE2-0B3C6EF546B2}"/>
              </a:ext>
            </a:extLst>
          </p:cNvPr>
          <p:cNvSpPr>
            <a:spLocks noChangeAspect="1"/>
          </p:cNvSpPr>
          <p:nvPr/>
        </p:nvSpPr>
        <p:spPr>
          <a:xfrm>
            <a:off x="4861937" y="2272789"/>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2F995FBD-71D9-7848-B35C-483C5CD193B9}"/>
              </a:ext>
            </a:extLst>
          </p:cNvPr>
          <p:cNvSpPr>
            <a:spLocks noChangeAspect="1"/>
          </p:cNvSpPr>
          <p:nvPr/>
        </p:nvSpPr>
        <p:spPr>
          <a:xfrm>
            <a:off x="5768939" y="2276875"/>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FD70D056-21A4-F14C-B682-0D2BFE62119E}"/>
              </a:ext>
            </a:extLst>
          </p:cNvPr>
          <p:cNvSpPr>
            <a:spLocks noChangeAspect="1"/>
          </p:cNvSpPr>
          <p:nvPr/>
        </p:nvSpPr>
        <p:spPr>
          <a:xfrm>
            <a:off x="6646593" y="2267589"/>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05A39279-6793-CC4D-9655-85DC5F4FDD26}"/>
              </a:ext>
            </a:extLst>
          </p:cNvPr>
          <p:cNvSpPr>
            <a:spLocks noChangeAspect="1"/>
          </p:cNvSpPr>
          <p:nvPr/>
        </p:nvSpPr>
        <p:spPr>
          <a:xfrm>
            <a:off x="7552649" y="2269763"/>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9CF75757-D39F-E947-9AA7-22A37BCEB05F}"/>
              </a:ext>
            </a:extLst>
          </p:cNvPr>
          <p:cNvSpPr>
            <a:spLocks noChangeAspect="1"/>
          </p:cNvSpPr>
          <p:nvPr/>
        </p:nvSpPr>
        <p:spPr>
          <a:xfrm>
            <a:off x="3582201" y="1976752"/>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bject 36">
            <a:extLst>
              <a:ext uri="{FF2B5EF4-FFF2-40B4-BE49-F238E27FC236}">
                <a16:creationId xmlns:a16="http://schemas.microsoft.com/office/drawing/2014/main" id="{F8D77BD8-6C94-6B40-8DC4-C9FF32D4F126}"/>
              </a:ext>
            </a:extLst>
          </p:cNvPr>
          <p:cNvSpPr txBox="1"/>
          <p:nvPr/>
        </p:nvSpPr>
        <p:spPr>
          <a:xfrm>
            <a:off x="0" y="1027002"/>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48" name="Ellipse 47">
            <a:extLst>
              <a:ext uri="{FF2B5EF4-FFF2-40B4-BE49-F238E27FC236}">
                <a16:creationId xmlns:a16="http://schemas.microsoft.com/office/drawing/2014/main" id="{020227D0-4599-B840-802F-851D55C4470E}"/>
              </a:ext>
            </a:extLst>
          </p:cNvPr>
          <p:cNvSpPr>
            <a:spLocks noChangeAspect="1"/>
          </p:cNvSpPr>
          <p:nvPr/>
        </p:nvSpPr>
        <p:spPr>
          <a:xfrm>
            <a:off x="1293540" y="1101068"/>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52FCDE9C-033C-B149-BBFE-4643F6248F2A}"/>
              </a:ext>
            </a:extLst>
          </p:cNvPr>
          <p:cNvSpPr>
            <a:spLocks noChangeAspect="1"/>
          </p:cNvSpPr>
          <p:nvPr/>
        </p:nvSpPr>
        <p:spPr>
          <a:xfrm>
            <a:off x="2200629" y="1098490"/>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A536AC38-49F3-C545-9075-576A73B6FEEC}"/>
              </a:ext>
            </a:extLst>
          </p:cNvPr>
          <p:cNvCxnSpPr>
            <a:cxnSpLocks/>
            <a:stCxn id="49" idx="5"/>
            <a:endCxn id="46" idx="1"/>
          </p:cNvCxnSpPr>
          <p:nvPr/>
        </p:nvCxnSpPr>
        <p:spPr>
          <a:xfrm>
            <a:off x="2384997" y="1282858"/>
            <a:ext cx="1228836" cy="7255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344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478425"/>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3000">
                <a:latin typeface="Arial" charset="0"/>
                <a:ea typeface="Arial" charset="0"/>
                <a:cs typeface="Arial" charset="0"/>
              </a:rPr>
              <a:t>Alias </a:t>
            </a:r>
            <a:r>
              <a:rPr lang="fr-FR" sz="3000" err="1">
                <a:latin typeface="Arial" charset="0"/>
                <a:ea typeface="Arial" charset="0"/>
                <a:cs typeface="Arial" charset="0"/>
              </a:rPr>
              <a:t>Resolution</a:t>
            </a:r>
            <a:r>
              <a:rPr lang="fr-FR" sz="3000">
                <a:latin typeface="Arial" charset="0"/>
                <a:ea typeface="Arial" charset="0"/>
                <a:cs typeface="Arial" charset="0"/>
              </a:rPr>
              <a:t> </a:t>
            </a:r>
            <a:br>
              <a:rPr lang="fr-FR" sz="3000">
                <a:latin typeface="Arial" charset="0"/>
                <a:ea typeface="Arial" charset="0"/>
                <a:cs typeface="Arial" charset="0"/>
              </a:rPr>
            </a:br>
            <a:r>
              <a:rPr lang="fr-FR" sz="3000" err="1">
                <a:latin typeface="Arial" charset="0"/>
                <a:ea typeface="Arial" charset="0"/>
                <a:cs typeface="Arial" charset="0"/>
              </a:rPr>
              <a:t>Based</a:t>
            </a:r>
            <a:r>
              <a:rPr lang="fr-FR" sz="3000">
                <a:latin typeface="Arial" charset="0"/>
                <a:ea typeface="Arial" charset="0"/>
                <a:cs typeface="Arial" charset="0"/>
              </a:rPr>
              <a:t> on ICMP Rate </a:t>
            </a:r>
            <a:r>
              <a:rPr lang="fr-FR" sz="3000" err="1">
                <a:latin typeface="Arial" charset="0"/>
                <a:ea typeface="Arial" charset="0"/>
                <a:cs typeface="Arial" charset="0"/>
              </a:rPr>
              <a:t>Limiting</a:t>
            </a:r>
            <a:endParaRPr sz="3000">
              <a:latin typeface="Arial" charset="0"/>
              <a:ea typeface="Arial" charset="0"/>
              <a:cs typeface="Arial" charset="0"/>
            </a:endParaRPr>
          </a:p>
        </p:txBody>
      </p:sp>
      <p:sp>
        <p:nvSpPr>
          <p:cNvPr id="9" name="Google Shape;60;p13"/>
          <p:cNvSpPr txBox="1">
            <a:spLocks noGrp="1"/>
          </p:cNvSpPr>
          <p:nvPr>
            <p:ph type="subTitle" idx="1"/>
          </p:nvPr>
        </p:nvSpPr>
        <p:spPr>
          <a:xfrm>
            <a:off x="671258" y="244726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err="1"/>
              <a:t>Kévin</a:t>
            </a:r>
            <a:r>
              <a:rPr lang="en" sz="2400" b="1"/>
              <a:t> </a:t>
            </a:r>
            <a:r>
              <a:rPr lang="en" sz="2400" b="1" err="1"/>
              <a:t>Vermeulen</a:t>
            </a:r>
            <a:r>
              <a:rPr lang="en" sz="2400"/>
              <a:t>, </a:t>
            </a:r>
            <a:r>
              <a:rPr lang="fr-FR" sz="2400" err="1"/>
              <a:t>Burim</a:t>
            </a:r>
            <a:r>
              <a:rPr lang="fr-FR" sz="2400"/>
              <a:t> </a:t>
            </a:r>
            <a:r>
              <a:rPr lang="fr-FR" sz="2400" err="1"/>
              <a:t>Ljuma</a:t>
            </a:r>
            <a:r>
              <a:rPr lang="en" sz="2400"/>
              <a:t>, </a:t>
            </a:r>
            <a:r>
              <a:rPr lang="fr-FR" sz="2400" err="1"/>
              <a:t>Vamsi</a:t>
            </a:r>
            <a:r>
              <a:rPr lang="fr-FR" sz="2400"/>
              <a:t> </a:t>
            </a:r>
            <a:r>
              <a:rPr lang="fr-FR" sz="2400" err="1"/>
              <a:t>Addanki</a:t>
            </a:r>
            <a:r>
              <a:rPr lang="fr-FR" sz="2400"/>
              <a:t>, </a:t>
            </a:r>
          </a:p>
          <a:p>
            <a:pPr marL="0" lvl="0" indent="0" algn="ctr" rtl="0">
              <a:spcBef>
                <a:spcPts val="0"/>
              </a:spcBef>
              <a:spcAft>
                <a:spcPts val="0"/>
              </a:spcAft>
              <a:buNone/>
            </a:pPr>
            <a:r>
              <a:rPr lang="fr-FR" sz="2400"/>
              <a:t>Matthieu </a:t>
            </a:r>
            <a:r>
              <a:rPr lang="fr-FR" sz="2400" err="1"/>
              <a:t>Gouel</a:t>
            </a:r>
            <a:r>
              <a:rPr lang="en" sz="2400"/>
              <a:t>, Olivier </a:t>
            </a:r>
            <a:r>
              <a:rPr lang="en" sz="2400" err="1"/>
              <a:t>Fourmaux</a:t>
            </a:r>
            <a:r>
              <a:rPr lang="en" sz="2400"/>
              <a:t>, </a:t>
            </a:r>
            <a:endParaRPr lang="fr-FR" sz="2400"/>
          </a:p>
          <a:p>
            <a:pPr marL="0" lvl="0" indent="0" algn="ctr" rtl="0">
              <a:spcBef>
                <a:spcPts val="0"/>
              </a:spcBef>
              <a:spcAft>
                <a:spcPts val="0"/>
              </a:spcAft>
              <a:buNone/>
            </a:pPr>
            <a:r>
              <a:rPr lang="en" sz="2400" err="1"/>
              <a:t>Timur</a:t>
            </a:r>
            <a:r>
              <a:rPr lang="en" sz="2400"/>
              <a:t> Friedman</a:t>
            </a:r>
            <a:r>
              <a:rPr lang="fr-FR" sz="2400"/>
              <a:t>, Reza </a:t>
            </a:r>
            <a:r>
              <a:rPr lang="fr-FR" sz="2400" err="1"/>
              <a:t>Rejaie</a:t>
            </a:r>
            <a:endParaRPr/>
          </a:p>
          <a:p>
            <a:pPr marL="0" lvl="0" indent="0" algn="ctr" rtl="0">
              <a:spcBef>
                <a:spcPts val="0"/>
              </a:spcBef>
              <a:spcAft>
                <a:spcPts val="0"/>
              </a:spcAft>
              <a:buNone/>
            </a:pPr>
            <a:endParaRPr/>
          </a:p>
          <a:p>
            <a:pPr marL="0" lvl="0" indent="0" algn="ctr" rtl="0">
              <a:spcBef>
                <a:spcPts val="0"/>
              </a:spcBef>
              <a:spcAft>
                <a:spcPts val="0"/>
              </a:spcAft>
              <a:buNone/>
            </a:pPr>
            <a:r>
              <a:rPr lang="fr-FR" sz="2400" baseline="30000"/>
              <a:t>  </a:t>
            </a:r>
            <a:endParaRPr sz="2400"/>
          </a:p>
        </p:txBody>
      </p:sp>
      <p:sp>
        <p:nvSpPr>
          <p:cNvPr id="63" name="Google Shape;63;p1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pic>
        <p:nvPicPr>
          <p:cNvPr id="6" name="Google Shape;237;p39"/>
          <p:cNvPicPr preferRelativeResize="0"/>
          <p:nvPr/>
        </p:nvPicPr>
        <p:blipFill rotWithShape="1">
          <a:blip r:embed="rId3">
            <a:alphaModFix/>
          </a:blip>
          <a:srcRect l="21706" t="23429" r="22722" b="24896"/>
          <a:stretch/>
        </p:blipFill>
        <p:spPr>
          <a:xfrm>
            <a:off x="1191602" y="3591063"/>
            <a:ext cx="1352542" cy="572700"/>
          </a:xfrm>
          <a:prstGeom prst="rect">
            <a:avLst/>
          </a:prstGeom>
          <a:noFill/>
          <a:ln>
            <a:noFill/>
          </a:ln>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680" y="3617505"/>
            <a:ext cx="2432304" cy="560832"/>
          </a:xfrm>
          <a:prstGeom prst="rect">
            <a:avLst/>
          </a:prstGeom>
        </p:spPr>
      </p:pic>
    </p:spTree>
    <p:extLst>
      <p:ext uri="{BB962C8B-B14F-4D97-AF65-F5344CB8AC3E}">
        <p14:creationId xmlns:p14="http://schemas.microsoft.com/office/powerpoint/2010/main" val="952174425"/>
      </p:ext>
    </p:extLst>
  </p:cSld>
  <p:clrMapOvr>
    <a:masterClrMapping/>
  </p:clrMapOvr>
  <mc:AlternateContent xmlns:mc="http://schemas.openxmlformats.org/markup-compatibility/2006" xmlns:p14="http://schemas.microsoft.com/office/powerpoint/2010/main">
    <mc:Choice Requires="p14">
      <p:transition spd="slow" p14:dur="2000" advTm="20760"/>
    </mc:Choice>
    <mc:Fallback xmlns="">
      <p:transition spd="slow" advTm="2076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8600"/>
            <a:ext cx="9144000" cy="4022409"/>
          </a:xfrm>
          <a:prstGeom prst="rect">
            <a:avLst/>
          </a:prstGeom>
        </p:spPr>
      </p:pic>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62</a:t>
            </a:fld>
            <a:endParaRPr lang="uk-UA"/>
          </a:p>
        </p:txBody>
      </p:sp>
    </p:spTree>
    <p:extLst>
      <p:ext uri="{BB962C8B-B14F-4D97-AF65-F5344CB8AC3E}">
        <p14:creationId xmlns:p14="http://schemas.microsoft.com/office/powerpoint/2010/main" val="2882546100"/>
      </p:ext>
    </p:extLst>
  </p:cSld>
  <p:clrMapOvr>
    <a:masterClrMapping/>
  </p:clrMapOvr>
  <mc:AlternateContent xmlns:mc="http://schemas.openxmlformats.org/markup-compatibility/2006" xmlns:p14="http://schemas.microsoft.com/office/powerpoint/2010/main">
    <mc:Choice Requires="p14">
      <p:transition spd="slow" p14:dur="2000" advTm="22014"/>
    </mc:Choice>
    <mc:Fallback xmlns="">
      <p:transition spd="slow" advTm="22014"/>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63</a:t>
            </a:fld>
            <a:endParaRPr lang="uk-UA"/>
          </a:p>
        </p:txBody>
      </p:sp>
      <p:pic>
        <p:nvPicPr>
          <p:cNvPr id="5" name="Espace réservé du contenu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5025"/>
            <a:ext cx="9144000" cy="4074358"/>
          </a:xfrm>
          <a:prstGeom prst="rect">
            <a:avLst/>
          </a:prstGeom>
        </p:spPr>
      </p:pic>
    </p:spTree>
    <p:extLst>
      <p:ext uri="{BB962C8B-B14F-4D97-AF65-F5344CB8AC3E}">
        <p14:creationId xmlns:p14="http://schemas.microsoft.com/office/powerpoint/2010/main" val="4261473548"/>
      </p:ext>
    </p:extLst>
  </p:cSld>
  <p:clrMapOvr>
    <a:masterClrMapping/>
  </p:clrMapOvr>
  <mc:AlternateContent xmlns:mc="http://schemas.openxmlformats.org/markup-compatibility/2006" xmlns:p14="http://schemas.microsoft.com/office/powerpoint/2010/main">
    <mc:Choice Requires="p14">
      <p:transition spd="slow" p14:dur="2000" advTm="25979"/>
    </mc:Choice>
    <mc:Fallback xmlns="">
      <p:transition spd="slow" advTm="25979"/>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ICMP rate </a:t>
            </a:r>
            <a:r>
              <a:rPr lang="fr-FR" err="1"/>
              <a:t>limiting</a:t>
            </a:r>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64</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endParaRPr lang="fr-FR">
              <a:solidFill>
                <a:schemeClr val="tx1"/>
              </a:solidFill>
            </a:endParaRPr>
          </a:p>
        </p:txBody>
      </p:sp>
      <p:grpSp>
        <p:nvGrpSpPr>
          <p:cNvPr id="25" name="Grouper 24"/>
          <p:cNvGrpSpPr/>
          <p:nvPr/>
        </p:nvGrpSpPr>
        <p:grpSpPr>
          <a:xfrm>
            <a:off x="-1714507" y="2828233"/>
            <a:ext cx="1995734" cy="703220"/>
            <a:chOff x="-1985973" y="2828233"/>
            <a:chExt cx="1995734" cy="703220"/>
          </a:xfrm>
        </p:grpSpPr>
        <p:sp>
          <p:nvSpPr>
            <p:cNvPr id="9" name="Ellipse 8"/>
            <p:cNvSpPr/>
            <p:nvPr/>
          </p:nvSpPr>
          <p:spPr>
            <a:xfrm>
              <a:off x="-1328747"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1985973" y="3008233"/>
              <a:ext cx="1995734" cy="523220"/>
            </a:xfrm>
            <a:prstGeom prst="rect">
              <a:avLst/>
            </a:prstGeom>
            <a:noFill/>
          </p:spPr>
          <p:txBody>
            <a:bodyPr wrap="square" rtlCol="0">
              <a:spAutoFit/>
            </a:bodyPr>
            <a:lstStyle/>
            <a:p>
              <a:r>
                <a:rPr lang="fr-FR"/>
                <a:t>ICMP </a:t>
              </a:r>
              <a:r>
                <a:rPr lang="fr-FR" err="1"/>
                <a:t>echo</a:t>
              </a:r>
              <a:r>
                <a:rPr lang="fr-FR"/>
                <a:t> </a:t>
              </a:r>
              <a:r>
                <a:rPr lang="fr-FR" err="1"/>
                <a:t>request</a:t>
              </a:r>
              <a:endParaRPr lang="fr-FR"/>
            </a:p>
            <a:p>
              <a:endParaRPr lang="fr-FR"/>
            </a:p>
          </p:txBody>
        </p:sp>
      </p:grpSp>
      <p:grpSp>
        <p:nvGrpSpPr>
          <p:cNvPr id="41" name="Grouper 40"/>
          <p:cNvGrpSpPr/>
          <p:nvPr/>
        </p:nvGrpSpPr>
        <p:grpSpPr>
          <a:xfrm>
            <a:off x="-1714505" y="3516474"/>
            <a:ext cx="1995734" cy="703220"/>
            <a:chOff x="-1985973" y="2828233"/>
            <a:chExt cx="1995734" cy="703220"/>
          </a:xfrm>
        </p:grpSpPr>
        <p:sp>
          <p:nvSpPr>
            <p:cNvPr id="42" name="Ellipse 41"/>
            <p:cNvSpPr/>
            <p:nvPr/>
          </p:nvSpPr>
          <p:spPr>
            <a:xfrm>
              <a:off x="-1328747" y="282823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p:cNvSpPr txBox="1"/>
            <p:nvPr/>
          </p:nvSpPr>
          <p:spPr>
            <a:xfrm>
              <a:off x="-1985973" y="3008233"/>
              <a:ext cx="1995734" cy="523220"/>
            </a:xfrm>
            <a:prstGeom prst="rect">
              <a:avLst/>
            </a:prstGeom>
            <a:noFill/>
          </p:spPr>
          <p:txBody>
            <a:bodyPr wrap="square" rtlCol="0">
              <a:spAutoFit/>
            </a:bodyPr>
            <a:lstStyle/>
            <a:p>
              <a:r>
                <a:rPr lang="fr-FR"/>
                <a:t>ICMP </a:t>
              </a:r>
              <a:r>
                <a:rPr lang="fr-FR" err="1"/>
                <a:t>echo</a:t>
              </a:r>
              <a:r>
                <a:rPr lang="fr-FR"/>
                <a:t> </a:t>
              </a:r>
              <a:r>
                <a:rPr lang="fr-FR" err="1"/>
                <a:t>reply</a:t>
              </a:r>
              <a:endParaRPr lang="fr-FR"/>
            </a:p>
            <a:p>
              <a:endParaRPr lang="fr-FR"/>
            </a:p>
          </p:txBody>
        </p:sp>
      </p:grpSp>
    </p:spTree>
    <p:custDataLst>
      <p:tags r:id="rId1"/>
    </p:custDataLst>
    <p:extLst>
      <p:ext uri="{BB962C8B-B14F-4D97-AF65-F5344CB8AC3E}">
        <p14:creationId xmlns:p14="http://schemas.microsoft.com/office/powerpoint/2010/main" val="1901357024"/>
      </p:ext>
    </p:extLst>
  </p:cSld>
  <p:clrMapOvr>
    <a:masterClrMapping/>
  </p:clrMapOvr>
  <mc:AlternateContent xmlns:mc="http://schemas.openxmlformats.org/markup-compatibility/2006" xmlns:p14="http://schemas.microsoft.com/office/powerpoint/2010/main">
    <mc:Choice Requires="p14">
      <p:transition spd="slow" p14:dur="2000" advTm="17031"/>
    </mc:Choice>
    <mc:Fallback xmlns="">
      <p:transition spd="slow" advTm="170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0" fill="hold" nodeType="clickEffect">
                                  <p:stCondLst>
                                    <p:cond delay="0"/>
                                  </p:stCondLst>
                                  <p:childTnLst>
                                    <p:animMotion origin="layout" path="M 0.18108 -0.09599 L 0.96563 -0.09599 " pathEditMode="relative" rAng="0" ptsTypes="AA">
                                      <p:cBhvr>
                                        <p:cTn id="6" dur="2000" fill="hold"/>
                                        <p:tgtEl>
                                          <p:spTgt spid="25"/>
                                        </p:tgtEl>
                                        <p:attrNameLst>
                                          <p:attrName>ppt_x</p:attrName>
                                          <p:attrName>ppt_y</p:attrName>
                                        </p:attrNameLst>
                                      </p:cBhvr>
                                      <p:rCtr x="39219"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repeatCount="0" fill="hold" nodeType="clickEffect">
                                  <p:stCondLst>
                                    <p:cond delay="0"/>
                                  </p:stCondLst>
                                  <p:childTnLst>
                                    <p:animMotion origin="layout" path="M 0.17795 -0.22932 L 0.9625 -0.22932 " pathEditMode="relative" rAng="0" ptsTypes="AA">
                                      <p:cBhvr>
                                        <p:cTn id="10" dur="2000" spd="-100000" fill="hold"/>
                                        <p:tgtEl>
                                          <p:spTgt spid="41"/>
                                        </p:tgtEl>
                                        <p:attrNameLst>
                                          <p:attrName>ppt_x</p:attrName>
                                          <p:attrName>ppt_y</p:attrName>
                                        </p:attrNameLst>
                                      </p:cBhvr>
                                      <p:rCtr x="392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ICMP rate </a:t>
            </a:r>
            <a:r>
              <a:rPr lang="fr-FR" err="1"/>
              <a:t>limiting</a:t>
            </a:r>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65</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endParaRPr lang="fr-FR">
              <a:solidFill>
                <a:schemeClr val="tx1"/>
              </a:solidFill>
            </a:endParaRPr>
          </a:p>
        </p:txBody>
      </p:sp>
      <p:sp>
        <p:nvSpPr>
          <p:cNvPr id="42" name="Ellipse 41"/>
          <p:cNvSpPr/>
          <p:nvPr/>
        </p:nvSpPr>
        <p:spPr>
          <a:xfrm>
            <a:off x="-1057279" y="351647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3" y="2678768"/>
            <a:ext cx="1517101" cy="738664"/>
          </a:xfrm>
          <a:prstGeom prst="rect">
            <a:avLst/>
          </a:prstGeom>
          <a:noFill/>
        </p:spPr>
        <p:txBody>
          <a:bodyPr wrap="square" rtlCol="0">
            <a:spAutoFit/>
          </a:bodyPr>
          <a:lstStyle/>
          <a:p>
            <a:r>
              <a:rPr lang="fr-FR" sz="2800"/>
              <a:t>128 </a:t>
            </a:r>
            <a:r>
              <a:rPr lang="fr-FR" sz="2800" err="1"/>
              <a:t>pps</a:t>
            </a:r>
            <a:endParaRPr lang="fr-FR" sz="2800"/>
          </a:p>
          <a:p>
            <a:endParaRPr lang="fr-FR"/>
          </a:p>
        </p:txBody>
      </p:sp>
      <p:sp>
        <p:nvSpPr>
          <p:cNvPr id="16" name="ZoneTexte 15"/>
          <p:cNvSpPr txBox="1"/>
          <p:nvPr/>
        </p:nvSpPr>
        <p:spPr>
          <a:xfrm>
            <a:off x="7523776" y="2656623"/>
            <a:ext cx="1515174" cy="523220"/>
          </a:xfrm>
          <a:prstGeom prst="rect">
            <a:avLst/>
          </a:prstGeom>
          <a:noFill/>
        </p:spPr>
        <p:txBody>
          <a:bodyPr wrap="square" rtlCol="0">
            <a:spAutoFit/>
          </a:bodyPr>
          <a:lstStyle/>
          <a:p>
            <a:r>
              <a:rPr lang="fr-FR" sz="2800"/>
              <a:t>128 </a:t>
            </a:r>
            <a:r>
              <a:rPr lang="fr-FR" sz="2800" err="1"/>
              <a:t>pps</a:t>
            </a:r>
            <a:endParaRPr lang="fr-FR" sz="2800"/>
          </a:p>
        </p:txBody>
      </p:sp>
    </p:spTree>
    <p:custDataLst>
      <p:tags r:id="rId1"/>
    </p:custDataLst>
    <p:extLst>
      <p:ext uri="{BB962C8B-B14F-4D97-AF65-F5344CB8AC3E}">
        <p14:creationId xmlns:p14="http://schemas.microsoft.com/office/powerpoint/2010/main" val="183058088"/>
      </p:ext>
    </p:extLst>
  </p:cSld>
  <p:clrMapOvr>
    <a:masterClrMapping/>
  </p:clrMapOvr>
  <mc:AlternateContent xmlns:mc="http://schemas.openxmlformats.org/markup-compatibility/2006" xmlns:p14="http://schemas.microsoft.com/office/powerpoint/2010/main">
    <mc:Choice Requires="p14">
      <p:transition spd="slow" p14:dur="2000" advTm="15162"/>
    </mc:Choice>
    <mc:Fallback xmlns="">
      <p:transition spd="slow" advTm="151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2000"/>
                                  </p:stCondLst>
                                  <p:childTnLst>
                                    <p:animMotion origin="layout" path="M 0.94479 -0.23981 L 0.16024 -0.23148 " pathEditMode="relative" rAng="0" ptsTypes="AA">
                                      <p:cBhvr>
                                        <p:cTn id="8" dur="2000" fill="hold"/>
                                        <p:tgtEl>
                                          <p:spTgt spid="42"/>
                                        </p:tgtEl>
                                        <p:attrNameLst>
                                          <p:attrName>ppt_x</p:attrName>
                                          <p:attrName>ppt_y</p:attrName>
                                        </p:attrNameLst>
                                      </p:cBhvr>
                                      <p:rCtr x="-39236" y="4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ICMP rate </a:t>
            </a:r>
            <a:r>
              <a:rPr lang="fr-FR" err="1"/>
              <a:t>limiting</a:t>
            </a:r>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66</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pattFill prst="pct10">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3" y="2678768"/>
            <a:ext cx="1759988" cy="738664"/>
          </a:xfrm>
          <a:prstGeom prst="rect">
            <a:avLst/>
          </a:prstGeom>
          <a:noFill/>
        </p:spPr>
        <p:txBody>
          <a:bodyPr wrap="square" rtlCol="0">
            <a:spAutoFit/>
          </a:bodyPr>
          <a:lstStyle/>
          <a:p>
            <a:r>
              <a:rPr lang="fr-FR" sz="2800"/>
              <a:t>1024 </a:t>
            </a:r>
            <a:r>
              <a:rPr lang="fr-FR" sz="2800" err="1"/>
              <a:t>pps</a:t>
            </a:r>
            <a:endParaRPr lang="fr-FR" sz="2800"/>
          </a:p>
          <a:p>
            <a:endParaRPr lang="fr-FR"/>
          </a:p>
        </p:txBody>
      </p:sp>
      <p:sp>
        <p:nvSpPr>
          <p:cNvPr id="16" name="ZoneTexte 15"/>
          <p:cNvSpPr txBox="1"/>
          <p:nvPr/>
        </p:nvSpPr>
        <p:spPr>
          <a:xfrm>
            <a:off x="7523776" y="2656623"/>
            <a:ext cx="1515174" cy="738664"/>
          </a:xfrm>
          <a:prstGeom prst="rect">
            <a:avLst/>
          </a:prstGeom>
          <a:noFill/>
        </p:spPr>
        <p:txBody>
          <a:bodyPr wrap="square" rtlCol="0">
            <a:spAutoFit/>
          </a:bodyPr>
          <a:lstStyle/>
          <a:p>
            <a:r>
              <a:rPr lang="fr-FR" sz="2800"/>
              <a:t>500 </a:t>
            </a:r>
            <a:r>
              <a:rPr lang="fr-FR" sz="2800" err="1"/>
              <a:t>pps</a:t>
            </a:r>
            <a:endParaRPr lang="fr-FR" sz="2800"/>
          </a:p>
          <a:p>
            <a:endParaRPr lang="fr-FR"/>
          </a:p>
        </p:txBody>
      </p:sp>
      <p:sp>
        <p:nvSpPr>
          <p:cNvPr id="3" name="ZoneTexte 2"/>
          <p:cNvSpPr txBox="1"/>
          <p:nvPr/>
        </p:nvSpPr>
        <p:spPr>
          <a:xfrm>
            <a:off x="2500317" y="4096527"/>
            <a:ext cx="5295510" cy="461665"/>
          </a:xfrm>
          <a:prstGeom prst="rect">
            <a:avLst/>
          </a:prstGeom>
          <a:noFill/>
        </p:spPr>
        <p:txBody>
          <a:bodyPr wrap="square" rtlCol="0">
            <a:spAutoFit/>
          </a:bodyPr>
          <a:lstStyle/>
          <a:p>
            <a:r>
              <a:rPr lang="fr-FR" sz="2400" err="1"/>
              <a:t>Losses</a:t>
            </a:r>
            <a:r>
              <a:rPr lang="fr-FR" sz="2400"/>
              <a:t> </a:t>
            </a:r>
            <a:r>
              <a:rPr lang="fr-FR" sz="2400" err="1"/>
              <a:t>because</a:t>
            </a:r>
            <a:r>
              <a:rPr lang="fr-FR" sz="2400"/>
              <a:t> of ICMP rate </a:t>
            </a:r>
            <a:r>
              <a:rPr lang="fr-FR" sz="2400" err="1"/>
              <a:t>limiting</a:t>
            </a:r>
            <a:endParaRPr lang="fr-FR" sz="2400"/>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spTree>
    <p:custDataLst>
      <p:tags r:id="rId1"/>
    </p:custDataLst>
    <p:extLst>
      <p:ext uri="{BB962C8B-B14F-4D97-AF65-F5344CB8AC3E}">
        <p14:creationId xmlns:p14="http://schemas.microsoft.com/office/powerpoint/2010/main" val="889062502"/>
      </p:ext>
    </p:extLst>
  </p:cSld>
  <p:clrMapOvr>
    <a:masterClrMapping/>
  </p:clrMapOvr>
  <mc:AlternateContent xmlns:mc="http://schemas.openxmlformats.org/markup-compatibility/2006" xmlns:p14="http://schemas.microsoft.com/office/powerpoint/2010/main">
    <mc:Choice Requires="p14">
      <p:transition spd="slow" p14:dur="2000" advTm="29194"/>
    </mc:Choice>
    <mc:Fallback xmlns="">
      <p:transition spd="slow" advTm="291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2000"/>
                                  </p:stCondLst>
                                  <p:childTnLst>
                                    <p:animMotion origin="layout" path="M 0.94479 -0.23981 L 0.16024 -0.23148 " pathEditMode="relative" rAng="0" ptsTypes="AA">
                                      <p:cBhvr>
                                        <p:cTn id="8" dur="2000" fill="hold"/>
                                        <p:tgtEl>
                                          <p:spTgt spid="42"/>
                                        </p:tgtEl>
                                        <p:attrNameLst>
                                          <p:attrName>ppt_x</p:attrName>
                                          <p:attrName>ppt_y</p:attrName>
                                        </p:attrNameLst>
                                      </p:cBhvr>
                                      <p:rCtr x="-39236" y="40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ICMP rate limiting</a:t>
            </a:r>
          </a:p>
        </p:txBody>
      </p:sp>
      <p:sp>
        <p:nvSpPr>
          <p:cNvPr id="5" name="Espace réservé du texte 4"/>
          <p:cNvSpPr>
            <a:spLocks noGrp="1"/>
          </p:cNvSpPr>
          <p:nvPr>
            <p:ph type="body" idx="1"/>
          </p:nvPr>
        </p:nvSpPr>
        <p:spPr/>
        <p:txBody>
          <a:bodyPr/>
          <a:lstStyle/>
          <a:p>
            <a:r>
              <a:rPr lang="en-US" dirty="0"/>
              <a:t>Limits the number of ICMP packets sent or received by the router</a:t>
            </a:r>
          </a:p>
          <a:p>
            <a:endParaRPr lang="en-US" dirty="0"/>
          </a:p>
          <a:p>
            <a:r>
              <a:rPr lang="en-US" dirty="0"/>
              <a:t>Prevents DDOS attacks</a:t>
            </a:r>
          </a:p>
          <a:p>
            <a:endParaRPr lang="en-US" dirty="0"/>
          </a:p>
          <a:p>
            <a:r>
              <a:rPr lang="en-US" dirty="0"/>
              <a:t>Mandatory in IPv6</a:t>
            </a:r>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545699089"/>
      </p:ext>
    </p:extLst>
  </p:cSld>
  <p:clrMapOvr>
    <a:masterClrMapping/>
  </p:clrMapOvr>
  <mc:AlternateContent xmlns:mc="http://schemas.openxmlformats.org/markup-compatibility/2006" xmlns:p14="http://schemas.microsoft.com/office/powerpoint/2010/main">
    <mc:Choice Requires="p14">
      <p:transition spd="slow" p14:dur="2000" advTm="20244"/>
    </mc:Choice>
    <mc:Fallback xmlns="">
      <p:transition spd="slow" advTm="20244"/>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Contributions</a:t>
            </a:r>
          </a:p>
        </p:txBody>
      </p:sp>
      <p:sp>
        <p:nvSpPr>
          <p:cNvPr id="3" name="Espace réservé du texte 2"/>
          <p:cNvSpPr>
            <a:spLocks noGrp="1"/>
          </p:cNvSpPr>
          <p:nvPr>
            <p:ph type="body" idx="1"/>
          </p:nvPr>
        </p:nvSpPr>
        <p:spPr/>
        <p:txBody>
          <a:bodyPr/>
          <a:lstStyle/>
          <a:p>
            <a:r>
              <a:rPr lang="fr-FR" dirty="0"/>
              <a:t>ICMP rate </a:t>
            </a:r>
            <a:r>
              <a:rPr lang="fr-FR" dirty="0" err="1"/>
              <a:t>limiting</a:t>
            </a:r>
            <a:r>
              <a:rPr lang="fr-FR" dirty="0"/>
              <a:t> </a:t>
            </a:r>
            <a:r>
              <a:rPr lang="fr-FR" dirty="0">
                <a:sym typeface="Wingdings"/>
              </a:rPr>
              <a:t> alias </a:t>
            </a:r>
            <a:r>
              <a:rPr lang="fr-FR" dirty="0" err="1">
                <a:sym typeface="Wingdings"/>
              </a:rPr>
              <a:t>resolution</a:t>
            </a:r>
            <a:endParaRPr lang="fr-FR" dirty="0"/>
          </a:p>
          <a:p>
            <a:r>
              <a:rPr lang="fr-FR" dirty="0"/>
              <a:t>Limited Ltd. </a:t>
            </a:r>
            <a:r>
              <a:rPr lang="fr-FR" dirty="0" err="1"/>
              <a:t>extends</a:t>
            </a:r>
            <a:r>
              <a:rPr lang="fr-FR" dirty="0"/>
              <a:t> the </a:t>
            </a:r>
            <a:r>
              <a:rPr lang="fr-FR" dirty="0" err="1"/>
              <a:t>spectrum</a:t>
            </a:r>
            <a:r>
              <a:rPr lang="fr-FR" dirty="0"/>
              <a:t> </a:t>
            </a:r>
            <a:r>
              <a:rPr lang="en-US" dirty="0"/>
              <a:t>of routers that can be tested for alias resolution</a:t>
            </a:r>
            <a:r>
              <a:rPr lang="fr-FR" dirty="0"/>
              <a:t>:</a:t>
            </a:r>
          </a:p>
          <a:p>
            <a:pPr lvl="1"/>
            <a:r>
              <a:rPr lang="fr-FR" dirty="0" err="1"/>
              <a:t>Significant</a:t>
            </a:r>
            <a:r>
              <a:rPr lang="fr-FR" dirty="0"/>
              <a:t> </a:t>
            </a:r>
            <a:r>
              <a:rPr lang="fr-FR" dirty="0" err="1"/>
              <a:t>improvement</a:t>
            </a:r>
            <a:r>
              <a:rPr lang="fr-FR" dirty="0"/>
              <a:t> in IPv6</a:t>
            </a:r>
          </a:p>
          <a:p>
            <a:pPr lvl="1"/>
            <a:r>
              <a:rPr lang="fr-FR" dirty="0" err="1"/>
              <a:t>Completements</a:t>
            </a:r>
            <a:r>
              <a:rPr lang="fr-FR" dirty="0"/>
              <a:t> </a:t>
            </a:r>
            <a:r>
              <a:rPr lang="fr-FR" dirty="0" err="1"/>
              <a:t>existing</a:t>
            </a:r>
            <a:r>
              <a:rPr lang="fr-FR" dirty="0"/>
              <a:t> techniques in IPv4</a:t>
            </a:r>
          </a:p>
          <a:p>
            <a:endParaRPr lang="fr-FR" dirty="0"/>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68</a:t>
            </a:fld>
            <a:endParaRPr lang="uk-UA"/>
          </a:p>
        </p:txBody>
      </p:sp>
    </p:spTree>
    <p:extLst>
      <p:ext uri="{BB962C8B-B14F-4D97-AF65-F5344CB8AC3E}">
        <p14:creationId xmlns:p14="http://schemas.microsoft.com/office/powerpoint/2010/main" val="181634404"/>
      </p:ext>
    </p:extLst>
  </p:cSld>
  <p:clrMapOvr>
    <a:masterClrMapping/>
  </p:clrMapOvr>
  <mc:AlternateContent xmlns:mc="http://schemas.openxmlformats.org/markup-compatibility/2006" xmlns:p14="http://schemas.microsoft.com/office/powerpoint/2010/main">
    <mc:Choice Requires="p14">
      <p:transition spd="slow" p14:dur="2000" advTm="31421"/>
    </mc:Choice>
    <mc:Fallback xmlns="">
      <p:transition spd="slow" advTm="31421"/>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solidFill>
                  <a:schemeClr val="bg2"/>
                </a:solidFill>
              </a:rPr>
              <a:t>Diamond-Miner</a:t>
            </a:r>
          </a:p>
          <a:p>
            <a:r>
              <a:rPr lang="en-US" dirty="0"/>
              <a:t>Limited Ltd.</a:t>
            </a:r>
          </a:p>
          <a:p>
            <a:pPr lvl="1">
              <a:spcAft>
                <a:spcPts val="300"/>
              </a:spcAft>
            </a:pPr>
            <a:r>
              <a:rPr lang="en-US" sz="2400" dirty="0"/>
              <a:t>State of the art</a:t>
            </a:r>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Tree>
    <p:extLst>
      <p:ext uri="{BB962C8B-B14F-4D97-AF65-F5344CB8AC3E}">
        <p14:creationId xmlns:p14="http://schemas.microsoft.com/office/powerpoint/2010/main" val="2634181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4" name="Nuage 23">
            <a:extLst>
              <a:ext uri="{FF2B5EF4-FFF2-40B4-BE49-F238E27FC236}">
                <a16:creationId xmlns:a16="http://schemas.microsoft.com/office/drawing/2014/main" id="{1F6788B5-F576-364B-A171-18D549928FF4}"/>
              </a:ext>
            </a:extLst>
          </p:cNvPr>
          <p:cNvSpPr/>
          <p:nvPr/>
        </p:nvSpPr>
        <p:spPr>
          <a:xfrm>
            <a:off x="943416" y="3004457"/>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Nuage 24">
            <a:extLst>
              <a:ext uri="{FF2B5EF4-FFF2-40B4-BE49-F238E27FC236}">
                <a16:creationId xmlns:a16="http://schemas.microsoft.com/office/drawing/2014/main" id="{3C7758A3-0246-DD43-857D-427192E941F2}"/>
              </a:ext>
            </a:extLst>
          </p:cNvPr>
          <p:cNvSpPr/>
          <p:nvPr/>
        </p:nvSpPr>
        <p:spPr>
          <a:xfrm>
            <a:off x="4526146" y="3550662"/>
            <a:ext cx="3093841" cy="1413224"/>
          </a:xfrm>
          <a:prstGeom prst="cloud">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2E879B27-FEC2-5C42-86E0-265B7D7FD23B}"/>
              </a:ext>
            </a:extLst>
          </p:cNvPr>
          <p:cNvPicPr>
            <a:picLocks noChangeAspect="1"/>
          </p:cNvPicPr>
          <p:nvPr/>
        </p:nvPicPr>
        <p:blipFill>
          <a:blip r:embed="rId3"/>
          <a:stretch>
            <a:fillRect/>
          </a:stretch>
        </p:blipFill>
        <p:spPr>
          <a:xfrm>
            <a:off x="1971722" y="3494005"/>
            <a:ext cx="429859" cy="301368"/>
          </a:xfrm>
          <a:prstGeom prst="rect">
            <a:avLst/>
          </a:prstGeom>
        </p:spPr>
      </p:pic>
      <p:pic>
        <p:nvPicPr>
          <p:cNvPr id="31" name="Image 30">
            <a:extLst>
              <a:ext uri="{FF2B5EF4-FFF2-40B4-BE49-F238E27FC236}">
                <a16:creationId xmlns:a16="http://schemas.microsoft.com/office/drawing/2014/main" id="{209351B8-7C2E-4C43-9E05-E6ABDF6E51E8}"/>
              </a:ext>
            </a:extLst>
          </p:cNvPr>
          <p:cNvPicPr>
            <a:picLocks noChangeAspect="1"/>
          </p:cNvPicPr>
          <p:nvPr/>
        </p:nvPicPr>
        <p:blipFill>
          <a:blip r:embed="rId3"/>
          <a:stretch>
            <a:fillRect/>
          </a:stretch>
        </p:blipFill>
        <p:spPr>
          <a:xfrm>
            <a:off x="2620568" y="3343321"/>
            <a:ext cx="429859" cy="301368"/>
          </a:xfrm>
          <a:prstGeom prst="rect">
            <a:avLst/>
          </a:prstGeom>
        </p:spPr>
      </p:pic>
      <p:pic>
        <p:nvPicPr>
          <p:cNvPr id="32" name="Image 31">
            <a:extLst>
              <a:ext uri="{FF2B5EF4-FFF2-40B4-BE49-F238E27FC236}">
                <a16:creationId xmlns:a16="http://schemas.microsoft.com/office/drawing/2014/main" id="{FDE7AE94-79A6-6D4A-880C-44EF711F6FAB}"/>
              </a:ext>
            </a:extLst>
          </p:cNvPr>
          <p:cNvPicPr>
            <a:picLocks noChangeAspect="1"/>
          </p:cNvPicPr>
          <p:nvPr/>
        </p:nvPicPr>
        <p:blipFill>
          <a:blip r:embed="rId3"/>
          <a:stretch>
            <a:fillRect/>
          </a:stretch>
        </p:blipFill>
        <p:spPr>
          <a:xfrm>
            <a:off x="5872113" y="4045057"/>
            <a:ext cx="429859" cy="301368"/>
          </a:xfrm>
          <a:prstGeom prst="rect">
            <a:avLst/>
          </a:prstGeom>
        </p:spPr>
      </p:pic>
      <p:cxnSp>
        <p:nvCxnSpPr>
          <p:cNvPr id="40" name="Connecteur droit 39">
            <a:extLst>
              <a:ext uri="{FF2B5EF4-FFF2-40B4-BE49-F238E27FC236}">
                <a16:creationId xmlns:a16="http://schemas.microsoft.com/office/drawing/2014/main" id="{2640B820-BFCA-984A-931F-1E6AFE22CAA3}"/>
              </a:ext>
            </a:extLst>
          </p:cNvPr>
          <p:cNvCxnSpPr>
            <a:cxnSpLocks/>
            <a:stCxn id="32" idx="1"/>
            <a:endCxn id="31" idx="2"/>
          </p:cNvCxnSpPr>
          <p:nvPr/>
        </p:nvCxnSpPr>
        <p:spPr>
          <a:xfrm flipH="1" flipV="1">
            <a:off x="2835498" y="3644689"/>
            <a:ext cx="3036615" cy="55105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D55FC6EF-2BC5-9045-B3B6-C16D2DDB0666}"/>
              </a:ext>
            </a:extLst>
          </p:cNvPr>
          <p:cNvCxnSpPr>
            <a:cxnSpLocks/>
            <a:stCxn id="31" idx="1"/>
            <a:endCxn id="30" idx="3"/>
          </p:cNvCxnSpPr>
          <p:nvPr/>
        </p:nvCxnSpPr>
        <p:spPr>
          <a:xfrm flipH="1">
            <a:off x="2401581" y="3494005"/>
            <a:ext cx="218987" cy="1506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2" name="Image 81">
            <a:extLst>
              <a:ext uri="{FF2B5EF4-FFF2-40B4-BE49-F238E27FC236}">
                <a16:creationId xmlns:a16="http://schemas.microsoft.com/office/drawing/2014/main" id="{5FA9722F-40E0-3F49-95D8-8B9B2FE4DFFE}"/>
              </a:ext>
            </a:extLst>
          </p:cNvPr>
          <p:cNvPicPr>
            <a:picLocks noChangeAspect="1"/>
          </p:cNvPicPr>
          <p:nvPr/>
        </p:nvPicPr>
        <p:blipFill>
          <a:blip r:embed="rId4"/>
          <a:stretch>
            <a:fillRect/>
          </a:stretch>
        </p:blipFill>
        <p:spPr>
          <a:xfrm>
            <a:off x="6679003" y="4162113"/>
            <a:ext cx="405859" cy="462491"/>
          </a:xfrm>
          <a:prstGeom prst="rect">
            <a:avLst/>
          </a:prstGeom>
        </p:spPr>
      </p:pic>
      <p:cxnSp>
        <p:nvCxnSpPr>
          <p:cNvPr id="87" name="Connecteur droit 86">
            <a:extLst>
              <a:ext uri="{FF2B5EF4-FFF2-40B4-BE49-F238E27FC236}">
                <a16:creationId xmlns:a16="http://schemas.microsoft.com/office/drawing/2014/main" id="{067D5148-F6CA-9E4D-ABE5-E3DD559C81D2}"/>
              </a:ext>
            </a:extLst>
          </p:cNvPr>
          <p:cNvCxnSpPr>
            <a:cxnSpLocks/>
            <a:stCxn id="32" idx="2"/>
            <a:endCxn id="82" idx="1"/>
          </p:cNvCxnSpPr>
          <p:nvPr/>
        </p:nvCxnSpPr>
        <p:spPr>
          <a:xfrm>
            <a:off x="6087043" y="4346425"/>
            <a:ext cx="591960" cy="469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92" name="Image 91">
            <a:extLst>
              <a:ext uri="{FF2B5EF4-FFF2-40B4-BE49-F238E27FC236}">
                <a16:creationId xmlns:a16="http://schemas.microsoft.com/office/drawing/2014/main" id="{48541B9F-482B-9649-9FC8-96E113A4FDA7}"/>
              </a:ext>
            </a:extLst>
          </p:cNvPr>
          <p:cNvPicPr>
            <a:picLocks noChangeAspect="1"/>
          </p:cNvPicPr>
          <p:nvPr/>
        </p:nvPicPr>
        <p:blipFill>
          <a:blip r:embed="rId4"/>
          <a:stretch>
            <a:fillRect/>
          </a:stretch>
        </p:blipFill>
        <p:spPr>
          <a:xfrm>
            <a:off x="1189322" y="3457724"/>
            <a:ext cx="405859" cy="462491"/>
          </a:xfrm>
          <a:prstGeom prst="rect">
            <a:avLst/>
          </a:prstGeom>
        </p:spPr>
      </p:pic>
      <p:cxnSp>
        <p:nvCxnSpPr>
          <p:cNvPr id="93" name="Connecteur droit 92">
            <a:extLst>
              <a:ext uri="{FF2B5EF4-FFF2-40B4-BE49-F238E27FC236}">
                <a16:creationId xmlns:a16="http://schemas.microsoft.com/office/drawing/2014/main" id="{57A04B69-0FF9-374D-A6FE-008D7A275FEF}"/>
              </a:ext>
            </a:extLst>
          </p:cNvPr>
          <p:cNvCxnSpPr>
            <a:cxnSpLocks/>
            <a:stCxn id="30" idx="1"/>
            <a:endCxn id="92" idx="3"/>
          </p:cNvCxnSpPr>
          <p:nvPr/>
        </p:nvCxnSpPr>
        <p:spPr>
          <a:xfrm flipH="1">
            <a:off x="1595181" y="3644689"/>
            <a:ext cx="376541" cy="44281"/>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637D910A-E4D0-494E-8FE7-DD7EB47CB7AA}"/>
              </a:ext>
            </a:extLst>
          </p:cNvPr>
          <p:cNvGrpSpPr/>
          <p:nvPr/>
        </p:nvGrpSpPr>
        <p:grpSpPr>
          <a:xfrm>
            <a:off x="2155010" y="3870138"/>
            <a:ext cx="3688241" cy="892756"/>
            <a:chOff x="1501880" y="3870138"/>
            <a:chExt cx="3688241" cy="892756"/>
          </a:xfrm>
        </p:grpSpPr>
        <p:sp>
          <p:nvSpPr>
            <p:cNvPr id="37" name="ZoneTexte 36">
              <a:extLst>
                <a:ext uri="{FF2B5EF4-FFF2-40B4-BE49-F238E27FC236}">
                  <a16:creationId xmlns:a16="http://schemas.microsoft.com/office/drawing/2014/main" id="{D8D16FB7-EFEA-FD43-9492-D776B2D03964}"/>
                </a:ext>
              </a:extLst>
            </p:cNvPr>
            <p:cNvSpPr txBox="1"/>
            <p:nvPr/>
          </p:nvSpPr>
          <p:spPr>
            <a:xfrm>
              <a:off x="4262411" y="4239674"/>
              <a:ext cx="927710" cy="523220"/>
            </a:xfrm>
            <a:prstGeom prst="rect">
              <a:avLst/>
            </a:prstGeom>
            <a:noFill/>
          </p:spPr>
          <p:txBody>
            <a:bodyPr wrap="square" rtlCol="0">
              <a:spAutoFit/>
            </a:bodyPr>
            <a:lstStyle/>
            <a:p>
              <a:r>
                <a:rPr lang="fr-FR" sz="2800" dirty="0"/>
                <a:t>AS4</a:t>
              </a:r>
            </a:p>
          </p:txBody>
        </p:sp>
        <p:sp>
          <p:nvSpPr>
            <p:cNvPr id="38" name="ZoneTexte 37">
              <a:extLst>
                <a:ext uri="{FF2B5EF4-FFF2-40B4-BE49-F238E27FC236}">
                  <a16:creationId xmlns:a16="http://schemas.microsoft.com/office/drawing/2014/main" id="{04EFBA07-2A43-5542-B17B-5BC201C50AE1}"/>
                </a:ext>
              </a:extLst>
            </p:cNvPr>
            <p:cNvSpPr txBox="1"/>
            <p:nvPr/>
          </p:nvSpPr>
          <p:spPr>
            <a:xfrm>
              <a:off x="1501880" y="3870138"/>
              <a:ext cx="1012657" cy="523220"/>
            </a:xfrm>
            <a:prstGeom prst="rect">
              <a:avLst/>
            </a:prstGeom>
            <a:noFill/>
          </p:spPr>
          <p:txBody>
            <a:bodyPr wrap="square" rtlCol="0">
              <a:spAutoFit/>
            </a:bodyPr>
            <a:lstStyle/>
            <a:p>
              <a:r>
                <a:rPr lang="fr-FR" sz="2800" dirty="0"/>
                <a:t>AS3</a:t>
              </a:r>
            </a:p>
          </p:txBody>
        </p:sp>
      </p:grpSp>
      <p:sp>
        <p:nvSpPr>
          <p:cNvPr id="61" name="Ellipse 60">
            <a:extLst>
              <a:ext uri="{FF2B5EF4-FFF2-40B4-BE49-F238E27FC236}">
                <a16:creationId xmlns:a16="http://schemas.microsoft.com/office/drawing/2014/main" id="{5FA6A85B-1E94-5E4F-B992-994777705C8A}"/>
              </a:ext>
            </a:extLst>
          </p:cNvPr>
          <p:cNvSpPr>
            <a:spLocks noChangeAspect="1"/>
          </p:cNvSpPr>
          <p:nvPr/>
        </p:nvSpPr>
        <p:spPr>
          <a:xfrm>
            <a:off x="1901629" y="3565722"/>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FFD38CD4-F028-C44A-820A-6F47D2F4ED92}"/>
              </a:ext>
            </a:extLst>
          </p:cNvPr>
          <p:cNvSpPr>
            <a:spLocks noChangeAspect="1"/>
          </p:cNvSpPr>
          <p:nvPr/>
        </p:nvSpPr>
        <p:spPr>
          <a:xfrm>
            <a:off x="2280996" y="3523038"/>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a:extLst>
              <a:ext uri="{FF2B5EF4-FFF2-40B4-BE49-F238E27FC236}">
                <a16:creationId xmlns:a16="http://schemas.microsoft.com/office/drawing/2014/main" id="{BB9F8DD7-411B-B746-9A23-DCBC525B018B}"/>
              </a:ext>
            </a:extLst>
          </p:cNvPr>
          <p:cNvSpPr>
            <a:spLocks noChangeAspect="1"/>
          </p:cNvSpPr>
          <p:nvPr/>
        </p:nvSpPr>
        <p:spPr>
          <a:xfrm>
            <a:off x="5779104" y="4130747"/>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a:extLst>
              <a:ext uri="{FF2B5EF4-FFF2-40B4-BE49-F238E27FC236}">
                <a16:creationId xmlns:a16="http://schemas.microsoft.com/office/drawing/2014/main" id="{DEE1453C-0406-3047-A781-416DDA328D84}"/>
              </a:ext>
            </a:extLst>
          </p:cNvPr>
          <p:cNvSpPr>
            <a:spLocks noChangeAspect="1"/>
          </p:cNvSpPr>
          <p:nvPr/>
        </p:nvSpPr>
        <p:spPr>
          <a:xfrm>
            <a:off x="2714373" y="3260105"/>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Ellipse 78">
            <a:extLst>
              <a:ext uri="{FF2B5EF4-FFF2-40B4-BE49-F238E27FC236}">
                <a16:creationId xmlns:a16="http://schemas.microsoft.com/office/drawing/2014/main" id="{4C67390F-98AC-6A43-933B-3671876C8AB7}"/>
              </a:ext>
            </a:extLst>
          </p:cNvPr>
          <p:cNvSpPr>
            <a:spLocks noChangeAspect="1"/>
          </p:cNvSpPr>
          <p:nvPr/>
        </p:nvSpPr>
        <p:spPr>
          <a:xfrm>
            <a:off x="2558383" y="3460007"/>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a:extLst>
              <a:ext uri="{FF2B5EF4-FFF2-40B4-BE49-F238E27FC236}">
                <a16:creationId xmlns:a16="http://schemas.microsoft.com/office/drawing/2014/main" id="{40A42554-753E-2947-BC3F-43D96F100760}"/>
              </a:ext>
            </a:extLst>
          </p:cNvPr>
          <p:cNvSpPr>
            <a:spLocks noChangeAspect="1"/>
          </p:cNvSpPr>
          <p:nvPr/>
        </p:nvSpPr>
        <p:spPr>
          <a:xfrm>
            <a:off x="2945579" y="3382380"/>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Ellipse 84">
            <a:extLst>
              <a:ext uri="{FF2B5EF4-FFF2-40B4-BE49-F238E27FC236}">
                <a16:creationId xmlns:a16="http://schemas.microsoft.com/office/drawing/2014/main" id="{B370A6F0-9EEF-D14D-BE16-499275967935}"/>
              </a:ext>
            </a:extLst>
          </p:cNvPr>
          <p:cNvSpPr>
            <a:spLocks noChangeAspect="1"/>
          </p:cNvSpPr>
          <p:nvPr/>
        </p:nvSpPr>
        <p:spPr>
          <a:xfrm>
            <a:off x="2773848" y="3549953"/>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Ellipse 85">
            <a:extLst>
              <a:ext uri="{FF2B5EF4-FFF2-40B4-BE49-F238E27FC236}">
                <a16:creationId xmlns:a16="http://schemas.microsoft.com/office/drawing/2014/main" id="{C0BCCE59-F37C-044B-BAAB-B3E9A1BBE0E5}"/>
              </a:ext>
            </a:extLst>
          </p:cNvPr>
          <p:cNvSpPr>
            <a:spLocks noChangeAspect="1"/>
          </p:cNvSpPr>
          <p:nvPr/>
        </p:nvSpPr>
        <p:spPr>
          <a:xfrm>
            <a:off x="5997190" y="3953374"/>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Ellipse 87">
            <a:extLst>
              <a:ext uri="{FF2B5EF4-FFF2-40B4-BE49-F238E27FC236}">
                <a16:creationId xmlns:a16="http://schemas.microsoft.com/office/drawing/2014/main" id="{6A7AC625-33EB-614E-958F-73F7406ADF75}"/>
              </a:ext>
            </a:extLst>
          </p:cNvPr>
          <p:cNvSpPr>
            <a:spLocks noChangeAspect="1"/>
          </p:cNvSpPr>
          <p:nvPr/>
        </p:nvSpPr>
        <p:spPr>
          <a:xfrm>
            <a:off x="6201234" y="4130747"/>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Ellipse 88">
            <a:extLst>
              <a:ext uri="{FF2B5EF4-FFF2-40B4-BE49-F238E27FC236}">
                <a16:creationId xmlns:a16="http://schemas.microsoft.com/office/drawing/2014/main" id="{F7E2F66E-78F7-D146-A76B-AB2F940E7E02}"/>
              </a:ext>
            </a:extLst>
          </p:cNvPr>
          <p:cNvSpPr>
            <a:spLocks noChangeAspect="1"/>
          </p:cNvSpPr>
          <p:nvPr/>
        </p:nvSpPr>
        <p:spPr>
          <a:xfrm>
            <a:off x="6008075" y="4276460"/>
            <a:ext cx="129600" cy="1296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47628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70</a:t>
            </a:fld>
            <a:endParaRPr lang="uk-UA"/>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 y="0"/>
            <a:ext cx="4205568" cy="5143500"/>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915" y="386265"/>
            <a:ext cx="3871631" cy="4948819"/>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4571" y="-10131"/>
            <a:ext cx="4137163" cy="5143500"/>
          </a:xfrm>
          <a:prstGeom prst="rect">
            <a:avLst/>
          </a:prstGeom>
        </p:spPr>
      </p:pic>
      <p:pic>
        <p:nvPicPr>
          <p:cNvPr id="10" name="Imag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786" y="1142939"/>
            <a:ext cx="3221824" cy="3990430"/>
          </a:xfrm>
          <a:prstGeom prst="rect">
            <a:avLst/>
          </a:prstGeom>
        </p:spPr>
      </p:pic>
      <p:pic>
        <p:nvPicPr>
          <p:cNvPr id="8" name="Imag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1610" y="714973"/>
            <a:ext cx="3966381" cy="4846361"/>
          </a:xfrm>
          <a:prstGeom prst="rect">
            <a:avLst/>
          </a:prstGeom>
        </p:spPr>
      </p:pic>
      <p:pic>
        <p:nvPicPr>
          <p:cNvPr id="12" name="Image 11"/>
          <p:cNvPicPr>
            <a:picLocks noChangeAspect="1"/>
          </p:cNvPicPr>
          <p:nvPr/>
        </p:nvPicPr>
        <p:blipFill>
          <a:blip r:embed="rId9"/>
          <a:stretch>
            <a:fillRect/>
          </a:stretch>
        </p:blipFill>
        <p:spPr>
          <a:xfrm>
            <a:off x="4940553" y="1600200"/>
            <a:ext cx="4251683" cy="5143500"/>
          </a:xfrm>
          <a:prstGeom prst="rect">
            <a:avLst/>
          </a:prstGeom>
        </p:spPr>
      </p:pic>
    </p:spTree>
    <p:custDataLst>
      <p:tags r:id="rId1"/>
    </p:custDataLst>
    <p:extLst>
      <p:ext uri="{BB962C8B-B14F-4D97-AF65-F5344CB8AC3E}">
        <p14:creationId xmlns:p14="http://schemas.microsoft.com/office/powerpoint/2010/main" val="750091020"/>
      </p:ext>
    </p:extLst>
  </p:cSld>
  <p:clrMapOvr>
    <a:masterClrMapping/>
  </p:clrMapOvr>
  <mc:AlternateContent xmlns:mc="http://schemas.openxmlformats.org/markup-compatibility/2006" xmlns:p14="http://schemas.microsoft.com/office/powerpoint/2010/main">
    <mc:Choice Requires="p14">
      <p:transition spd="slow" p14:dur="2000" advTm="17024"/>
    </mc:Choice>
    <mc:Fallback xmlns="">
      <p:transition spd="slow" advTm="170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a:t>Alias </a:t>
            </a:r>
            <a:r>
              <a:rPr lang="fr-FR" sz="2400" err="1"/>
              <a:t>resolution</a:t>
            </a:r>
            <a:r>
              <a:rPr lang="fr-FR" sz="2400"/>
              <a:t> techniques</a:t>
            </a:r>
          </a:p>
        </p:txBody>
      </p:sp>
      <p:sp>
        <p:nvSpPr>
          <p:cNvPr id="3" name="Espace réservé du texte 2"/>
          <p:cNvSpPr>
            <a:spLocks noGrp="1"/>
          </p:cNvSpPr>
          <p:nvPr>
            <p:ph type="body" idx="1"/>
          </p:nvPr>
        </p:nvSpPr>
        <p:spPr/>
        <p:txBody>
          <a:bodyPr/>
          <a:lstStyle/>
          <a:p>
            <a:r>
              <a:rPr lang="fr-FR" sz="2400" dirty="0"/>
              <a:t>Signature:</a:t>
            </a:r>
          </a:p>
          <a:p>
            <a:pPr lvl="1"/>
            <a:r>
              <a:rPr lang="fr-FR" sz="1800" dirty="0"/>
              <a:t>Common source IP </a:t>
            </a:r>
            <a:r>
              <a:rPr lang="fr-FR" sz="1800" dirty="0" err="1"/>
              <a:t>address</a:t>
            </a:r>
            <a:r>
              <a:rPr lang="fr-FR" sz="1800" dirty="0"/>
              <a:t> (Mercator)</a:t>
            </a:r>
          </a:p>
          <a:p>
            <a:pPr lvl="1"/>
            <a:r>
              <a:rPr lang="fr-FR" sz="1800" dirty="0"/>
              <a:t>IP ID (</a:t>
            </a:r>
            <a:r>
              <a:rPr lang="fr-FR" sz="1800" dirty="0" err="1"/>
              <a:t>Ally</a:t>
            </a:r>
            <a:r>
              <a:rPr lang="fr-FR" sz="1800" dirty="0"/>
              <a:t>, </a:t>
            </a:r>
            <a:r>
              <a:rPr lang="fr-FR" sz="1800" dirty="0" err="1"/>
              <a:t>Radargun</a:t>
            </a:r>
            <a:r>
              <a:rPr lang="fr-FR" sz="1800" dirty="0"/>
              <a:t>, MIDAR), IP fragmentation identifier (</a:t>
            </a:r>
            <a:r>
              <a:rPr lang="fr-FR" sz="1800" dirty="0" err="1"/>
              <a:t>Speedtrap</a:t>
            </a:r>
            <a:r>
              <a:rPr lang="fr-FR" sz="1800" dirty="0"/>
              <a:t>)</a:t>
            </a:r>
          </a:p>
          <a:p>
            <a:pPr lvl="1">
              <a:spcAft>
                <a:spcPts val="300"/>
              </a:spcAft>
            </a:pPr>
            <a:r>
              <a:rPr lang="fr-FR" sz="1800" dirty="0"/>
              <a:t>IP </a:t>
            </a:r>
            <a:r>
              <a:rPr lang="fr-FR" sz="1800" dirty="0" err="1"/>
              <a:t>timestamp</a:t>
            </a:r>
            <a:r>
              <a:rPr lang="fr-FR" sz="1800" dirty="0"/>
              <a:t> option (</a:t>
            </a:r>
            <a:r>
              <a:rPr lang="fr-FR" sz="1800" dirty="0" err="1"/>
              <a:t>Pythia</a:t>
            </a:r>
            <a:r>
              <a:rPr lang="fr-FR" sz="1800" dirty="0"/>
              <a:t>)</a:t>
            </a:r>
          </a:p>
          <a:p>
            <a:r>
              <a:rPr lang="fr-FR" sz="2400" dirty="0" err="1"/>
              <a:t>Topology</a:t>
            </a:r>
            <a:r>
              <a:rPr lang="fr-FR" sz="2400" dirty="0"/>
              <a:t>:</a:t>
            </a:r>
          </a:p>
          <a:p>
            <a:pPr lvl="1"/>
            <a:r>
              <a:rPr lang="fr-FR" sz="1800" dirty="0" err="1"/>
              <a:t>Topology</a:t>
            </a:r>
            <a:r>
              <a:rPr lang="fr-FR" sz="1800" dirty="0"/>
              <a:t> </a:t>
            </a:r>
            <a:r>
              <a:rPr lang="fr-FR" sz="1800" dirty="0" err="1"/>
              <a:t>analysis</a:t>
            </a:r>
            <a:r>
              <a:rPr lang="fr-FR" sz="1800" dirty="0"/>
              <a:t> (APAR, </a:t>
            </a:r>
            <a:r>
              <a:rPr lang="fr-FR" sz="1800" dirty="0" err="1"/>
              <a:t>kapar</a:t>
            </a:r>
            <a:r>
              <a:rPr lang="fr-FR" sz="1800" dirty="0"/>
              <a:t>)</a:t>
            </a:r>
          </a:p>
          <a:p>
            <a:pPr lvl="1">
              <a:spcAft>
                <a:spcPts val="300"/>
              </a:spcAft>
            </a:pPr>
            <a:r>
              <a:rPr lang="fr-FR" sz="1800" dirty="0"/>
              <a:t>Record route option (</a:t>
            </a:r>
            <a:r>
              <a:rPr lang="fr-FR" sz="1800" dirty="0" err="1"/>
              <a:t>Discarte</a:t>
            </a:r>
            <a:r>
              <a:rPr lang="fr-FR" sz="1800" dirty="0"/>
              <a:t>)</a:t>
            </a:r>
          </a:p>
          <a:p>
            <a:r>
              <a:rPr lang="fr-FR" sz="2800" dirty="0" err="1"/>
              <a:t>Other</a:t>
            </a:r>
            <a:r>
              <a:rPr lang="fr-FR" sz="2800" dirty="0"/>
              <a:t>:</a:t>
            </a:r>
          </a:p>
          <a:p>
            <a:pPr lvl="1"/>
            <a:r>
              <a:rPr lang="fr-FR" sz="2000" dirty="0"/>
              <a:t>Reverse DNS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71</a:t>
            </a:fld>
            <a:endParaRPr lang="uk-UA"/>
          </a:p>
        </p:txBody>
      </p:sp>
    </p:spTree>
    <p:extLst>
      <p:ext uri="{BB962C8B-B14F-4D97-AF65-F5344CB8AC3E}">
        <p14:creationId xmlns:p14="http://schemas.microsoft.com/office/powerpoint/2010/main" val="1051872046"/>
      </p:ext>
    </p:extLst>
  </p:cSld>
  <p:clrMapOvr>
    <a:masterClrMapping/>
  </p:clrMapOvr>
  <mc:AlternateContent xmlns:mc="http://schemas.openxmlformats.org/markup-compatibility/2006" xmlns:p14="http://schemas.microsoft.com/office/powerpoint/2010/main">
    <mc:Choice Requires="p14">
      <p:transition spd="slow" p14:dur="2000" advTm="139786"/>
    </mc:Choice>
    <mc:Fallback xmlns="">
      <p:transition spd="slow" advTm="13978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a:t>Alias </a:t>
            </a:r>
            <a:r>
              <a:rPr lang="fr-FR" sz="2400" err="1"/>
              <a:t>resolution</a:t>
            </a:r>
            <a:r>
              <a:rPr lang="fr-FR" sz="2400"/>
              <a:t> techniques: </a:t>
            </a:r>
            <a:r>
              <a:rPr lang="fr-FR" sz="2400" err="1"/>
              <a:t>tool</a:t>
            </a:r>
            <a:r>
              <a:rPr lang="fr-FR" sz="2400"/>
              <a:t> </a:t>
            </a:r>
            <a:r>
              <a:rPr lang="fr-FR" sz="2400" err="1"/>
              <a:t>available</a:t>
            </a:r>
            <a:endParaRPr lang="fr-FR" sz="2400"/>
          </a:p>
        </p:txBody>
      </p:sp>
      <p:sp>
        <p:nvSpPr>
          <p:cNvPr id="3" name="Espace réservé du texte 2"/>
          <p:cNvSpPr>
            <a:spLocks noGrp="1"/>
          </p:cNvSpPr>
          <p:nvPr>
            <p:ph type="body" idx="1"/>
          </p:nvPr>
        </p:nvSpPr>
        <p:spPr/>
        <p:txBody>
          <a:bodyPr/>
          <a:lstStyle/>
          <a:p>
            <a:r>
              <a:rPr lang="fr-FR" sz="2400" dirty="0"/>
              <a:t>Signature:</a:t>
            </a:r>
          </a:p>
          <a:p>
            <a:pPr lvl="1"/>
            <a:r>
              <a:rPr lang="fr-FR" sz="1800" dirty="0">
                <a:solidFill>
                  <a:schemeClr val="bg2"/>
                </a:solidFill>
              </a:rPr>
              <a:t>Common source IP </a:t>
            </a:r>
            <a:r>
              <a:rPr lang="fr-FR" sz="1800" dirty="0" err="1">
                <a:solidFill>
                  <a:schemeClr val="bg2"/>
                </a:solidFill>
              </a:rPr>
              <a:t>address</a:t>
            </a:r>
            <a:r>
              <a:rPr lang="fr-FR" sz="1800" dirty="0">
                <a:solidFill>
                  <a:schemeClr val="bg2"/>
                </a:solidFill>
              </a:rPr>
              <a:t> (Mercator)</a:t>
            </a:r>
          </a:p>
          <a:p>
            <a:pPr lvl="1"/>
            <a:r>
              <a:rPr lang="fr-FR" sz="1800" dirty="0"/>
              <a:t>IP ID (</a:t>
            </a:r>
            <a:r>
              <a:rPr lang="fr-FR" sz="1800" dirty="0" err="1">
                <a:solidFill>
                  <a:schemeClr val="bg2"/>
                </a:solidFill>
              </a:rPr>
              <a:t>Ally</a:t>
            </a:r>
            <a:r>
              <a:rPr lang="fr-FR" sz="1800" dirty="0">
                <a:solidFill>
                  <a:schemeClr val="bg2"/>
                </a:solidFill>
              </a:rPr>
              <a:t>, </a:t>
            </a:r>
            <a:r>
              <a:rPr lang="fr-FR" sz="1800" dirty="0" err="1">
                <a:solidFill>
                  <a:schemeClr val="bg2"/>
                </a:solidFill>
              </a:rPr>
              <a:t>Radargun</a:t>
            </a:r>
            <a:r>
              <a:rPr lang="fr-FR" sz="1800" dirty="0">
                <a:solidFill>
                  <a:schemeClr val="bg2"/>
                </a:solidFill>
              </a:rPr>
              <a:t>, </a:t>
            </a:r>
            <a:r>
              <a:rPr lang="fr-FR" sz="1800" dirty="0"/>
              <a:t>MIDAR), IP fragmentation identifier (</a:t>
            </a:r>
            <a:r>
              <a:rPr lang="fr-FR" sz="1800" dirty="0" err="1"/>
              <a:t>Speedtrap</a:t>
            </a:r>
            <a:r>
              <a:rPr lang="fr-FR" sz="1800" dirty="0"/>
              <a:t>)</a:t>
            </a:r>
          </a:p>
          <a:p>
            <a:pPr lvl="1">
              <a:spcAft>
                <a:spcPts val="300"/>
              </a:spcAft>
            </a:pPr>
            <a:r>
              <a:rPr lang="fr-FR" sz="1800" dirty="0">
                <a:solidFill>
                  <a:schemeClr val="bg2"/>
                </a:solidFill>
              </a:rPr>
              <a:t>IP </a:t>
            </a:r>
            <a:r>
              <a:rPr lang="fr-FR" sz="1800" dirty="0" err="1">
                <a:solidFill>
                  <a:schemeClr val="bg2"/>
                </a:solidFill>
              </a:rPr>
              <a:t>timestamp</a:t>
            </a:r>
            <a:r>
              <a:rPr lang="fr-FR" sz="1800" dirty="0">
                <a:solidFill>
                  <a:schemeClr val="bg2"/>
                </a:solidFill>
              </a:rPr>
              <a:t> option (</a:t>
            </a:r>
            <a:r>
              <a:rPr lang="fr-FR" sz="1800" dirty="0" err="1">
                <a:solidFill>
                  <a:schemeClr val="bg2"/>
                </a:solidFill>
              </a:rPr>
              <a:t>Pythia</a:t>
            </a:r>
            <a:r>
              <a:rPr lang="fr-FR" sz="1800" dirty="0">
                <a:solidFill>
                  <a:schemeClr val="bg2"/>
                </a:solidFill>
              </a:rPr>
              <a:t>)</a:t>
            </a:r>
          </a:p>
          <a:p>
            <a:r>
              <a:rPr lang="fr-FR" sz="2400" dirty="0" err="1"/>
              <a:t>Topology</a:t>
            </a:r>
            <a:r>
              <a:rPr lang="fr-FR" sz="2400" dirty="0"/>
              <a:t>:</a:t>
            </a:r>
          </a:p>
          <a:p>
            <a:pPr lvl="1"/>
            <a:r>
              <a:rPr lang="fr-FR" sz="1800" dirty="0" err="1"/>
              <a:t>Topology</a:t>
            </a:r>
            <a:r>
              <a:rPr lang="fr-FR" sz="1800" dirty="0"/>
              <a:t> </a:t>
            </a:r>
            <a:r>
              <a:rPr lang="fr-FR" sz="1800" dirty="0" err="1"/>
              <a:t>analysis</a:t>
            </a:r>
            <a:r>
              <a:rPr lang="fr-FR" sz="1800" dirty="0"/>
              <a:t> (</a:t>
            </a:r>
            <a:r>
              <a:rPr lang="fr-FR" sz="1800" dirty="0">
                <a:solidFill>
                  <a:schemeClr val="bg2"/>
                </a:solidFill>
              </a:rPr>
              <a:t>APAR, </a:t>
            </a:r>
            <a:r>
              <a:rPr lang="fr-FR" sz="1800" dirty="0" err="1"/>
              <a:t>kapar</a:t>
            </a:r>
            <a:r>
              <a:rPr lang="fr-FR" sz="1800" dirty="0"/>
              <a:t>)</a:t>
            </a:r>
          </a:p>
          <a:p>
            <a:pPr lvl="1">
              <a:spcAft>
                <a:spcPts val="300"/>
              </a:spcAft>
            </a:pPr>
            <a:r>
              <a:rPr lang="fr-FR" sz="1800" dirty="0">
                <a:solidFill>
                  <a:schemeClr val="bg2"/>
                </a:solidFill>
              </a:rPr>
              <a:t>Record route option (</a:t>
            </a:r>
            <a:r>
              <a:rPr lang="fr-FR" sz="1800" dirty="0" err="1">
                <a:solidFill>
                  <a:schemeClr val="bg2"/>
                </a:solidFill>
              </a:rPr>
              <a:t>Discarte</a:t>
            </a:r>
            <a:r>
              <a:rPr lang="fr-FR" sz="1800" dirty="0">
                <a:solidFill>
                  <a:schemeClr val="bg2"/>
                </a:solidFill>
              </a:rPr>
              <a:t>)</a:t>
            </a:r>
          </a:p>
          <a:p>
            <a:r>
              <a:rPr lang="fr-FR" sz="2800" dirty="0" err="1">
                <a:solidFill>
                  <a:schemeClr val="bg2"/>
                </a:solidFill>
              </a:rPr>
              <a:t>Other</a:t>
            </a:r>
            <a:r>
              <a:rPr lang="fr-FR" sz="2800" dirty="0">
                <a:solidFill>
                  <a:schemeClr val="bg2"/>
                </a:solidFill>
              </a:rPr>
              <a:t>:</a:t>
            </a:r>
          </a:p>
          <a:p>
            <a:pPr lvl="1"/>
            <a:r>
              <a:rPr lang="fr-FR" sz="2000" dirty="0">
                <a:solidFill>
                  <a:schemeClr val="bg2"/>
                </a:solidFill>
              </a:rPr>
              <a:t>Reverse DNS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72</a:t>
            </a:fld>
            <a:endParaRPr lang="uk-UA"/>
          </a:p>
        </p:txBody>
      </p:sp>
    </p:spTree>
    <p:extLst>
      <p:ext uri="{BB962C8B-B14F-4D97-AF65-F5344CB8AC3E}">
        <p14:creationId xmlns:p14="http://schemas.microsoft.com/office/powerpoint/2010/main" val="3918290159"/>
      </p:ext>
    </p:extLst>
  </p:cSld>
  <p:clrMapOvr>
    <a:masterClrMapping/>
  </p:clrMapOvr>
  <mc:AlternateContent xmlns:mc="http://schemas.openxmlformats.org/markup-compatibility/2006" xmlns:p14="http://schemas.microsoft.com/office/powerpoint/2010/main">
    <mc:Choice Requires="p14">
      <p:transition spd="slow" p14:dur="2000" advTm="24195"/>
    </mc:Choice>
    <mc:Fallback xmlns="">
      <p:transition spd="slow" advTm="24195"/>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a:t>Alias </a:t>
            </a:r>
            <a:r>
              <a:rPr lang="fr-FR" sz="2400" err="1"/>
              <a:t>resolution</a:t>
            </a:r>
            <a:r>
              <a:rPr lang="fr-FR" sz="2400"/>
              <a:t> techniques: </a:t>
            </a:r>
            <a:r>
              <a:rPr lang="fr-FR" sz="2400" err="1"/>
              <a:t>tool</a:t>
            </a:r>
            <a:r>
              <a:rPr lang="fr-FR" sz="2400"/>
              <a:t> </a:t>
            </a:r>
            <a:r>
              <a:rPr lang="fr-FR" sz="2400" err="1"/>
              <a:t>available</a:t>
            </a:r>
            <a:r>
              <a:rPr lang="fr-FR" sz="2400"/>
              <a:t>, high </a:t>
            </a:r>
            <a:r>
              <a:rPr lang="fr-FR" sz="2400" err="1"/>
              <a:t>precision</a:t>
            </a:r>
            <a:endParaRPr lang="fr-FR" sz="2400"/>
          </a:p>
        </p:txBody>
      </p:sp>
      <p:sp>
        <p:nvSpPr>
          <p:cNvPr id="3" name="Espace réservé du texte 2"/>
          <p:cNvSpPr>
            <a:spLocks noGrp="1"/>
          </p:cNvSpPr>
          <p:nvPr>
            <p:ph type="body" idx="1"/>
          </p:nvPr>
        </p:nvSpPr>
        <p:spPr/>
        <p:txBody>
          <a:bodyPr/>
          <a:lstStyle/>
          <a:p>
            <a:r>
              <a:rPr lang="fr-FR" sz="2400" dirty="0"/>
              <a:t>Signature:</a:t>
            </a:r>
          </a:p>
          <a:p>
            <a:pPr lvl="1"/>
            <a:r>
              <a:rPr lang="fr-FR" sz="1800" dirty="0">
                <a:solidFill>
                  <a:schemeClr val="bg2"/>
                </a:solidFill>
              </a:rPr>
              <a:t>Common source IP </a:t>
            </a:r>
            <a:r>
              <a:rPr lang="fr-FR" sz="1800" dirty="0" err="1">
                <a:solidFill>
                  <a:schemeClr val="bg2"/>
                </a:solidFill>
              </a:rPr>
              <a:t>address</a:t>
            </a:r>
            <a:r>
              <a:rPr lang="fr-FR" sz="1800" dirty="0">
                <a:solidFill>
                  <a:schemeClr val="bg2"/>
                </a:solidFill>
              </a:rPr>
              <a:t> (Mercator)</a:t>
            </a:r>
          </a:p>
          <a:p>
            <a:pPr lvl="1"/>
            <a:r>
              <a:rPr lang="fr-FR" sz="1800" dirty="0"/>
              <a:t>IP ID (</a:t>
            </a:r>
            <a:r>
              <a:rPr lang="fr-FR" sz="1800" dirty="0" err="1">
                <a:solidFill>
                  <a:schemeClr val="bg2"/>
                </a:solidFill>
              </a:rPr>
              <a:t>Ally</a:t>
            </a:r>
            <a:r>
              <a:rPr lang="fr-FR" sz="1800" dirty="0">
                <a:solidFill>
                  <a:schemeClr val="bg2"/>
                </a:solidFill>
              </a:rPr>
              <a:t>, </a:t>
            </a:r>
            <a:r>
              <a:rPr lang="fr-FR" sz="1800" dirty="0" err="1">
                <a:solidFill>
                  <a:schemeClr val="bg2"/>
                </a:solidFill>
              </a:rPr>
              <a:t>Radargun</a:t>
            </a:r>
            <a:r>
              <a:rPr lang="fr-FR" sz="1800" dirty="0">
                <a:solidFill>
                  <a:schemeClr val="bg2"/>
                </a:solidFill>
              </a:rPr>
              <a:t>, </a:t>
            </a:r>
            <a:r>
              <a:rPr lang="fr-FR" sz="1800" dirty="0"/>
              <a:t>MIDAR), IP fragmentation identifier (</a:t>
            </a:r>
            <a:r>
              <a:rPr lang="fr-FR" sz="1800" dirty="0" err="1"/>
              <a:t>Speedtrap</a:t>
            </a:r>
            <a:r>
              <a:rPr lang="fr-FR" sz="1800" dirty="0"/>
              <a:t>)</a:t>
            </a:r>
          </a:p>
          <a:p>
            <a:pPr lvl="1">
              <a:spcAft>
                <a:spcPts val="300"/>
              </a:spcAft>
            </a:pPr>
            <a:r>
              <a:rPr lang="fr-FR" sz="1800" dirty="0">
                <a:solidFill>
                  <a:schemeClr val="bg2"/>
                </a:solidFill>
              </a:rPr>
              <a:t>IP </a:t>
            </a:r>
            <a:r>
              <a:rPr lang="fr-FR" sz="1800" dirty="0" err="1">
                <a:solidFill>
                  <a:schemeClr val="bg2"/>
                </a:solidFill>
              </a:rPr>
              <a:t>timestamp</a:t>
            </a:r>
            <a:r>
              <a:rPr lang="fr-FR" sz="1800" dirty="0">
                <a:solidFill>
                  <a:schemeClr val="bg2"/>
                </a:solidFill>
              </a:rPr>
              <a:t> option (</a:t>
            </a:r>
            <a:r>
              <a:rPr lang="fr-FR" sz="1800" dirty="0" err="1">
                <a:solidFill>
                  <a:schemeClr val="bg2"/>
                </a:solidFill>
              </a:rPr>
              <a:t>Pythia</a:t>
            </a:r>
            <a:r>
              <a:rPr lang="fr-FR" sz="1800" dirty="0">
                <a:solidFill>
                  <a:schemeClr val="bg2"/>
                </a:solidFill>
              </a:rPr>
              <a:t>)</a:t>
            </a:r>
          </a:p>
          <a:p>
            <a:r>
              <a:rPr lang="fr-FR" sz="2400" dirty="0" err="1">
                <a:solidFill>
                  <a:schemeClr val="bg2"/>
                </a:solidFill>
              </a:rPr>
              <a:t>Topology</a:t>
            </a:r>
            <a:r>
              <a:rPr lang="fr-FR" sz="2400" dirty="0">
                <a:solidFill>
                  <a:schemeClr val="bg2"/>
                </a:solidFill>
              </a:rPr>
              <a:t>:</a:t>
            </a:r>
          </a:p>
          <a:p>
            <a:pPr lvl="1"/>
            <a:r>
              <a:rPr lang="fr-FR" sz="1800" dirty="0" err="1">
                <a:solidFill>
                  <a:schemeClr val="bg2"/>
                </a:solidFill>
              </a:rPr>
              <a:t>Topology</a:t>
            </a:r>
            <a:r>
              <a:rPr lang="fr-FR" sz="1800" dirty="0">
                <a:solidFill>
                  <a:schemeClr val="bg2"/>
                </a:solidFill>
              </a:rPr>
              <a:t> </a:t>
            </a:r>
            <a:r>
              <a:rPr lang="fr-FR" sz="1800" dirty="0" err="1">
                <a:solidFill>
                  <a:schemeClr val="bg2"/>
                </a:solidFill>
              </a:rPr>
              <a:t>analysis</a:t>
            </a:r>
            <a:r>
              <a:rPr lang="fr-FR" sz="1800" dirty="0">
                <a:solidFill>
                  <a:schemeClr val="bg2"/>
                </a:solidFill>
              </a:rPr>
              <a:t> (APAR, </a:t>
            </a:r>
            <a:r>
              <a:rPr lang="fr-FR" sz="1800" dirty="0" err="1">
                <a:solidFill>
                  <a:schemeClr val="bg2"/>
                </a:solidFill>
              </a:rPr>
              <a:t>kapar</a:t>
            </a:r>
            <a:r>
              <a:rPr lang="fr-FR" sz="1800" dirty="0">
                <a:solidFill>
                  <a:schemeClr val="bg2"/>
                </a:solidFill>
              </a:rPr>
              <a:t>)</a:t>
            </a:r>
          </a:p>
          <a:p>
            <a:pPr lvl="1">
              <a:spcAft>
                <a:spcPts val="300"/>
              </a:spcAft>
            </a:pPr>
            <a:r>
              <a:rPr lang="fr-FR" sz="1800" dirty="0">
                <a:solidFill>
                  <a:schemeClr val="bg2"/>
                </a:solidFill>
              </a:rPr>
              <a:t>Record route option (</a:t>
            </a:r>
            <a:r>
              <a:rPr lang="fr-FR" sz="1800" dirty="0" err="1">
                <a:solidFill>
                  <a:schemeClr val="bg2"/>
                </a:solidFill>
              </a:rPr>
              <a:t>Discarte</a:t>
            </a:r>
            <a:r>
              <a:rPr lang="fr-FR" sz="1800" dirty="0">
                <a:solidFill>
                  <a:schemeClr val="bg2"/>
                </a:solidFill>
              </a:rPr>
              <a:t>)</a:t>
            </a:r>
          </a:p>
          <a:p>
            <a:r>
              <a:rPr lang="fr-FR" sz="2800" dirty="0" err="1">
                <a:solidFill>
                  <a:schemeClr val="bg2"/>
                </a:solidFill>
              </a:rPr>
              <a:t>Other</a:t>
            </a:r>
            <a:r>
              <a:rPr lang="fr-FR" sz="2800" dirty="0">
                <a:solidFill>
                  <a:schemeClr val="bg2"/>
                </a:solidFill>
              </a:rPr>
              <a:t>:</a:t>
            </a:r>
          </a:p>
          <a:p>
            <a:pPr lvl="1"/>
            <a:r>
              <a:rPr lang="fr-FR" sz="2000" dirty="0">
                <a:solidFill>
                  <a:schemeClr val="bg2"/>
                </a:solidFill>
              </a:rPr>
              <a:t>Reverse DNS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73</a:t>
            </a:fld>
            <a:endParaRPr lang="uk-UA"/>
          </a:p>
        </p:txBody>
      </p:sp>
      <p:sp>
        <p:nvSpPr>
          <p:cNvPr id="5" name="ZoneTexte 4"/>
          <p:cNvSpPr txBox="1"/>
          <p:nvPr/>
        </p:nvSpPr>
        <p:spPr>
          <a:xfrm>
            <a:off x="4861367" y="3614768"/>
            <a:ext cx="3529401" cy="954107"/>
          </a:xfrm>
          <a:prstGeom prst="rect">
            <a:avLst/>
          </a:prstGeom>
          <a:noFill/>
        </p:spPr>
        <p:txBody>
          <a:bodyPr wrap="square" rtlCol="0">
            <a:spAutoFit/>
          </a:bodyPr>
          <a:lstStyle/>
          <a:p>
            <a:r>
              <a:rPr lang="fr-FR" sz="2800" err="1"/>
              <a:t>Only</a:t>
            </a:r>
            <a:r>
              <a:rPr lang="fr-FR" sz="2800"/>
              <a:t> 2 </a:t>
            </a:r>
            <a:r>
              <a:rPr lang="fr-FR" sz="2800" err="1"/>
              <a:t>tools</a:t>
            </a:r>
            <a:r>
              <a:rPr lang="fr-FR" sz="2800"/>
              <a:t> meeting </a:t>
            </a:r>
            <a:r>
              <a:rPr lang="fr-FR" sz="2800" err="1"/>
              <a:t>these</a:t>
            </a:r>
            <a:r>
              <a:rPr lang="fr-FR" sz="2800"/>
              <a:t> </a:t>
            </a:r>
            <a:r>
              <a:rPr lang="fr-FR" sz="2800" err="1"/>
              <a:t>criteria</a:t>
            </a:r>
            <a:r>
              <a:rPr lang="fr-FR" sz="2800"/>
              <a:t>!</a:t>
            </a:r>
          </a:p>
        </p:txBody>
      </p:sp>
    </p:spTree>
    <p:custDataLst>
      <p:tags r:id="rId1"/>
    </p:custDataLst>
    <p:extLst>
      <p:ext uri="{BB962C8B-B14F-4D97-AF65-F5344CB8AC3E}">
        <p14:creationId xmlns:p14="http://schemas.microsoft.com/office/powerpoint/2010/main" val="4185090009"/>
      </p:ext>
    </p:extLst>
  </p:cSld>
  <p:clrMapOvr>
    <a:masterClrMapping/>
  </p:clrMapOvr>
  <mc:AlternateContent xmlns:mc="http://schemas.openxmlformats.org/markup-compatibility/2006" xmlns:p14="http://schemas.microsoft.com/office/powerpoint/2010/main">
    <mc:Choice Requires="p14">
      <p:transition spd="slow" p14:dur="2000" advTm="17370"/>
    </mc:Choice>
    <mc:Fallback xmlns="">
      <p:transition spd="slow" advTm="173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Limitation of </a:t>
            </a:r>
            <a:r>
              <a:rPr lang="fr-FR" err="1"/>
              <a:t>available</a:t>
            </a:r>
            <a:r>
              <a:rPr lang="fr-FR"/>
              <a:t> </a:t>
            </a:r>
            <a:r>
              <a:rPr lang="fr-FR" err="1"/>
              <a:t>tools</a:t>
            </a:r>
            <a:endParaRPr lang="fr-FR"/>
          </a:p>
        </p:txBody>
      </p:sp>
      <p:sp>
        <p:nvSpPr>
          <p:cNvPr id="3" name="Espace réservé du texte 2"/>
          <p:cNvSpPr>
            <a:spLocks noGrp="1"/>
          </p:cNvSpPr>
          <p:nvPr>
            <p:ph type="body" idx="1"/>
          </p:nvPr>
        </p:nvSpPr>
        <p:spPr/>
        <p:txBody>
          <a:bodyPr/>
          <a:lstStyle/>
          <a:p>
            <a:r>
              <a:rPr lang="fr-FR" dirty="0"/>
              <a:t>MIDAR (IPv4):</a:t>
            </a:r>
          </a:p>
          <a:p>
            <a:pPr lvl="1">
              <a:spcAft>
                <a:spcPts val="300"/>
              </a:spcAft>
            </a:pPr>
            <a:r>
              <a:rPr lang="fr-FR" sz="2400" dirty="0"/>
              <a:t>IP ID has been </a:t>
            </a:r>
            <a:r>
              <a:rPr lang="fr-FR" sz="2400" dirty="0" err="1"/>
              <a:t>shown</a:t>
            </a:r>
            <a:r>
              <a:rPr lang="fr-FR" sz="2400" dirty="0"/>
              <a:t> to </a:t>
            </a:r>
            <a:r>
              <a:rPr lang="fr-FR" sz="2400" dirty="0" err="1"/>
              <a:t>be</a:t>
            </a:r>
            <a:r>
              <a:rPr lang="fr-FR" sz="2400" dirty="0"/>
              <a:t> a </a:t>
            </a:r>
            <a:r>
              <a:rPr lang="fr-FR" sz="2400" dirty="0" err="1"/>
              <a:t>potential</a:t>
            </a:r>
            <a:r>
              <a:rPr lang="fr-FR" sz="2400" dirty="0"/>
              <a:t> </a:t>
            </a:r>
            <a:r>
              <a:rPr lang="fr-FR" sz="2400" dirty="0" err="1"/>
              <a:t>vulnerability</a:t>
            </a:r>
            <a:r>
              <a:rPr lang="fr-FR" sz="2400" dirty="0"/>
              <a:t> for </a:t>
            </a:r>
            <a:r>
              <a:rPr lang="fr-FR" sz="2400" dirty="0" err="1"/>
              <a:t>fingerprinting</a:t>
            </a:r>
            <a:endParaRPr lang="fr-FR" dirty="0"/>
          </a:p>
          <a:p>
            <a:r>
              <a:rPr lang="fr-FR" dirty="0" err="1"/>
              <a:t>Speedtrap</a:t>
            </a:r>
            <a:r>
              <a:rPr lang="fr-FR" dirty="0"/>
              <a:t> (IPv6):</a:t>
            </a:r>
          </a:p>
          <a:p>
            <a:pPr lvl="1"/>
            <a:r>
              <a:rPr lang="fr-FR" sz="2400" dirty="0"/>
              <a:t>Not applicable to </a:t>
            </a:r>
            <a:r>
              <a:rPr lang="fr-FR" sz="2400" dirty="0" err="1"/>
              <a:t>Juniper</a:t>
            </a:r>
            <a:r>
              <a:rPr lang="fr-FR" sz="2400" dirty="0"/>
              <a:t> </a:t>
            </a:r>
            <a:r>
              <a:rPr lang="fr-FR" sz="2400" dirty="0" err="1"/>
              <a:t>routers</a:t>
            </a:r>
            <a:endParaRPr lang="fr-FR" dirty="0"/>
          </a:p>
          <a:p>
            <a:pPr lvl="1"/>
            <a:endParaRPr lang="fr-FR" dirty="0"/>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74</a:t>
            </a:fld>
            <a:endParaRPr lang="uk-UA"/>
          </a:p>
        </p:txBody>
      </p:sp>
    </p:spTree>
    <p:extLst>
      <p:ext uri="{BB962C8B-B14F-4D97-AF65-F5344CB8AC3E}">
        <p14:creationId xmlns:p14="http://schemas.microsoft.com/office/powerpoint/2010/main" val="1171899453"/>
      </p:ext>
    </p:extLst>
  </p:cSld>
  <p:clrMapOvr>
    <a:masterClrMapping/>
  </p:clrMapOvr>
  <mc:AlternateContent xmlns:mc="http://schemas.openxmlformats.org/markup-compatibility/2006" xmlns:p14="http://schemas.microsoft.com/office/powerpoint/2010/main">
    <mc:Choice Requires="p14">
      <p:transition spd="slow" p14:dur="2000" advTm="17275"/>
    </mc:Choice>
    <mc:Fallback xmlns="">
      <p:transition spd="slow" advTm="17275"/>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Limitation of </a:t>
            </a:r>
            <a:r>
              <a:rPr lang="fr-FR" err="1"/>
              <a:t>available</a:t>
            </a:r>
            <a:r>
              <a:rPr lang="fr-FR"/>
              <a:t> </a:t>
            </a:r>
            <a:r>
              <a:rPr lang="fr-FR" err="1"/>
              <a:t>tools</a:t>
            </a:r>
            <a:endParaRPr lang="fr-FR"/>
          </a:p>
        </p:txBody>
      </p:sp>
      <p:sp>
        <p:nvSpPr>
          <p:cNvPr id="3" name="Espace réservé du texte 2"/>
          <p:cNvSpPr>
            <a:spLocks noGrp="1"/>
          </p:cNvSpPr>
          <p:nvPr>
            <p:ph type="body" idx="1"/>
          </p:nvPr>
        </p:nvSpPr>
        <p:spPr/>
        <p:txBody>
          <a:bodyPr/>
          <a:lstStyle/>
          <a:p>
            <a:r>
              <a:rPr lang="fr-FR" dirty="0"/>
              <a:t>MIDAR (IPv4):</a:t>
            </a:r>
          </a:p>
          <a:p>
            <a:pPr lvl="1">
              <a:spcAft>
                <a:spcPts val="300"/>
              </a:spcAft>
            </a:pPr>
            <a:r>
              <a:rPr lang="fr-FR" sz="2400" dirty="0"/>
              <a:t>IP ID has been </a:t>
            </a:r>
            <a:r>
              <a:rPr lang="fr-FR" sz="2400" dirty="0" err="1"/>
              <a:t>shown</a:t>
            </a:r>
            <a:r>
              <a:rPr lang="fr-FR" sz="2400" dirty="0"/>
              <a:t> to </a:t>
            </a:r>
            <a:r>
              <a:rPr lang="fr-FR" sz="2400" dirty="0" err="1"/>
              <a:t>be</a:t>
            </a:r>
            <a:r>
              <a:rPr lang="fr-FR" sz="2400" dirty="0"/>
              <a:t> a </a:t>
            </a:r>
            <a:r>
              <a:rPr lang="fr-FR" sz="2400" dirty="0" err="1"/>
              <a:t>potential</a:t>
            </a:r>
            <a:r>
              <a:rPr lang="fr-FR" sz="2400" dirty="0"/>
              <a:t> </a:t>
            </a:r>
            <a:r>
              <a:rPr lang="fr-FR" sz="2400" dirty="0" err="1"/>
              <a:t>vulnerability</a:t>
            </a:r>
            <a:r>
              <a:rPr lang="fr-FR" sz="2400" dirty="0"/>
              <a:t> for </a:t>
            </a:r>
            <a:r>
              <a:rPr lang="fr-FR" sz="2400" dirty="0" err="1"/>
              <a:t>fingerprinting</a:t>
            </a:r>
            <a:endParaRPr lang="fr-FR" dirty="0"/>
          </a:p>
          <a:p>
            <a:r>
              <a:rPr lang="fr-FR" dirty="0" err="1"/>
              <a:t>Speedtrap</a:t>
            </a:r>
            <a:r>
              <a:rPr lang="fr-FR" dirty="0"/>
              <a:t> (IPv6):</a:t>
            </a:r>
          </a:p>
          <a:p>
            <a:pPr lvl="1">
              <a:spcAft>
                <a:spcPts val="300"/>
              </a:spcAft>
            </a:pPr>
            <a:r>
              <a:rPr lang="fr-FR" sz="2400" dirty="0"/>
              <a:t>Not applicable to </a:t>
            </a:r>
            <a:r>
              <a:rPr lang="fr-FR" sz="2400" dirty="0" err="1"/>
              <a:t>Juniper</a:t>
            </a:r>
            <a:r>
              <a:rPr lang="fr-FR" sz="2400" dirty="0"/>
              <a:t> </a:t>
            </a:r>
            <a:r>
              <a:rPr lang="fr-FR" sz="2400" dirty="0" err="1"/>
              <a:t>routers</a:t>
            </a:r>
            <a:endParaRPr lang="fr-FR" sz="2400" dirty="0"/>
          </a:p>
          <a:p>
            <a:r>
              <a:rPr lang="fr-FR" dirty="0"/>
              <a:t>Limited Ltd.</a:t>
            </a:r>
            <a:r>
              <a:rPr lang="fr-FR" dirty="0">
                <a:sym typeface="Wingdings"/>
              </a:rPr>
              <a:t> (IPv4 and IPv6):</a:t>
            </a:r>
          </a:p>
          <a:p>
            <a:pPr lvl="1"/>
            <a:r>
              <a:rPr lang="fr-FR" sz="2400" dirty="0"/>
              <a:t>ICMP rate </a:t>
            </a:r>
            <a:r>
              <a:rPr lang="fr-FR" sz="2400" dirty="0" err="1"/>
              <a:t>limiting</a:t>
            </a:r>
            <a:r>
              <a:rPr lang="fr-FR" sz="2400" dirty="0"/>
              <a:t> signature </a:t>
            </a:r>
            <a:r>
              <a:rPr lang="fr-FR" sz="2400" dirty="0">
                <a:sym typeface="Wingdings"/>
              </a:rPr>
              <a:t> </a:t>
            </a:r>
            <a:r>
              <a:rPr lang="fr-FR" sz="2400" dirty="0" err="1">
                <a:sym typeface="Wingdings"/>
              </a:rPr>
              <a:t>independent</a:t>
            </a:r>
            <a:r>
              <a:rPr lang="fr-FR" sz="2400" dirty="0">
                <a:sym typeface="Wingdings"/>
              </a:rPr>
              <a:t> of IP ID</a:t>
            </a:r>
          </a:p>
          <a:p>
            <a:pPr lvl="1"/>
            <a:r>
              <a:rPr lang="fr-FR" sz="2400" dirty="0"/>
              <a:t>Works on </a:t>
            </a:r>
            <a:r>
              <a:rPr lang="fr-FR" sz="2400" dirty="0" err="1"/>
              <a:t>Juniper</a:t>
            </a:r>
            <a:r>
              <a:rPr lang="fr-FR" sz="2400" dirty="0"/>
              <a:t> </a:t>
            </a:r>
            <a:r>
              <a:rPr lang="fr-FR" sz="2400" dirty="0" err="1"/>
              <a:t>routers</a:t>
            </a:r>
            <a:endParaRPr lang="fr-FR" sz="2400" dirty="0"/>
          </a:p>
          <a:p>
            <a:pPr lvl="1"/>
            <a:endParaRPr lang="fr-FR" dirty="0">
              <a:sym typeface="Wingdings"/>
            </a:endParaRPr>
          </a:p>
          <a:p>
            <a:pPr lvl="1"/>
            <a:endParaRPr lang="fr-FR" dirty="0"/>
          </a:p>
          <a:p>
            <a:pPr lvl="1"/>
            <a:endParaRPr lang="fr-FR" dirty="0"/>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75</a:t>
            </a:fld>
            <a:endParaRPr lang="uk-UA"/>
          </a:p>
        </p:txBody>
      </p:sp>
    </p:spTree>
    <p:extLst>
      <p:ext uri="{BB962C8B-B14F-4D97-AF65-F5344CB8AC3E}">
        <p14:creationId xmlns:p14="http://schemas.microsoft.com/office/powerpoint/2010/main" val="460841643"/>
      </p:ext>
    </p:extLst>
  </p:cSld>
  <p:clrMapOvr>
    <a:masterClrMapping/>
  </p:clrMapOvr>
  <mc:AlternateContent xmlns:mc="http://schemas.openxmlformats.org/markup-compatibility/2006" xmlns:p14="http://schemas.microsoft.com/office/powerpoint/2010/main">
    <mc:Choice Requires="p14">
      <p:transition spd="slow" p14:dur="2000" advTm="19020"/>
    </mc:Choice>
    <mc:Fallback xmlns="">
      <p:transition spd="slow" advTm="1902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solidFill>
                  <a:schemeClr val="bg2"/>
                </a:solidFill>
              </a:rPr>
              <a:t>Diamond-Miner</a:t>
            </a:r>
          </a:p>
          <a:p>
            <a:r>
              <a:rPr lang="en-US" dirty="0"/>
              <a:t>Limited Ltd.</a:t>
            </a:r>
          </a:p>
          <a:p>
            <a:pPr lvl="1">
              <a:spcAft>
                <a:spcPts val="300"/>
              </a:spcAft>
            </a:pPr>
            <a:r>
              <a:rPr lang="en-US" sz="2400" dirty="0"/>
              <a:t>Algorithm</a:t>
            </a:r>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spTree>
    <p:extLst>
      <p:ext uri="{BB962C8B-B14F-4D97-AF65-F5344CB8AC3E}">
        <p14:creationId xmlns:p14="http://schemas.microsoft.com/office/powerpoint/2010/main" val="31250383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Limited Ltd.</a:t>
            </a:r>
          </a:p>
        </p:txBody>
      </p:sp>
      <p:sp>
        <p:nvSpPr>
          <p:cNvPr id="5" name="Espace réservé du texte 4"/>
          <p:cNvSpPr>
            <a:spLocks noGrp="1"/>
          </p:cNvSpPr>
          <p:nvPr>
            <p:ph type="body" idx="1"/>
          </p:nvPr>
        </p:nvSpPr>
        <p:spPr/>
        <p:txBody>
          <a:bodyPr/>
          <a:lstStyle/>
          <a:p>
            <a:r>
              <a:rPr lang="en-US"/>
              <a:t>Input: set of IP addresses</a:t>
            </a:r>
          </a:p>
          <a:p>
            <a:r>
              <a:rPr lang="en-US"/>
              <a:t>Output: set of alias sets</a:t>
            </a:r>
          </a:p>
          <a:p>
            <a:endParaRPr lang="en-US"/>
          </a:p>
          <a:p>
            <a:r>
              <a:rPr lang="en-US"/>
              <a:t>Key idea: ICMP rate limiting is shared by IP interfaces of a router</a:t>
            </a:r>
          </a:p>
          <a:p>
            <a:endParaRPr lang="en-US"/>
          </a:p>
          <a:p>
            <a:endParaRPr lang="en-US"/>
          </a:p>
          <a:p>
            <a:endParaRPr lang="en-US"/>
          </a:p>
          <a:p>
            <a:endParaRPr lang="en-US"/>
          </a:p>
          <a:p>
            <a:pPr lvl="1"/>
            <a:endParaRPr lang="en-US"/>
          </a:p>
          <a:p>
            <a:endParaRPr lang="en-US"/>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spTree>
    <p:extLst>
      <p:ext uri="{BB962C8B-B14F-4D97-AF65-F5344CB8AC3E}">
        <p14:creationId xmlns:p14="http://schemas.microsoft.com/office/powerpoint/2010/main" val="1243733789"/>
      </p:ext>
    </p:extLst>
  </p:cSld>
  <p:clrMapOvr>
    <a:masterClrMapping/>
  </p:clrMapOvr>
  <mc:AlternateContent xmlns:mc="http://schemas.openxmlformats.org/markup-compatibility/2006" xmlns:p14="http://schemas.microsoft.com/office/powerpoint/2010/main">
    <mc:Choice Requires="p14">
      <p:transition spd="slow" p14:dur="2000" advTm="18989"/>
    </mc:Choice>
    <mc:Fallback xmlns="">
      <p:transition spd="slow" advTm="1898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key </a:t>
            </a:r>
            <a:r>
              <a:rPr lang="fr-FR" err="1"/>
              <a:t>idea</a:t>
            </a:r>
            <a:r>
              <a:rPr lang="fr-FR"/>
              <a:t>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78</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pattFill prst="pct10">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4" y="2678768"/>
            <a:ext cx="2374351" cy="954107"/>
          </a:xfrm>
          <a:prstGeom prst="rect">
            <a:avLst/>
          </a:prstGeom>
          <a:noFill/>
        </p:spPr>
        <p:txBody>
          <a:bodyPr wrap="square" rtlCol="0">
            <a:spAutoFit/>
          </a:bodyPr>
          <a:lstStyle/>
          <a:p>
            <a:r>
              <a:rPr lang="fr-FR" sz="2800"/>
              <a:t>600 </a:t>
            </a:r>
            <a:r>
              <a:rPr lang="fr-FR" sz="2800" err="1"/>
              <a:t>pps</a:t>
            </a:r>
            <a:r>
              <a:rPr lang="fr-FR" sz="2800"/>
              <a:t> on a</a:t>
            </a:r>
          </a:p>
          <a:p>
            <a:r>
              <a:rPr lang="fr-FR" sz="2800"/>
              <a:t>20 </a:t>
            </a:r>
            <a:r>
              <a:rPr lang="fr-FR" sz="2800" err="1"/>
              <a:t>pps</a:t>
            </a:r>
            <a:r>
              <a:rPr lang="fr-FR" sz="2800"/>
              <a:t> on b</a:t>
            </a:r>
          </a:p>
        </p:txBody>
      </p:sp>
      <p:sp>
        <p:nvSpPr>
          <p:cNvPr id="16" name="ZoneTexte 15"/>
          <p:cNvSpPr txBox="1"/>
          <p:nvPr/>
        </p:nvSpPr>
        <p:spPr>
          <a:xfrm>
            <a:off x="7523776" y="2656623"/>
            <a:ext cx="1515174" cy="892552"/>
          </a:xfrm>
          <a:prstGeom prst="rect">
            <a:avLst/>
          </a:prstGeom>
          <a:noFill/>
        </p:spPr>
        <p:txBody>
          <a:bodyPr wrap="square" rtlCol="0">
            <a:spAutoFit/>
          </a:bodyPr>
          <a:lstStyle/>
          <a:p>
            <a:r>
              <a:rPr lang="fr-FR" sz="2800"/>
              <a:t>500 </a:t>
            </a:r>
            <a:r>
              <a:rPr lang="fr-FR" sz="2800" err="1"/>
              <a:t>pps</a:t>
            </a:r>
            <a:endParaRPr lang="fr-FR" sz="2800"/>
          </a:p>
          <a:p>
            <a:r>
              <a:rPr lang="fr-FR" sz="2400" i="1"/>
              <a:t>a</a:t>
            </a:r>
            <a:r>
              <a:rPr lang="fr-FR" sz="2400"/>
              <a:t> + </a:t>
            </a:r>
            <a:r>
              <a:rPr lang="fr-FR" sz="2400" i="1"/>
              <a:t>b</a:t>
            </a:r>
            <a:endParaRPr lang="fr-FR" sz="2400"/>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sp>
        <p:nvSpPr>
          <p:cNvPr id="20" name="Ellipse 19"/>
          <p:cNvSpPr/>
          <p:nvPr/>
        </p:nvSpPr>
        <p:spPr>
          <a:xfrm>
            <a:off x="8210557" y="1885725"/>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b</a:t>
            </a:r>
          </a:p>
        </p:txBody>
      </p:sp>
      <p:sp>
        <p:nvSpPr>
          <p:cNvPr id="22" name="Ellipse 21"/>
          <p:cNvSpPr/>
          <p:nvPr/>
        </p:nvSpPr>
        <p:spPr>
          <a:xfrm>
            <a:off x="-762003" y="245198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962033" y="305207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904879" y="3668874"/>
            <a:ext cx="180000" cy="180000"/>
          </a:xfrm>
          <a:prstGeom prst="ellipse">
            <a:avLst/>
          </a:prstGeom>
          <a:pattFill prst="pct10">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752479" y="382127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2736879" y="4416144"/>
            <a:ext cx="5295510" cy="461665"/>
          </a:xfrm>
          <a:prstGeom prst="rect">
            <a:avLst/>
          </a:prstGeom>
          <a:noFill/>
        </p:spPr>
        <p:txBody>
          <a:bodyPr wrap="square" rtlCol="0">
            <a:spAutoFit/>
          </a:bodyPr>
          <a:lstStyle/>
          <a:p>
            <a:r>
              <a:rPr lang="fr-FR" sz="2400" err="1"/>
              <a:t>Losses</a:t>
            </a:r>
            <a:r>
              <a:rPr lang="fr-FR" sz="2400"/>
              <a:t> on </a:t>
            </a:r>
            <a:r>
              <a:rPr lang="fr-FR" sz="2400" i="1"/>
              <a:t>a</a:t>
            </a:r>
            <a:r>
              <a:rPr lang="fr-FR" sz="2400"/>
              <a:t> and </a:t>
            </a:r>
            <a:r>
              <a:rPr lang="fr-FR" sz="2400" i="1"/>
              <a:t>b</a:t>
            </a:r>
            <a:endParaRPr lang="fr-FR" sz="2400"/>
          </a:p>
        </p:txBody>
      </p:sp>
    </p:spTree>
    <p:custDataLst>
      <p:tags r:id="rId1"/>
    </p:custDataLst>
    <p:extLst>
      <p:ext uri="{BB962C8B-B14F-4D97-AF65-F5344CB8AC3E}">
        <p14:creationId xmlns:p14="http://schemas.microsoft.com/office/powerpoint/2010/main" val="812409522"/>
      </p:ext>
    </p:extLst>
  </p:cSld>
  <p:clrMapOvr>
    <a:masterClrMapping/>
  </p:clrMapOvr>
  <mc:AlternateContent xmlns:mc="http://schemas.openxmlformats.org/markup-compatibility/2006" xmlns:p14="http://schemas.microsoft.com/office/powerpoint/2010/main">
    <mc:Choice Requires="p14">
      <p:transition spd="slow" p14:dur="2000" advTm="45159"/>
    </mc:Choice>
    <mc:Fallback xmlns="">
      <p:transition spd="slow" advTm="451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0"/>
                                  </p:stCondLst>
                                  <p:childTnLst>
                                    <p:animMotion origin="layout" path="M 0.12795 -0.0247 L 0.9875 -0.10618 " pathEditMode="relative" rAng="0" ptsTypes="AA">
                                      <p:cBhvr>
                                        <p:cTn id="8" dur="2000" fill="hold"/>
                                        <p:tgtEl>
                                          <p:spTgt spid="22"/>
                                        </p:tgtEl>
                                        <p:attrNameLst>
                                          <p:attrName>ppt_x</p:attrName>
                                          <p:attrName>ppt_y</p:attrName>
                                        </p:attrNameLst>
                                      </p:cBhvr>
                                      <p:rCtr x="42969" y="-4074"/>
                                    </p:animMotion>
                                  </p:childTnLst>
                                </p:cTn>
                              </p:par>
                              <p:par>
                                <p:cTn id="9" presetID="0" presetClass="path" presetSubtype="0" repeatCount="5000" accel="50000" decel="50000" fill="hold" grpId="0" nodeType="withEffect">
                                  <p:stCondLst>
                                    <p:cond delay="2000"/>
                                  </p:stCondLst>
                                  <p:childTnLst>
                                    <p:animMotion origin="layout" path="M 0.94479 -0.23981 L 0.16024 -0.23148 " pathEditMode="relative" rAng="0" ptsTypes="AA">
                                      <p:cBhvr>
                                        <p:cTn id="10" dur="2000" fill="hold"/>
                                        <p:tgtEl>
                                          <p:spTgt spid="42"/>
                                        </p:tgtEl>
                                        <p:attrNameLst>
                                          <p:attrName>ppt_x</p:attrName>
                                          <p:attrName>ppt_y</p:attrName>
                                        </p:attrNameLst>
                                      </p:cBhvr>
                                      <p:rCtr x="-39236" y="401"/>
                                    </p:animMotion>
                                  </p:childTnLst>
                                </p:cTn>
                              </p:par>
                              <p:par>
                                <p:cTn id="11" presetID="0" presetClass="path" presetSubtype="0" repeatCount="5000" accel="50000" decel="50000" fill="hold" grpId="0" nodeType="withEffect">
                                  <p:stCondLst>
                                    <p:cond delay="2000"/>
                                  </p:stCondLst>
                                  <p:childTnLst>
                                    <p:animMotion origin="layout" path="M 1.00312 -0.3426 L 0.14357 -0.26111 " pathEditMode="relative" rAng="0" ptsTypes="AA">
                                      <p:cBhvr>
                                        <p:cTn id="12" dur="2000" fill="hold"/>
                                        <p:tgtEl>
                                          <p:spTgt spid="24"/>
                                        </p:tgtEl>
                                        <p:attrNameLst>
                                          <p:attrName>ppt_x</p:attrName>
                                          <p:attrName>ppt_y</p:attrName>
                                        </p:attrNameLst>
                                      </p:cBhvr>
                                      <p:rCtr x="-42986" y="4414"/>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22" grpId="0" animBg="1"/>
      <p:bldP spid="24" grpId="0" animBg="1"/>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Limited Ltd.</a:t>
            </a:r>
          </a:p>
        </p:txBody>
      </p:sp>
      <p:sp>
        <p:nvSpPr>
          <p:cNvPr id="5" name="Espace réservé du texte 4"/>
          <p:cNvSpPr>
            <a:spLocks noGrp="1"/>
          </p:cNvSpPr>
          <p:nvPr>
            <p:ph type="body" idx="1"/>
          </p:nvPr>
        </p:nvSpPr>
        <p:spPr>
          <a:xfrm>
            <a:off x="311700" y="1152475"/>
            <a:ext cx="8832300" cy="3416400"/>
          </a:xfrm>
        </p:spPr>
        <p:txBody>
          <a:bodyPr/>
          <a:lstStyle/>
          <a:p>
            <a:r>
              <a:rPr lang="en-US"/>
              <a:t>Select one interface </a:t>
            </a:r>
            <a:r>
              <a:rPr lang="en-US" i="1"/>
              <a:t>a </a:t>
            </a:r>
            <a:r>
              <a:rPr lang="en-US"/>
              <a:t>from the input set</a:t>
            </a:r>
          </a:p>
          <a:p>
            <a:r>
              <a:rPr lang="en-US"/>
              <a:t>Find probing rate to trigger a loss rate </a:t>
            </a:r>
            <a:r>
              <a:rPr lang="en-US" err="1"/>
              <a:t>λ</a:t>
            </a:r>
            <a:r>
              <a:rPr lang="en-US"/>
              <a:t> within [⍺,β]</a:t>
            </a:r>
          </a:p>
          <a:p>
            <a:endParaRPr lang="en-US"/>
          </a:p>
          <a:p>
            <a:endParaRPr lang="en-US"/>
          </a:p>
          <a:p>
            <a:endParaRPr lang="en-US"/>
          </a:p>
          <a:p>
            <a:endParaRPr lang="en-US"/>
          </a:p>
          <a:p>
            <a:pPr lvl="1"/>
            <a:endParaRPr lang="en-US"/>
          </a:p>
          <a:p>
            <a:endParaRPr lang="en-US"/>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spTree>
    <p:extLst>
      <p:ext uri="{BB962C8B-B14F-4D97-AF65-F5344CB8AC3E}">
        <p14:creationId xmlns:p14="http://schemas.microsoft.com/office/powerpoint/2010/main" val="3395325349"/>
      </p:ext>
    </p:extLst>
  </p:cSld>
  <p:clrMapOvr>
    <a:masterClrMapping/>
  </p:clrMapOvr>
  <mc:AlternateContent xmlns:mc="http://schemas.openxmlformats.org/markup-compatibility/2006" xmlns:p14="http://schemas.microsoft.com/office/powerpoint/2010/main">
    <mc:Choice Requires="p14">
      <p:transition spd="slow" p14:dur="2000" advTm="22835"/>
    </mc:Choice>
    <mc:Fallback xmlns="">
      <p:transition spd="slow" advTm="2283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a:extLst>
              <a:ext uri="{FF2B5EF4-FFF2-40B4-BE49-F238E27FC236}">
                <a16:creationId xmlns:a16="http://schemas.microsoft.com/office/drawing/2014/main" id="{7C38AF65-E4D9-444C-A684-E8BD3443E5A5}"/>
              </a:ext>
            </a:extLst>
          </p:cNvPr>
          <p:cNvPicPr>
            <a:picLocks noChangeAspect="1"/>
          </p:cNvPicPr>
          <p:nvPr/>
        </p:nvPicPr>
        <p:blipFill>
          <a:blip r:embed="rId3"/>
          <a:stretch>
            <a:fillRect/>
          </a:stretch>
        </p:blipFill>
        <p:spPr>
          <a:xfrm>
            <a:off x="1367586" y="2082995"/>
            <a:ext cx="993140" cy="695198"/>
          </a:xfrm>
          <a:prstGeom prst="rect">
            <a:avLst/>
          </a:prstGeom>
        </p:spPr>
      </p:pic>
      <p:pic>
        <p:nvPicPr>
          <p:cNvPr id="36" name="Image 35">
            <a:extLst>
              <a:ext uri="{FF2B5EF4-FFF2-40B4-BE49-F238E27FC236}">
                <a16:creationId xmlns:a16="http://schemas.microsoft.com/office/drawing/2014/main" id="{FA3DB212-5FC7-0A44-BED8-5552E2248DFE}"/>
              </a:ext>
            </a:extLst>
          </p:cNvPr>
          <p:cNvPicPr>
            <a:picLocks noChangeAspect="1"/>
          </p:cNvPicPr>
          <p:nvPr/>
        </p:nvPicPr>
        <p:blipFill>
          <a:blip r:embed="rId3"/>
          <a:stretch>
            <a:fillRect/>
          </a:stretch>
        </p:blipFill>
        <p:spPr>
          <a:xfrm>
            <a:off x="3196713" y="2086716"/>
            <a:ext cx="993140" cy="695198"/>
          </a:xfrm>
          <a:prstGeom prst="rect">
            <a:avLst/>
          </a:prstGeom>
        </p:spPr>
      </p:pic>
      <p:pic>
        <p:nvPicPr>
          <p:cNvPr id="37" name="Image 36">
            <a:extLst>
              <a:ext uri="{FF2B5EF4-FFF2-40B4-BE49-F238E27FC236}">
                <a16:creationId xmlns:a16="http://schemas.microsoft.com/office/drawing/2014/main" id="{58898BBC-BB8A-7944-BA8A-CDC33FEF9903}"/>
              </a:ext>
            </a:extLst>
          </p:cNvPr>
          <p:cNvPicPr>
            <a:picLocks noChangeAspect="1"/>
          </p:cNvPicPr>
          <p:nvPr/>
        </p:nvPicPr>
        <p:blipFill>
          <a:blip r:embed="rId3"/>
          <a:stretch>
            <a:fillRect/>
          </a:stretch>
        </p:blipFill>
        <p:spPr>
          <a:xfrm>
            <a:off x="4946625" y="2084411"/>
            <a:ext cx="993140" cy="695198"/>
          </a:xfrm>
          <a:prstGeom prst="rect">
            <a:avLst/>
          </a:prstGeom>
        </p:spPr>
      </p:pic>
      <p:pic>
        <p:nvPicPr>
          <p:cNvPr id="38" name="Image 37">
            <a:extLst>
              <a:ext uri="{FF2B5EF4-FFF2-40B4-BE49-F238E27FC236}">
                <a16:creationId xmlns:a16="http://schemas.microsoft.com/office/drawing/2014/main" id="{6681110E-91FB-914C-BC51-A1C294C1A28D}"/>
              </a:ext>
            </a:extLst>
          </p:cNvPr>
          <p:cNvPicPr>
            <a:picLocks noChangeAspect="1"/>
          </p:cNvPicPr>
          <p:nvPr/>
        </p:nvPicPr>
        <p:blipFill>
          <a:blip r:embed="rId3"/>
          <a:stretch>
            <a:fillRect/>
          </a:stretch>
        </p:blipFill>
        <p:spPr>
          <a:xfrm>
            <a:off x="6711051" y="2082995"/>
            <a:ext cx="993140" cy="695198"/>
          </a:xfrm>
          <a:prstGeom prst="rect">
            <a:avLst/>
          </a:prstGeom>
        </p:spPr>
      </p:pic>
      <p:sp>
        <p:nvSpPr>
          <p:cNvPr id="4" name="Titre 3"/>
          <p:cNvSpPr>
            <a:spLocks noGrp="1"/>
          </p:cNvSpPr>
          <p:nvPr>
            <p:ph type="title"/>
          </p:nvPr>
        </p:nvSpPr>
        <p:spPr>
          <a:xfrm>
            <a:off x="311700" y="71097"/>
            <a:ext cx="8520600" cy="572700"/>
          </a:xfrm>
        </p:spPr>
        <p:txBody>
          <a:bodyPr/>
          <a:lstStyle/>
          <a:p>
            <a:r>
              <a:rPr lang="fr-FR" sz="2800" dirty="0"/>
              <a:t>20 </a:t>
            </a:r>
            <a:r>
              <a:rPr lang="en-US" sz="2800" dirty="0"/>
              <a:t>years</a:t>
            </a:r>
            <a:r>
              <a:rPr lang="fr-FR" sz="2800" dirty="0"/>
              <a:t> </a:t>
            </a:r>
            <a:r>
              <a:rPr lang="fr-FR" sz="2800" dirty="0" err="1"/>
              <a:t>ago</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78" name="object 26"/>
          <p:cNvSpPr/>
          <p:nvPr/>
        </p:nvSpPr>
        <p:spPr>
          <a:xfrm>
            <a:off x="2235652" y="2365827"/>
            <a:ext cx="981549" cy="55481"/>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a:off x="497700" y="2375589"/>
            <a:ext cx="864499"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94" name="object 30"/>
          <p:cNvSpPr/>
          <p:nvPr/>
        </p:nvSpPr>
        <p:spPr>
          <a:xfrm flipV="1">
            <a:off x="7663836" y="2320108"/>
            <a:ext cx="968614" cy="64766"/>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21" name="object 26"/>
          <p:cNvSpPr/>
          <p:nvPr/>
        </p:nvSpPr>
        <p:spPr>
          <a:xfrm>
            <a:off x="4200282" y="2389639"/>
            <a:ext cx="740955"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22" name="object 26"/>
          <p:cNvSpPr/>
          <p:nvPr/>
        </p:nvSpPr>
        <p:spPr>
          <a:xfrm>
            <a:off x="5919534" y="2384875"/>
            <a:ext cx="777003" cy="45719"/>
          </a:xfrm>
          <a:custGeom>
            <a:avLst/>
            <a:gdLst/>
            <a:ahLst/>
            <a:cxnLst/>
            <a:rect l="l" t="t" r="r" b="b"/>
            <a:pathLst>
              <a:path w="1134110">
                <a:moveTo>
                  <a:pt x="0" y="0"/>
                </a:moveTo>
                <a:lnTo>
                  <a:pt x="1133627"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sp>
        <p:nvSpPr>
          <p:cNvPr id="23" name="Ellipse 22"/>
          <p:cNvSpPr>
            <a:spLocks noChangeAspect="1"/>
          </p:cNvSpPr>
          <p:nvPr/>
        </p:nvSpPr>
        <p:spPr>
          <a:xfrm>
            <a:off x="-863496" y="38063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a:spLocks noChangeAspect="1"/>
          </p:cNvSpPr>
          <p:nvPr/>
        </p:nvSpPr>
        <p:spPr>
          <a:xfrm>
            <a:off x="-711096" y="39587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a:spLocks noChangeAspect="1"/>
          </p:cNvSpPr>
          <p:nvPr/>
        </p:nvSpPr>
        <p:spPr>
          <a:xfrm>
            <a:off x="-558696" y="41111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a:spLocks noChangeAspect="1"/>
          </p:cNvSpPr>
          <p:nvPr/>
        </p:nvSpPr>
        <p:spPr>
          <a:xfrm>
            <a:off x="-406296" y="42635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a:spLocks noChangeAspect="1"/>
          </p:cNvSpPr>
          <p:nvPr/>
        </p:nvSpPr>
        <p:spPr>
          <a:xfrm>
            <a:off x="-253896" y="44159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1</a:t>
            </a:r>
            <a:endParaRPr sz="1767" dirty="0">
              <a:latin typeface="Arial"/>
              <a:cs typeface="Arial"/>
            </a:endParaRPr>
          </a:p>
        </p:txBody>
      </p:sp>
      <p:sp>
        <p:nvSpPr>
          <p:cNvPr id="30" name="object 33"/>
          <p:cNvSpPr txBox="1"/>
          <p:nvPr/>
        </p:nvSpPr>
        <p:spPr>
          <a:xfrm>
            <a:off x="3422722" y="399268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2</a:t>
            </a:r>
            <a:endParaRPr sz="1767" dirty="0">
              <a:latin typeface="Arial"/>
              <a:cs typeface="Arial"/>
            </a:endParaRPr>
          </a:p>
        </p:txBody>
      </p:sp>
      <p:sp>
        <p:nvSpPr>
          <p:cNvPr id="31" name="object 34"/>
          <p:cNvSpPr txBox="1"/>
          <p:nvPr/>
        </p:nvSpPr>
        <p:spPr>
          <a:xfrm>
            <a:off x="5125955" y="3986333"/>
            <a:ext cx="567837" cy="281787"/>
          </a:xfrm>
          <a:prstGeom prst="rect">
            <a:avLst/>
          </a:prstGeom>
        </p:spPr>
        <p:txBody>
          <a:bodyPr vert="horz" wrap="square" lIns="0" tIns="9758" rIns="0" bIns="0" rtlCol="0">
            <a:spAutoFit/>
          </a:bodyPr>
          <a:lstStyle/>
          <a:p>
            <a:pPr algn="ctr">
              <a:spcBef>
                <a:spcPts val="1525"/>
              </a:spcBef>
            </a:pPr>
            <a:r>
              <a:rPr lang="fr-FR" sz="1767" spc="-47" dirty="0" err="1">
                <a:latin typeface="Arial"/>
                <a:cs typeface="Arial"/>
              </a:rPr>
              <a:t>T</a:t>
            </a:r>
            <a:r>
              <a:rPr sz="1767" spc="-47" dirty="0">
                <a:latin typeface="Arial"/>
                <a:cs typeface="Arial"/>
              </a:rPr>
              <a:t>TL</a:t>
            </a:r>
            <a:r>
              <a:rPr sz="1767" spc="-58" dirty="0">
                <a:latin typeface="Arial"/>
                <a:cs typeface="Arial"/>
              </a:rPr>
              <a:t> </a:t>
            </a:r>
            <a:r>
              <a:rPr sz="1767" spc="-5" dirty="0">
                <a:latin typeface="Arial"/>
                <a:cs typeface="Arial"/>
              </a:rPr>
              <a:t>3</a:t>
            </a:r>
            <a:endParaRPr sz="1767" dirty="0">
              <a:latin typeface="Arial"/>
              <a:cs typeface="Arial"/>
            </a:endParaRPr>
          </a:p>
        </p:txBody>
      </p:sp>
      <p:sp>
        <p:nvSpPr>
          <p:cNvPr id="32" name="object 35"/>
          <p:cNvSpPr txBox="1"/>
          <p:nvPr/>
        </p:nvSpPr>
        <p:spPr>
          <a:xfrm>
            <a:off x="6927012" y="397781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4</a:t>
            </a:r>
            <a:endParaRPr sz="1767" dirty="0">
              <a:latin typeface="Arial"/>
              <a:cs typeface="Arial"/>
            </a:endParaRPr>
          </a:p>
        </p:txBody>
      </p:sp>
      <p:sp>
        <p:nvSpPr>
          <p:cNvPr id="33" name="object 35"/>
          <p:cNvSpPr txBox="1"/>
          <p:nvPr/>
        </p:nvSpPr>
        <p:spPr>
          <a:xfrm>
            <a:off x="8490250" y="3983699"/>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lang="fr-FR" sz="1767" spc="-5" dirty="0"/>
              <a:t>5</a:t>
            </a:r>
            <a:endParaRPr sz="1767" dirty="0">
              <a:latin typeface="Arial"/>
              <a:cs typeface="Arial"/>
            </a:endParaRPr>
          </a:p>
        </p:txBody>
      </p:sp>
      <p:sp>
        <p:nvSpPr>
          <p:cNvPr id="6" name="Ellipse 5">
            <a:extLst>
              <a:ext uri="{FF2B5EF4-FFF2-40B4-BE49-F238E27FC236}">
                <a16:creationId xmlns:a16="http://schemas.microsoft.com/office/drawing/2014/main" id="{BDD8F7AC-F1D7-D74B-9357-D875E53C08EC}"/>
              </a:ext>
            </a:extLst>
          </p:cNvPr>
          <p:cNvSpPr>
            <a:spLocks noChangeAspect="1"/>
          </p:cNvSpPr>
          <p:nvPr/>
        </p:nvSpPr>
        <p:spPr>
          <a:xfrm>
            <a:off x="1293540" y="2257827"/>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B82D3CD-32BA-204C-8637-C1C8C1491C33}"/>
              </a:ext>
            </a:extLst>
          </p:cNvPr>
          <p:cNvSpPr>
            <a:spLocks noChangeAspect="1"/>
          </p:cNvSpPr>
          <p:nvPr/>
        </p:nvSpPr>
        <p:spPr>
          <a:xfrm>
            <a:off x="2200629" y="2255249"/>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0D0C9633-F2F5-944D-AAC9-7D51B9596E29}"/>
              </a:ext>
            </a:extLst>
          </p:cNvPr>
          <p:cNvSpPr>
            <a:spLocks noChangeAspect="1"/>
          </p:cNvSpPr>
          <p:nvPr/>
        </p:nvSpPr>
        <p:spPr>
          <a:xfrm>
            <a:off x="3081457" y="2259781"/>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4B88F826-36EA-4C4E-A4BE-8895C3646DE9}"/>
              </a:ext>
            </a:extLst>
          </p:cNvPr>
          <p:cNvSpPr>
            <a:spLocks noChangeAspect="1"/>
          </p:cNvSpPr>
          <p:nvPr/>
        </p:nvSpPr>
        <p:spPr>
          <a:xfrm>
            <a:off x="4067339" y="2267589"/>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81947977-7CCD-FC43-8BE2-0B3C6EF546B2}"/>
              </a:ext>
            </a:extLst>
          </p:cNvPr>
          <p:cNvSpPr>
            <a:spLocks noChangeAspect="1"/>
          </p:cNvSpPr>
          <p:nvPr/>
        </p:nvSpPr>
        <p:spPr>
          <a:xfrm>
            <a:off x="4861937" y="2272789"/>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2F995FBD-71D9-7848-B35C-483C5CD193B9}"/>
              </a:ext>
            </a:extLst>
          </p:cNvPr>
          <p:cNvSpPr>
            <a:spLocks noChangeAspect="1"/>
          </p:cNvSpPr>
          <p:nvPr/>
        </p:nvSpPr>
        <p:spPr>
          <a:xfrm>
            <a:off x="5768939" y="2276875"/>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FD70D056-21A4-F14C-B682-0D2BFE62119E}"/>
              </a:ext>
            </a:extLst>
          </p:cNvPr>
          <p:cNvSpPr>
            <a:spLocks noChangeAspect="1"/>
          </p:cNvSpPr>
          <p:nvPr/>
        </p:nvSpPr>
        <p:spPr>
          <a:xfrm>
            <a:off x="6646593" y="2267589"/>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05A39279-6793-CC4D-9655-85DC5F4FDD26}"/>
              </a:ext>
            </a:extLst>
          </p:cNvPr>
          <p:cNvSpPr>
            <a:spLocks noChangeAspect="1"/>
          </p:cNvSpPr>
          <p:nvPr/>
        </p:nvSpPr>
        <p:spPr>
          <a:xfrm>
            <a:off x="7552649" y="2269763"/>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9CF75757-D39F-E947-9AA7-22A37BCEB05F}"/>
              </a:ext>
            </a:extLst>
          </p:cNvPr>
          <p:cNvSpPr>
            <a:spLocks noChangeAspect="1"/>
          </p:cNvSpPr>
          <p:nvPr/>
        </p:nvSpPr>
        <p:spPr>
          <a:xfrm>
            <a:off x="3596715" y="1976752"/>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9406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11215 -0.21914 L 0.29653 -0.21358 " pathEditMode="relative" rAng="0" ptsTypes="AA">
                                      <p:cBhvr>
                                        <p:cTn id="6" dur="2000" fill="hold"/>
                                        <p:tgtEl>
                                          <p:spTgt spid="23"/>
                                        </p:tgtEl>
                                        <p:attrNameLst>
                                          <p:attrName>ppt_x</p:attrName>
                                          <p:attrName>ppt_y</p:attrName>
                                        </p:attrNameLst>
                                      </p:cBhvr>
                                      <p:rCtr x="9219" y="278"/>
                                    </p:animMotion>
                                  </p:childTnLst>
                                </p:cTn>
                              </p:par>
                            </p:childTnLst>
                          </p:cTn>
                        </p:par>
                        <p:par>
                          <p:cTn id="7" fill="hold">
                            <p:stCondLst>
                              <p:cond delay="2000"/>
                            </p:stCondLst>
                            <p:childTnLst>
                              <p:par>
                                <p:cTn id="8" presetID="7" presetClass="emph" presetSubtype="2" fill="hold" nodeType="afterEffect">
                                  <p:stCondLst>
                                    <p:cond delay="0"/>
                                  </p:stCondLst>
                                  <p:childTnLst>
                                    <p:animClr clrSpc="rgb" dir="cw">
                                      <p:cBhvr>
                                        <p:cTn id="9" dur="2000" fill="hold"/>
                                        <p:tgtEl>
                                          <p:spTgt spid="82"/>
                                        </p:tgtEl>
                                        <p:attrNameLst>
                                          <p:attrName>stroke.color</p:attrName>
                                        </p:attrNameLst>
                                      </p:cBhvr>
                                      <p:to>
                                        <a:schemeClr val="tx1"/>
                                      </p:to>
                                    </p:animClr>
                                    <p:set>
                                      <p:cBhvr>
                                        <p:cTn id="10" dur="2000" fill="hold"/>
                                        <p:tgtEl>
                                          <p:spTgt spid="82"/>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2000" fill="hold"/>
                                        <p:tgtEl>
                                          <p:spTgt spid="6"/>
                                        </p:tgtEl>
                                        <p:attrNameLst>
                                          <p:attrName>fillcolor</p:attrName>
                                        </p:attrNameLst>
                                      </p:cBhvr>
                                      <p:to>
                                        <a:srgbClr val="9411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09601 -0.25371 L 0.28333 -0.24537 L 0.47882 -0.23982 " pathEditMode="relative" rAng="0" ptsTypes="AAA">
                                      <p:cBhvr>
                                        <p:cTn id="18" dur="2000" fill="hold"/>
                                        <p:tgtEl>
                                          <p:spTgt spid="25"/>
                                        </p:tgtEl>
                                        <p:attrNameLst>
                                          <p:attrName>ppt_x</p:attrName>
                                          <p:attrName>ppt_y</p:attrName>
                                        </p:attrNameLst>
                                      </p:cBhvr>
                                      <p:rCtr x="19132" y="679"/>
                                    </p:animMotion>
                                  </p:childTnLst>
                                </p:cTn>
                              </p:par>
                            </p:childTnLst>
                          </p:cTn>
                        </p:par>
                        <p:par>
                          <p:cTn id="19" fill="hold">
                            <p:stCondLst>
                              <p:cond delay="2000"/>
                            </p:stCondLst>
                            <p:childTnLst>
                              <p:par>
                                <p:cTn id="20" presetID="7" presetClass="emph" presetSubtype="2" fill="hold" nodeType="afterEffect">
                                  <p:stCondLst>
                                    <p:cond delay="0"/>
                                  </p:stCondLst>
                                  <p:childTnLst>
                                    <p:animClr clrSpc="rgb" dir="cw">
                                      <p:cBhvr>
                                        <p:cTn id="21" dur="2000" fill="hold"/>
                                        <p:tgtEl>
                                          <p:spTgt spid="78"/>
                                        </p:tgtEl>
                                        <p:attrNameLst>
                                          <p:attrName>stroke.color</p:attrName>
                                        </p:attrNameLst>
                                      </p:cBhvr>
                                      <p:to>
                                        <a:schemeClr val="tx1"/>
                                      </p:to>
                                    </p:animClr>
                                    <p:set>
                                      <p:cBhvr>
                                        <p:cTn id="22" dur="2000" fill="hold"/>
                                        <p:tgtEl>
                                          <p:spTgt spid="78"/>
                                        </p:tgtEl>
                                        <p:attrNameLst>
                                          <p:attrName>stroke.on</p:attrName>
                                        </p:attrNameLst>
                                      </p:cBhvr>
                                      <p:to>
                                        <p:strVal val="true"/>
                                      </p:to>
                                    </p:set>
                                  </p:childTnLst>
                                </p:cTn>
                              </p:par>
                              <p:par>
                                <p:cTn id="23" presetID="1" presetClass="emph" presetSubtype="2" fill="hold" nodeType="withEffect">
                                  <p:stCondLst>
                                    <p:cond delay="0"/>
                                  </p:stCondLst>
                                  <p:childTnLst>
                                    <p:animClr clrSpc="rgb" dir="cw">
                                      <p:cBhvr>
                                        <p:cTn id="24" dur="2000" fill="hold"/>
                                        <p:tgtEl>
                                          <p:spTgt spid="40"/>
                                        </p:tgtEl>
                                        <p:attrNameLst>
                                          <p:attrName>fillcolor</p:attrName>
                                        </p:attrNameLst>
                                      </p:cBhvr>
                                      <p:to>
                                        <a:srgbClr val="941100"/>
                                      </p:to>
                                    </p:animClr>
                                    <p:set>
                                      <p:cBhvr>
                                        <p:cTn id="25" dur="2000" fill="hold"/>
                                        <p:tgtEl>
                                          <p:spTgt spid="40"/>
                                        </p:tgtEl>
                                        <p:attrNameLst>
                                          <p:attrName>fill.type</p:attrName>
                                        </p:attrNameLst>
                                      </p:cBhvr>
                                      <p:to>
                                        <p:strVal val="solid"/>
                                      </p:to>
                                    </p:set>
                                    <p:set>
                                      <p:cBhvr>
                                        <p:cTn id="26" dur="2000" fill="hold"/>
                                        <p:tgtEl>
                                          <p:spTgt spid="40"/>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8247 -0.28056 L 0.26042 -0.275 L 0.46042 -0.275 L 0.64653 -0.27809 " pathEditMode="relative" rAng="0" ptsTypes="AAAA">
                                      <p:cBhvr>
                                        <p:cTn id="30" dur="2000" fill="hold"/>
                                        <p:tgtEl>
                                          <p:spTgt spid="26"/>
                                        </p:tgtEl>
                                        <p:attrNameLst>
                                          <p:attrName>ppt_x</p:attrName>
                                          <p:attrName>ppt_y</p:attrName>
                                        </p:attrNameLst>
                                      </p:cBhvr>
                                      <p:rCtr x="28194" y="278"/>
                                    </p:animMotion>
                                  </p:childTnLst>
                                </p:cTn>
                              </p:par>
                            </p:childTnLst>
                          </p:cTn>
                        </p:par>
                        <p:par>
                          <p:cTn id="31" fill="hold">
                            <p:stCondLst>
                              <p:cond delay="2000"/>
                            </p:stCondLst>
                            <p:childTnLst>
                              <p:par>
                                <p:cTn id="32" presetID="7" presetClass="emph" presetSubtype="2" fill="hold" nodeType="afterEffect">
                                  <p:stCondLst>
                                    <p:cond delay="0"/>
                                  </p:stCondLst>
                                  <p:childTnLst>
                                    <p:animClr clrSpc="rgb" dir="cw">
                                      <p:cBhvr>
                                        <p:cTn id="33" dur="2000" fill="hold"/>
                                        <p:tgtEl>
                                          <p:spTgt spid="21"/>
                                        </p:tgtEl>
                                        <p:attrNameLst>
                                          <p:attrName>stroke.color</p:attrName>
                                        </p:attrNameLst>
                                      </p:cBhvr>
                                      <p:to>
                                        <a:schemeClr val="tx1"/>
                                      </p:to>
                                    </p:animClr>
                                    <p:set>
                                      <p:cBhvr>
                                        <p:cTn id="34" dur="2000" fill="hold"/>
                                        <p:tgtEl>
                                          <p:spTgt spid="21"/>
                                        </p:tgtEl>
                                        <p:attrNameLst>
                                          <p:attrName>stroke.on</p:attrName>
                                        </p:attrNameLst>
                                      </p:cBhvr>
                                      <p:to>
                                        <p:strVal val="true"/>
                                      </p:to>
                                    </p:set>
                                  </p:childTnLst>
                                </p:cTn>
                              </p:par>
                              <p:par>
                                <p:cTn id="35" presetID="1" presetClass="emph" presetSubtype="2" fill="hold" nodeType="withEffect">
                                  <p:stCondLst>
                                    <p:cond delay="0"/>
                                  </p:stCondLst>
                                  <p:childTnLst>
                                    <p:animClr clrSpc="rgb" dir="cw">
                                      <p:cBhvr>
                                        <p:cTn id="36" dur="2000" fill="hold"/>
                                        <p:tgtEl>
                                          <p:spTgt spid="42"/>
                                        </p:tgtEl>
                                        <p:attrNameLst>
                                          <p:attrName>fillcolor</p:attrName>
                                        </p:attrNameLst>
                                      </p:cBhvr>
                                      <p:to>
                                        <a:srgbClr val="941100"/>
                                      </p:to>
                                    </p:animClr>
                                    <p:set>
                                      <p:cBhvr>
                                        <p:cTn id="37" dur="2000" fill="hold"/>
                                        <p:tgtEl>
                                          <p:spTgt spid="42"/>
                                        </p:tgtEl>
                                        <p:attrNameLst>
                                          <p:attrName>fill.type</p:attrName>
                                        </p:attrNameLst>
                                      </p:cBhvr>
                                      <p:to>
                                        <p:strVal val="solid"/>
                                      </p:to>
                                    </p:set>
                                    <p:set>
                                      <p:cBhvr>
                                        <p:cTn id="38" dur="2000" fill="hold"/>
                                        <p:tgtEl>
                                          <p:spTgt spid="42"/>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06268 -0.31019 L 0.25 -0.30463 L 0.43924 -0.30772 L 0.62986 -0.30772 L 0.82049 -0.30186 " pathEditMode="relative" rAng="0" ptsTypes="AAAAA">
                                      <p:cBhvr>
                                        <p:cTn id="42" dur="2000" fill="hold"/>
                                        <p:tgtEl>
                                          <p:spTgt spid="27"/>
                                        </p:tgtEl>
                                        <p:attrNameLst>
                                          <p:attrName>ppt_x</p:attrName>
                                          <p:attrName>ppt_y</p:attrName>
                                        </p:attrNameLst>
                                      </p:cBhvr>
                                      <p:rCtr x="37882" y="401"/>
                                    </p:animMotion>
                                  </p:childTnLst>
                                </p:cTn>
                              </p:par>
                            </p:childTnLst>
                          </p:cTn>
                        </p:par>
                        <p:par>
                          <p:cTn id="43" fill="hold">
                            <p:stCondLst>
                              <p:cond delay="2000"/>
                            </p:stCondLst>
                            <p:childTnLst>
                              <p:par>
                                <p:cTn id="44" presetID="7" presetClass="emph" presetSubtype="2" fill="hold" nodeType="afterEffect">
                                  <p:stCondLst>
                                    <p:cond delay="0"/>
                                  </p:stCondLst>
                                  <p:childTnLst>
                                    <p:animClr clrSpc="rgb" dir="cw">
                                      <p:cBhvr>
                                        <p:cTn id="45" dur="2000" fill="hold"/>
                                        <p:tgtEl>
                                          <p:spTgt spid="22"/>
                                        </p:tgtEl>
                                        <p:attrNameLst>
                                          <p:attrName>stroke.color</p:attrName>
                                        </p:attrNameLst>
                                      </p:cBhvr>
                                      <p:to>
                                        <a:schemeClr val="tx1"/>
                                      </p:to>
                                    </p:animClr>
                                    <p:set>
                                      <p:cBhvr>
                                        <p:cTn id="46" dur="2000" fill="hold"/>
                                        <p:tgtEl>
                                          <p:spTgt spid="22"/>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2000" fill="hold"/>
                                        <p:tgtEl>
                                          <p:spTgt spid="44"/>
                                        </p:tgtEl>
                                        <p:attrNameLst>
                                          <p:attrName>fillcolor</p:attrName>
                                        </p:attrNameLst>
                                      </p:cBhvr>
                                      <p:to>
                                        <a:srgbClr val="941100"/>
                                      </p:to>
                                    </p:animClr>
                                    <p:set>
                                      <p:cBhvr>
                                        <p:cTn id="49" dur="2000" fill="hold"/>
                                        <p:tgtEl>
                                          <p:spTgt spid="44"/>
                                        </p:tgtEl>
                                        <p:attrNameLst>
                                          <p:attrName>fill.type</p:attrName>
                                        </p:attrNameLst>
                                      </p:cBhvr>
                                      <p:to>
                                        <p:strVal val="solid"/>
                                      </p:to>
                                    </p:set>
                                    <p:set>
                                      <p:cBhvr>
                                        <p:cTn id="50" dur="2000" fill="hold"/>
                                        <p:tgtEl>
                                          <p:spTgt spid="44"/>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0" nodeType="clickEffect">
                                  <p:stCondLst>
                                    <p:cond delay="0"/>
                                  </p:stCondLst>
                                  <p:childTnLst>
                                    <p:animMotion origin="layout" path="M 0.05226 -0.33735 L 0.23194 -0.33149 L 0.42726 -0.33982 L 0.61458 -0.33149 L 0.80382 -0.33149 L 0.99288 -0.33735 " pathEditMode="relative" rAng="0" ptsTypes="AAAAAA">
                                      <p:cBhvr>
                                        <p:cTn id="54" dur="2000" fill="hold"/>
                                        <p:tgtEl>
                                          <p:spTgt spid="28"/>
                                        </p:tgtEl>
                                        <p:attrNameLst>
                                          <p:attrName>ppt_x</p:attrName>
                                          <p:attrName>ppt_y</p:attrName>
                                        </p:attrNameLst>
                                      </p:cBhvr>
                                      <p:rCtr x="47031" y="154"/>
                                    </p:animMotion>
                                  </p:childTnLst>
                                </p:cTn>
                              </p:par>
                            </p:childTnLst>
                          </p:cTn>
                        </p:par>
                        <p:par>
                          <p:cTn id="55" fill="hold">
                            <p:stCondLst>
                              <p:cond delay="2000"/>
                            </p:stCondLst>
                            <p:childTnLst>
                              <p:par>
                                <p:cTn id="56" presetID="7" presetClass="emph" presetSubtype="2" fill="hold" nodeType="afterEffect">
                                  <p:stCondLst>
                                    <p:cond delay="0"/>
                                  </p:stCondLst>
                                  <p:childTnLst>
                                    <p:animClr clrSpc="rgb" dir="cw">
                                      <p:cBhvr>
                                        <p:cTn id="57" dur="2000" fill="hold"/>
                                        <p:tgtEl>
                                          <p:spTgt spid="94"/>
                                        </p:tgtEl>
                                        <p:attrNameLst>
                                          <p:attrName>stroke.color</p:attrName>
                                        </p:attrNameLst>
                                      </p:cBhvr>
                                      <p:to>
                                        <a:schemeClr val="tx1"/>
                                      </p:to>
                                    </p:animClr>
                                    <p:set>
                                      <p:cBhvr>
                                        <p:cTn id="58" dur="2000" fill="hold"/>
                                        <p:tgtEl>
                                          <p:spTgt spid="9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find</a:t>
            </a:r>
            <a:r>
              <a:rPr lang="fr-FR"/>
              <a:t> the </a:t>
            </a:r>
            <a:r>
              <a:rPr lang="fr-FR" err="1"/>
              <a:t>triggering</a:t>
            </a:r>
            <a:r>
              <a:rPr lang="fr-FR"/>
              <a:t> rate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80</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3" y="2678768"/>
            <a:ext cx="1759988" cy="738664"/>
          </a:xfrm>
          <a:prstGeom prst="rect">
            <a:avLst/>
          </a:prstGeom>
          <a:noFill/>
        </p:spPr>
        <p:txBody>
          <a:bodyPr wrap="square" rtlCol="0">
            <a:spAutoFit/>
          </a:bodyPr>
          <a:lstStyle/>
          <a:p>
            <a:r>
              <a:rPr lang="fr-FR" sz="2800"/>
              <a:t>64 </a:t>
            </a:r>
            <a:r>
              <a:rPr lang="fr-FR" sz="2800" err="1"/>
              <a:t>pps</a:t>
            </a:r>
            <a:endParaRPr lang="fr-FR" sz="2800"/>
          </a:p>
          <a:p>
            <a:endParaRPr lang="fr-FR"/>
          </a:p>
        </p:txBody>
      </p:sp>
      <p:sp>
        <p:nvSpPr>
          <p:cNvPr id="16" name="ZoneTexte 15"/>
          <p:cNvSpPr txBox="1"/>
          <p:nvPr/>
        </p:nvSpPr>
        <p:spPr>
          <a:xfrm>
            <a:off x="7523776" y="2656623"/>
            <a:ext cx="1515174" cy="738664"/>
          </a:xfrm>
          <a:prstGeom prst="rect">
            <a:avLst/>
          </a:prstGeom>
          <a:noFill/>
        </p:spPr>
        <p:txBody>
          <a:bodyPr wrap="square" rtlCol="0">
            <a:spAutoFit/>
          </a:bodyPr>
          <a:lstStyle/>
          <a:p>
            <a:r>
              <a:rPr lang="fr-FR" sz="2800"/>
              <a:t>64 </a:t>
            </a:r>
            <a:r>
              <a:rPr lang="fr-FR" sz="2800" err="1"/>
              <a:t>pps</a:t>
            </a:r>
            <a:endParaRPr lang="fr-FR" sz="2800"/>
          </a:p>
          <a:p>
            <a:endParaRPr lang="fr-FR"/>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sp>
        <p:nvSpPr>
          <p:cNvPr id="7" name="ZoneTexte 6"/>
          <p:cNvSpPr txBox="1"/>
          <p:nvPr/>
        </p:nvSpPr>
        <p:spPr>
          <a:xfrm>
            <a:off x="9760" y="1285875"/>
            <a:ext cx="2619139" cy="461665"/>
          </a:xfrm>
          <a:prstGeom prst="rect">
            <a:avLst/>
          </a:prstGeom>
          <a:noFill/>
        </p:spPr>
        <p:txBody>
          <a:bodyPr wrap="square" rtlCol="0">
            <a:spAutoFit/>
          </a:bodyPr>
          <a:lstStyle/>
          <a:p>
            <a:r>
              <a:rPr lang="en-US" sz="2400"/>
              <a:t>[⍺,β] = [5%,10%]</a:t>
            </a:r>
            <a:endParaRPr lang="fr-FR" sz="2400"/>
          </a:p>
        </p:txBody>
      </p:sp>
      <p:sp>
        <p:nvSpPr>
          <p:cNvPr id="10" name="ZoneTexte 9"/>
          <p:cNvSpPr txBox="1"/>
          <p:nvPr/>
        </p:nvSpPr>
        <p:spPr>
          <a:xfrm>
            <a:off x="9761" y="3417432"/>
            <a:ext cx="1276114" cy="461665"/>
          </a:xfrm>
          <a:prstGeom prst="rect">
            <a:avLst/>
          </a:prstGeom>
          <a:noFill/>
        </p:spPr>
        <p:txBody>
          <a:bodyPr wrap="square" rtlCol="0">
            <a:spAutoFit/>
          </a:bodyPr>
          <a:lstStyle/>
          <a:p>
            <a:r>
              <a:rPr lang="en-US" sz="2400" err="1"/>
              <a:t>λ</a:t>
            </a:r>
            <a:r>
              <a:rPr lang="en-US" sz="2400"/>
              <a:t> = 0</a:t>
            </a:r>
            <a:endParaRPr lang="fr-FR"/>
          </a:p>
        </p:txBody>
      </p:sp>
      <p:sp>
        <p:nvSpPr>
          <p:cNvPr id="17" name="ZoneTexte 16"/>
          <p:cNvSpPr txBox="1"/>
          <p:nvPr/>
        </p:nvSpPr>
        <p:spPr>
          <a:xfrm>
            <a:off x="9761" y="3925263"/>
            <a:ext cx="4347928" cy="461665"/>
          </a:xfrm>
          <a:prstGeom prst="rect">
            <a:avLst/>
          </a:prstGeom>
          <a:noFill/>
        </p:spPr>
        <p:txBody>
          <a:bodyPr wrap="square" rtlCol="0">
            <a:spAutoFit/>
          </a:bodyPr>
          <a:lstStyle/>
          <a:p>
            <a:r>
              <a:rPr lang="en-US" sz="2400" err="1"/>
              <a:t>λ</a:t>
            </a:r>
            <a:r>
              <a:rPr lang="en-US" sz="2400"/>
              <a:t> &lt; ⍺ </a:t>
            </a:r>
            <a:r>
              <a:rPr lang="en-US" sz="2400">
                <a:sym typeface="Wingdings"/>
              </a:rPr>
              <a:t> Doubling probing rate</a:t>
            </a:r>
            <a:endParaRPr lang="fr-FR"/>
          </a:p>
        </p:txBody>
      </p:sp>
    </p:spTree>
    <p:custDataLst>
      <p:tags r:id="rId1"/>
    </p:custDataLst>
    <p:extLst>
      <p:ext uri="{BB962C8B-B14F-4D97-AF65-F5344CB8AC3E}">
        <p14:creationId xmlns:p14="http://schemas.microsoft.com/office/powerpoint/2010/main" val="5621826"/>
      </p:ext>
    </p:extLst>
  </p:cSld>
  <p:clrMapOvr>
    <a:masterClrMapping/>
  </p:clrMapOvr>
  <mc:AlternateContent xmlns:mc="http://schemas.openxmlformats.org/markup-compatibility/2006" xmlns:p14="http://schemas.microsoft.com/office/powerpoint/2010/main">
    <mc:Choice Requires="p14">
      <p:transition spd="slow" p14:dur="2000" advTm="46508"/>
    </mc:Choice>
    <mc:Fallback xmlns="">
      <p:transition spd="slow" advTm="46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2000"/>
                                  </p:stCondLst>
                                  <p:childTnLst>
                                    <p:animMotion origin="layout" path="M 0.94479 -0.23981 L 0.16024 -0.23148 " pathEditMode="relative" rAng="0" ptsTypes="AA">
                                      <p:cBhvr>
                                        <p:cTn id="8" dur="2000" fill="hold"/>
                                        <p:tgtEl>
                                          <p:spTgt spid="42"/>
                                        </p:tgtEl>
                                        <p:attrNameLst>
                                          <p:attrName>ppt_x</p:attrName>
                                          <p:attrName>ppt_y</p:attrName>
                                        </p:attrNameLst>
                                      </p:cBhvr>
                                      <p:rCtr x="-39236" y="40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10"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find</a:t>
            </a:r>
            <a:r>
              <a:rPr lang="fr-FR"/>
              <a:t> the </a:t>
            </a:r>
            <a:r>
              <a:rPr lang="fr-FR" err="1"/>
              <a:t>triggering</a:t>
            </a:r>
            <a:r>
              <a:rPr lang="fr-FR"/>
              <a:t> rate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81</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3" y="2678768"/>
            <a:ext cx="1759988" cy="738664"/>
          </a:xfrm>
          <a:prstGeom prst="rect">
            <a:avLst/>
          </a:prstGeom>
          <a:noFill/>
        </p:spPr>
        <p:txBody>
          <a:bodyPr wrap="square" rtlCol="0">
            <a:spAutoFit/>
          </a:bodyPr>
          <a:lstStyle/>
          <a:p>
            <a:r>
              <a:rPr lang="fr-FR" sz="2800"/>
              <a:t>128 </a:t>
            </a:r>
            <a:r>
              <a:rPr lang="fr-FR" sz="2800" err="1"/>
              <a:t>pps</a:t>
            </a:r>
            <a:endParaRPr lang="fr-FR" sz="2800"/>
          </a:p>
          <a:p>
            <a:endParaRPr lang="fr-FR"/>
          </a:p>
        </p:txBody>
      </p:sp>
      <p:sp>
        <p:nvSpPr>
          <p:cNvPr id="16" name="ZoneTexte 15"/>
          <p:cNvSpPr txBox="1"/>
          <p:nvPr/>
        </p:nvSpPr>
        <p:spPr>
          <a:xfrm>
            <a:off x="7523776" y="2656623"/>
            <a:ext cx="1515174" cy="738664"/>
          </a:xfrm>
          <a:prstGeom prst="rect">
            <a:avLst/>
          </a:prstGeom>
          <a:noFill/>
        </p:spPr>
        <p:txBody>
          <a:bodyPr wrap="square" rtlCol="0">
            <a:spAutoFit/>
          </a:bodyPr>
          <a:lstStyle/>
          <a:p>
            <a:r>
              <a:rPr lang="fr-FR" sz="2800"/>
              <a:t>128 </a:t>
            </a:r>
            <a:r>
              <a:rPr lang="fr-FR" sz="2800" err="1"/>
              <a:t>pps</a:t>
            </a:r>
            <a:endParaRPr lang="fr-FR" sz="2800"/>
          </a:p>
          <a:p>
            <a:endParaRPr lang="fr-FR"/>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sp>
        <p:nvSpPr>
          <p:cNvPr id="13" name="ZoneTexte 12"/>
          <p:cNvSpPr txBox="1"/>
          <p:nvPr/>
        </p:nvSpPr>
        <p:spPr>
          <a:xfrm>
            <a:off x="9761" y="3417432"/>
            <a:ext cx="1276114" cy="461665"/>
          </a:xfrm>
          <a:prstGeom prst="rect">
            <a:avLst/>
          </a:prstGeom>
          <a:noFill/>
        </p:spPr>
        <p:txBody>
          <a:bodyPr wrap="square" rtlCol="0">
            <a:spAutoFit/>
          </a:bodyPr>
          <a:lstStyle/>
          <a:p>
            <a:r>
              <a:rPr lang="en-US" sz="2400" err="1"/>
              <a:t>λ</a:t>
            </a:r>
            <a:r>
              <a:rPr lang="en-US" sz="2400"/>
              <a:t> = 0</a:t>
            </a:r>
            <a:endParaRPr lang="fr-FR"/>
          </a:p>
        </p:txBody>
      </p:sp>
      <p:sp>
        <p:nvSpPr>
          <p:cNvPr id="14" name="ZoneTexte 13"/>
          <p:cNvSpPr txBox="1"/>
          <p:nvPr/>
        </p:nvSpPr>
        <p:spPr>
          <a:xfrm>
            <a:off x="9760" y="1285875"/>
            <a:ext cx="2619139" cy="461665"/>
          </a:xfrm>
          <a:prstGeom prst="rect">
            <a:avLst/>
          </a:prstGeom>
          <a:noFill/>
        </p:spPr>
        <p:txBody>
          <a:bodyPr wrap="square" rtlCol="0">
            <a:spAutoFit/>
          </a:bodyPr>
          <a:lstStyle/>
          <a:p>
            <a:r>
              <a:rPr lang="en-US" sz="2400"/>
              <a:t>[⍺,β] = [5%,10%]</a:t>
            </a:r>
            <a:endParaRPr lang="fr-FR" sz="2400"/>
          </a:p>
        </p:txBody>
      </p:sp>
      <p:sp>
        <p:nvSpPr>
          <p:cNvPr id="17" name="ZoneTexte 16"/>
          <p:cNvSpPr txBox="1"/>
          <p:nvPr/>
        </p:nvSpPr>
        <p:spPr>
          <a:xfrm>
            <a:off x="9761" y="3925263"/>
            <a:ext cx="4347928" cy="461665"/>
          </a:xfrm>
          <a:prstGeom prst="rect">
            <a:avLst/>
          </a:prstGeom>
          <a:noFill/>
        </p:spPr>
        <p:txBody>
          <a:bodyPr wrap="square" rtlCol="0">
            <a:spAutoFit/>
          </a:bodyPr>
          <a:lstStyle/>
          <a:p>
            <a:r>
              <a:rPr lang="en-US" sz="2400" err="1"/>
              <a:t>λ</a:t>
            </a:r>
            <a:r>
              <a:rPr lang="en-US" sz="2400"/>
              <a:t> &lt; ⍺ </a:t>
            </a:r>
            <a:r>
              <a:rPr lang="en-US" sz="2400">
                <a:sym typeface="Wingdings"/>
              </a:rPr>
              <a:t> Doubling probing rate</a:t>
            </a:r>
            <a:endParaRPr lang="fr-FR"/>
          </a:p>
        </p:txBody>
      </p:sp>
    </p:spTree>
    <p:custDataLst>
      <p:tags r:id="rId1"/>
    </p:custDataLst>
    <p:extLst>
      <p:ext uri="{BB962C8B-B14F-4D97-AF65-F5344CB8AC3E}">
        <p14:creationId xmlns:p14="http://schemas.microsoft.com/office/powerpoint/2010/main" val="9612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2000"/>
                                  </p:stCondLst>
                                  <p:childTnLst>
                                    <p:animMotion origin="layout" path="M 0.94479 -0.23981 L 0.16024 -0.23148 " pathEditMode="relative" rAng="0" ptsTypes="AA">
                                      <p:cBhvr>
                                        <p:cTn id="8" dur="2000" fill="hold"/>
                                        <p:tgtEl>
                                          <p:spTgt spid="42"/>
                                        </p:tgtEl>
                                        <p:attrNameLst>
                                          <p:attrName>ppt_x</p:attrName>
                                          <p:attrName>ppt_y</p:attrName>
                                        </p:attrNameLst>
                                      </p:cBhvr>
                                      <p:rCtr x="-39236" y="40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13"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find</a:t>
            </a:r>
            <a:r>
              <a:rPr lang="fr-FR"/>
              <a:t> the </a:t>
            </a:r>
            <a:r>
              <a:rPr lang="fr-FR" err="1"/>
              <a:t>triggering</a:t>
            </a:r>
            <a:r>
              <a:rPr lang="fr-FR"/>
              <a:t> rate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82</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3" y="2678768"/>
            <a:ext cx="1759988" cy="738664"/>
          </a:xfrm>
          <a:prstGeom prst="rect">
            <a:avLst/>
          </a:prstGeom>
          <a:noFill/>
        </p:spPr>
        <p:txBody>
          <a:bodyPr wrap="square" rtlCol="0">
            <a:spAutoFit/>
          </a:bodyPr>
          <a:lstStyle/>
          <a:p>
            <a:r>
              <a:rPr lang="fr-FR" sz="2800"/>
              <a:t>256 </a:t>
            </a:r>
            <a:r>
              <a:rPr lang="fr-FR" sz="2800" err="1"/>
              <a:t>pps</a:t>
            </a:r>
            <a:endParaRPr lang="fr-FR" sz="2800"/>
          </a:p>
          <a:p>
            <a:endParaRPr lang="fr-FR"/>
          </a:p>
        </p:txBody>
      </p:sp>
      <p:sp>
        <p:nvSpPr>
          <p:cNvPr id="16" name="ZoneTexte 15"/>
          <p:cNvSpPr txBox="1"/>
          <p:nvPr/>
        </p:nvSpPr>
        <p:spPr>
          <a:xfrm>
            <a:off x="7523776" y="2656623"/>
            <a:ext cx="1515174" cy="738664"/>
          </a:xfrm>
          <a:prstGeom prst="rect">
            <a:avLst/>
          </a:prstGeom>
          <a:noFill/>
        </p:spPr>
        <p:txBody>
          <a:bodyPr wrap="square" rtlCol="0">
            <a:spAutoFit/>
          </a:bodyPr>
          <a:lstStyle/>
          <a:p>
            <a:r>
              <a:rPr lang="fr-FR" sz="2800"/>
              <a:t>256 </a:t>
            </a:r>
            <a:r>
              <a:rPr lang="fr-FR" sz="2800" err="1"/>
              <a:t>pps</a:t>
            </a:r>
            <a:endParaRPr lang="fr-FR" sz="2800"/>
          </a:p>
          <a:p>
            <a:endParaRPr lang="fr-FR"/>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sp>
        <p:nvSpPr>
          <p:cNvPr id="13" name="ZoneTexte 12"/>
          <p:cNvSpPr txBox="1"/>
          <p:nvPr/>
        </p:nvSpPr>
        <p:spPr>
          <a:xfrm>
            <a:off x="9760" y="1285875"/>
            <a:ext cx="2619139" cy="461665"/>
          </a:xfrm>
          <a:prstGeom prst="rect">
            <a:avLst/>
          </a:prstGeom>
          <a:noFill/>
        </p:spPr>
        <p:txBody>
          <a:bodyPr wrap="square" rtlCol="0">
            <a:spAutoFit/>
          </a:bodyPr>
          <a:lstStyle/>
          <a:p>
            <a:r>
              <a:rPr lang="en-US" sz="2400"/>
              <a:t>[⍺,β] = [5%,10%]</a:t>
            </a:r>
            <a:endParaRPr lang="fr-FR" sz="2400"/>
          </a:p>
        </p:txBody>
      </p:sp>
      <p:sp>
        <p:nvSpPr>
          <p:cNvPr id="14" name="ZoneTexte 13"/>
          <p:cNvSpPr txBox="1"/>
          <p:nvPr/>
        </p:nvSpPr>
        <p:spPr>
          <a:xfrm>
            <a:off x="9761" y="3417432"/>
            <a:ext cx="1276114" cy="461665"/>
          </a:xfrm>
          <a:prstGeom prst="rect">
            <a:avLst/>
          </a:prstGeom>
          <a:noFill/>
        </p:spPr>
        <p:txBody>
          <a:bodyPr wrap="square" rtlCol="0">
            <a:spAutoFit/>
          </a:bodyPr>
          <a:lstStyle/>
          <a:p>
            <a:r>
              <a:rPr lang="en-US" sz="2400" err="1"/>
              <a:t>λ</a:t>
            </a:r>
            <a:r>
              <a:rPr lang="en-US" sz="2400"/>
              <a:t> = 0</a:t>
            </a:r>
            <a:endParaRPr lang="fr-FR"/>
          </a:p>
        </p:txBody>
      </p:sp>
      <p:sp>
        <p:nvSpPr>
          <p:cNvPr id="17" name="ZoneTexte 16"/>
          <p:cNvSpPr txBox="1"/>
          <p:nvPr/>
        </p:nvSpPr>
        <p:spPr>
          <a:xfrm>
            <a:off x="9761" y="3925263"/>
            <a:ext cx="4347928" cy="461665"/>
          </a:xfrm>
          <a:prstGeom prst="rect">
            <a:avLst/>
          </a:prstGeom>
          <a:noFill/>
        </p:spPr>
        <p:txBody>
          <a:bodyPr wrap="square" rtlCol="0">
            <a:spAutoFit/>
          </a:bodyPr>
          <a:lstStyle/>
          <a:p>
            <a:r>
              <a:rPr lang="en-US" sz="2400" err="1"/>
              <a:t>λ</a:t>
            </a:r>
            <a:r>
              <a:rPr lang="en-US" sz="2400"/>
              <a:t> &lt; ⍺ </a:t>
            </a:r>
            <a:r>
              <a:rPr lang="en-US" sz="2400">
                <a:sym typeface="Wingdings"/>
              </a:rPr>
              <a:t> Doubling probing rate</a:t>
            </a:r>
            <a:endParaRPr lang="fr-FR"/>
          </a:p>
        </p:txBody>
      </p:sp>
    </p:spTree>
    <p:custDataLst>
      <p:tags r:id="rId1"/>
    </p:custDataLst>
    <p:extLst>
      <p:ext uri="{BB962C8B-B14F-4D97-AF65-F5344CB8AC3E}">
        <p14:creationId xmlns:p14="http://schemas.microsoft.com/office/powerpoint/2010/main" val="2000112125"/>
      </p:ext>
    </p:extLst>
  </p:cSld>
  <p:clrMapOvr>
    <a:masterClrMapping/>
  </p:clrMapOvr>
  <mc:AlternateContent xmlns:mc="http://schemas.openxmlformats.org/markup-compatibility/2006" xmlns:p14="http://schemas.microsoft.com/office/powerpoint/2010/main">
    <mc:Choice Requires="p14">
      <p:transition spd="slow" p14:dur="2000" advTm="13412"/>
    </mc:Choice>
    <mc:Fallback xmlns="">
      <p:transition spd="slow" advTm="134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2000"/>
                                  </p:stCondLst>
                                  <p:childTnLst>
                                    <p:animMotion origin="layout" path="M 0.94479 -0.23981 L 0.16024 -0.23148 " pathEditMode="relative" rAng="0" ptsTypes="AA">
                                      <p:cBhvr>
                                        <p:cTn id="8" dur="2000" fill="hold"/>
                                        <p:tgtEl>
                                          <p:spTgt spid="42"/>
                                        </p:tgtEl>
                                        <p:attrNameLst>
                                          <p:attrName>ppt_x</p:attrName>
                                          <p:attrName>ppt_y</p:attrName>
                                        </p:attrNameLst>
                                      </p:cBhvr>
                                      <p:rCtr x="-39236" y="40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14" grpId="0"/>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find</a:t>
            </a:r>
            <a:r>
              <a:rPr lang="fr-FR"/>
              <a:t> the </a:t>
            </a:r>
            <a:r>
              <a:rPr lang="fr-FR" err="1"/>
              <a:t>triggering</a:t>
            </a:r>
            <a:r>
              <a:rPr lang="fr-FR"/>
              <a:t> rate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83</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pattFill prst="pct10">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3" y="2678768"/>
            <a:ext cx="1759988" cy="738664"/>
          </a:xfrm>
          <a:prstGeom prst="rect">
            <a:avLst/>
          </a:prstGeom>
          <a:noFill/>
        </p:spPr>
        <p:txBody>
          <a:bodyPr wrap="square" rtlCol="0">
            <a:spAutoFit/>
          </a:bodyPr>
          <a:lstStyle/>
          <a:p>
            <a:r>
              <a:rPr lang="fr-FR" sz="2800"/>
              <a:t>512 </a:t>
            </a:r>
            <a:r>
              <a:rPr lang="fr-FR" sz="2800" err="1"/>
              <a:t>pps</a:t>
            </a:r>
            <a:endParaRPr lang="fr-FR" sz="2800"/>
          </a:p>
          <a:p>
            <a:endParaRPr lang="fr-FR"/>
          </a:p>
        </p:txBody>
      </p:sp>
      <p:sp>
        <p:nvSpPr>
          <p:cNvPr id="16" name="ZoneTexte 15"/>
          <p:cNvSpPr txBox="1"/>
          <p:nvPr/>
        </p:nvSpPr>
        <p:spPr>
          <a:xfrm>
            <a:off x="7523776" y="2656623"/>
            <a:ext cx="1515174" cy="738664"/>
          </a:xfrm>
          <a:prstGeom prst="rect">
            <a:avLst/>
          </a:prstGeom>
          <a:noFill/>
        </p:spPr>
        <p:txBody>
          <a:bodyPr wrap="square" rtlCol="0">
            <a:spAutoFit/>
          </a:bodyPr>
          <a:lstStyle/>
          <a:p>
            <a:r>
              <a:rPr lang="fr-FR" sz="2800"/>
              <a:t>500 </a:t>
            </a:r>
            <a:r>
              <a:rPr lang="fr-FR" sz="2800" err="1"/>
              <a:t>pps</a:t>
            </a:r>
            <a:endParaRPr lang="fr-FR" sz="2800"/>
          </a:p>
          <a:p>
            <a:endParaRPr lang="fr-FR"/>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sp>
        <p:nvSpPr>
          <p:cNvPr id="13" name="ZoneTexte 12"/>
          <p:cNvSpPr txBox="1"/>
          <p:nvPr/>
        </p:nvSpPr>
        <p:spPr>
          <a:xfrm>
            <a:off x="9760" y="1285875"/>
            <a:ext cx="2619139" cy="461665"/>
          </a:xfrm>
          <a:prstGeom prst="rect">
            <a:avLst/>
          </a:prstGeom>
          <a:noFill/>
        </p:spPr>
        <p:txBody>
          <a:bodyPr wrap="square" rtlCol="0">
            <a:spAutoFit/>
          </a:bodyPr>
          <a:lstStyle/>
          <a:p>
            <a:r>
              <a:rPr lang="en-US" sz="2400"/>
              <a:t>[⍺,β] = [5%,10%]</a:t>
            </a:r>
            <a:endParaRPr lang="fr-FR" sz="2400"/>
          </a:p>
        </p:txBody>
      </p:sp>
      <p:sp>
        <p:nvSpPr>
          <p:cNvPr id="14" name="ZoneTexte 13"/>
          <p:cNvSpPr txBox="1"/>
          <p:nvPr/>
        </p:nvSpPr>
        <p:spPr>
          <a:xfrm>
            <a:off x="9760" y="3417432"/>
            <a:ext cx="1547577" cy="461665"/>
          </a:xfrm>
          <a:prstGeom prst="rect">
            <a:avLst/>
          </a:prstGeom>
          <a:noFill/>
        </p:spPr>
        <p:txBody>
          <a:bodyPr wrap="square" rtlCol="0">
            <a:spAutoFit/>
          </a:bodyPr>
          <a:lstStyle/>
          <a:p>
            <a:r>
              <a:rPr lang="en-US" sz="2400" err="1"/>
              <a:t>λ</a:t>
            </a:r>
            <a:r>
              <a:rPr lang="en-US" sz="2400"/>
              <a:t> = 2.4%</a:t>
            </a:r>
            <a:endParaRPr lang="fr-FR"/>
          </a:p>
        </p:txBody>
      </p:sp>
      <p:sp>
        <p:nvSpPr>
          <p:cNvPr id="17" name="ZoneTexte 16"/>
          <p:cNvSpPr txBox="1"/>
          <p:nvPr/>
        </p:nvSpPr>
        <p:spPr>
          <a:xfrm>
            <a:off x="9761" y="3925263"/>
            <a:ext cx="4347928" cy="461665"/>
          </a:xfrm>
          <a:prstGeom prst="rect">
            <a:avLst/>
          </a:prstGeom>
          <a:noFill/>
        </p:spPr>
        <p:txBody>
          <a:bodyPr wrap="square" rtlCol="0">
            <a:spAutoFit/>
          </a:bodyPr>
          <a:lstStyle/>
          <a:p>
            <a:r>
              <a:rPr lang="en-US" sz="2400" err="1"/>
              <a:t>λ</a:t>
            </a:r>
            <a:r>
              <a:rPr lang="en-US" sz="2400"/>
              <a:t> &lt; ⍺ </a:t>
            </a:r>
            <a:r>
              <a:rPr lang="en-US" sz="2400">
                <a:sym typeface="Wingdings"/>
              </a:rPr>
              <a:t> Doubling probing rate</a:t>
            </a:r>
            <a:endParaRPr lang="fr-FR"/>
          </a:p>
        </p:txBody>
      </p:sp>
    </p:spTree>
    <p:custDataLst>
      <p:tags r:id="rId1"/>
    </p:custDataLst>
    <p:extLst>
      <p:ext uri="{BB962C8B-B14F-4D97-AF65-F5344CB8AC3E}">
        <p14:creationId xmlns:p14="http://schemas.microsoft.com/office/powerpoint/2010/main" val="3684653409"/>
      </p:ext>
    </p:extLst>
  </p:cSld>
  <p:clrMapOvr>
    <a:masterClrMapping/>
  </p:clrMapOvr>
  <mc:AlternateContent xmlns:mc="http://schemas.openxmlformats.org/markup-compatibility/2006" xmlns:p14="http://schemas.microsoft.com/office/powerpoint/2010/main">
    <mc:Choice Requires="p14">
      <p:transition spd="slow" p14:dur="2000" advTm="23905"/>
    </mc:Choice>
    <mc:Fallback xmlns="">
      <p:transition spd="slow" advTm="239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2000"/>
                                  </p:stCondLst>
                                  <p:childTnLst>
                                    <p:animMotion origin="layout" path="M 0.94479 -0.23981 L 0.16024 -0.23148 " pathEditMode="relative" rAng="0" ptsTypes="AA">
                                      <p:cBhvr>
                                        <p:cTn id="8" dur="2000" fill="hold"/>
                                        <p:tgtEl>
                                          <p:spTgt spid="42"/>
                                        </p:tgtEl>
                                        <p:attrNameLst>
                                          <p:attrName>ppt_x</p:attrName>
                                          <p:attrName>ppt_y</p:attrName>
                                        </p:attrNameLst>
                                      </p:cBhvr>
                                      <p:rCtr x="-39236" y="40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find</a:t>
            </a:r>
            <a:r>
              <a:rPr lang="fr-FR"/>
              <a:t> the </a:t>
            </a:r>
            <a:r>
              <a:rPr lang="fr-FR" err="1"/>
              <a:t>triggering</a:t>
            </a:r>
            <a:r>
              <a:rPr lang="fr-FR"/>
              <a:t> rate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84</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pattFill prst="pct10">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3" y="2678768"/>
            <a:ext cx="1759988" cy="738664"/>
          </a:xfrm>
          <a:prstGeom prst="rect">
            <a:avLst/>
          </a:prstGeom>
          <a:noFill/>
        </p:spPr>
        <p:txBody>
          <a:bodyPr wrap="square" rtlCol="0">
            <a:spAutoFit/>
          </a:bodyPr>
          <a:lstStyle/>
          <a:p>
            <a:r>
              <a:rPr lang="fr-FR" sz="2800"/>
              <a:t>1024 </a:t>
            </a:r>
            <a:r>
              <a:rPr lang="fr-FR" sz="2800" err="1"/>
              <a:t>pps</a:t>
            </a:r>
            <a:endParaRPr lang="fr-FR" sz="2800"/>
          </a:p>
          <a:p>
            <a:endParaRPr lang="fr-FR"/>
          </a:p>
        </p:txBody>
      </p:sp>
      <p:sp>
        <p:nvSpPr>
          <p:cNvPr id="16" name="ZoneTexte 15"/>
          <p:cNvSpPr txBox="1"/>
          <p:nvPr/>
        </p:nvSpPr>
        <p:spPr>
          <a:xfrm>
            <a:off x="7523776" y="2656623"/>
            <a:ext cx="1515174" cy="738664"/>
          </a:xfrm>
          <a:prstGeom prst="rect">
            <a:avLst/>
          </a:prstGeom>
          <a:noFill/>
        </p:spPr>
        <p:txBody>
          <a:bodyPr wrap="square" rtlCol="0">
            <a:spAutoFit/>
          </a:bodyPr>
          <a:lstStyle/>
          <a:p>
            <a:r>
              <a:rPr lang="fr-FR" sz="2800"/>
              <a:t>500 </a:t>
            </a:r>
            <a:r>
              <a:rPr lang="fr-FR" sz="2800" err="1"/>
              <a:t>pps</a:t>
            </a:r>
            <a:endParaRPr lang="fr-FR" sz="2800"/>
          </a:p>
          <a:p>
            <a:endParaRPr lang="fr-FR"/>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sp>
        <p:nvSpPr>
          <p:cNvPr id="13" name="ZoneTexte 12"/>
          <p:cNvSpPr txBox="1"/>
          <p:nvPr/>
        </p:nvSpPr>
        <p:spPr>
          <a:xfrm>
            <a:off x="9760" y="1285875"/>
            <a:ext cx="2619139" cy="461665"/>
          </a:xfrm>
          <a:prstGeom prst="rect">
            <a:avLst/>
          </a:prstGeom>
          <a:noFill/>
        </p:spPr>
        <p:txBody>
          <a:bodyPr wrap="square" rtlCol="0">
            <a:spAutoFit/>
          </a:bodyPr>
          <a:lstStyle/>
          <a:p>
            <a:r>
              <a:rPr lang="en-US" sz="2400"/>
              <a:t>[⍺,β] = [5%,10%]</a:t>
            </a:r>
            <a:endParaRPr lang="fr-FR" sz="2400"/>
          </a:p>
        </p:txBody>
      </p:sp>
      <p:sp>
        <p:nvSpPr>
          <p:cNvPr id="14" name="ZoneTexte 13"/>
          <p:cNvSpPr txBox="1"/>
          <p:nvPr/>
        </p:nvSpPr>
        <p:spPr>
          <a:xfrm>
            <a:off x="9760" y="3417432"/>
            <a:ext cx="1547577" cy="461665"/>
          </a:xfrm>
          <a:prstGeom prst="rect">
            <a:avLst/>
          </a:prstGeom>
          <a:noFill/>
        </p:spPr>
        <p:txBody>
          <a:bodyPr wrap="square" rtlCol="0">
            <a:spAutoFit/>
          </a:bodyPr>
          <a:lstStyle/>
          <a:p>
            <a:r>
              <a:rPr lang="en-US" sz="2400" err="1"/>
              <a:t>λ</a:t>
            </a:r>
            <a:r>
              <a:rPr lang="en-US" sz="2400"/>
              <a:t> = 51.1%</a:t>
            </a:r>
            <a:endParaRPr lang="fr-FR"/>
          </a:p>
        </p:txBody>
      </p:sp>
      <p:sp>
        <p:nvSpPr>
          <p:cNvPr id="17" name="ZoneTexte 16"/>
          <p:cNvSpPr txBox="1"/>
          <p:nvPr/>
        </p:nvSpPr>
        <p:spPr>
          <a:xfrm>
            <a:off x="9761" y="3925263"/>
            <a:ext cx="4347928" cy="461665"/>
          </a:xfrm>
          <a:prstGeom prst="rect">
            <a:avLst/>
          </a:prstGeom>
          <a:noFill/>
        </p:spPr>
        <p:txBody>
          <a:bodyPr wrap="square" rtlCol="0">
            <a:spAutoFit/>
          </a:bodyPr>
          <a:lstStyle/>
          <a:p>
            <a:r>
              <a:rPr lang="en-US" sz="2400" err="1"/>
              <a:t>λ</a:t>
            </a:r>
            <a:r>
              <a:rPr lang="en-US" sz="2400"/>
              <a:t> &gt; β </a:t>
            </a:r>
            <a:r>
              <a:rPr lang="en-US" sz="2400">
                <a:sym typeface="Wingdings"/>
              </a:rPr>
              <a:t> Binary search</a:t>
            </a:r>
            <a:endParaRPr lang="fr-FR"/>
          </a:p>
        </p:txBody>
      </p:sp>
    </p:spTree>
    <p:custDataLst>
      <p:tags r:id="rId1"/>
    </p:custDataLst>
    <p:extLst>
      <p:ext uri="{BB962C8B-B14F-4D97-AF65-F5344CB8AC3E}">
        <p14:creationId xmlns:p14="http://schemas.microsoft.com/office/powerpoint/2010/main" val="3916838876"/>
      </p:ext>
    </p:extLst>
  </p:cSld>
  <p:clrMapOvr>
    <a:masterClrMapping/>
  </p:clrMapOvr>
  <mc:AlternateContent xmlns:mc="http://schemas.openxmlformats.org/markup-compatibility/2006" xmlns:p14="http://schemas.microsoft.com/office/powerpoint/2010/main">
    <mc:Choice Requires="p14">
      <p:transition spd="slow" p14:dur="2000" advTm="31969"/>
    </mc:Choice>
    <mc:Fallback xmlns="">
      <p:transition spd="slow" advTm="319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2000"/>
                                  </p:stCondLst>
                                  <p:childTnLst>
                                    <p:animMotion origin="layout" path="M 0.94479 -0.23981 L 0.16024 -0.23148 " pathEditMode="relative" rAng="0" ptsTypes="AA">
                                      <p:cBhvr>
                                        <p:cTn id="8" dur="2000" fill="hold"/>
                                        <p:tgtEl>
                                          <p:spTgt spid="42"/>
                                        </p:tgtEl>
                                        <p:attrNameLst>
                                          <p:attrName>ppt_x</p:attrName>
                                          <p:attrName>ppt_y</p:attrName>
                                        </p:attrNameLst>
                                      </p:cBhvr>
                                      <p:rCtr x="-39236" y="40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14"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find</a:t>
            </a:r>
            <a:r>
              <a:rPr lang="fr-FR"/>
              <a:t> the </a:t>
            </a:r>
            <a:r>
              <a:rPr lang="fr-FR" err="1"/>
              <a:t>triggering</a:t>
            </a:r>
            <a:r>
              <a:rPr lang="fr-FR"/>
              <a:t> rate</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85</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pattFill prst="pct10">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3" y="2678768"/>
            <a:ext cx="1759988" cy="738664"/>
          </a:xfrm>
          <a:prstGeom prst="rect">
            <a:avLst/>
          </a:prstGeom>
          <a:noFill/>
        </p:spPr>
        <p:txBody>
          <a:bodyPr wrap="square" rtlCol="0">
            <a:spAutoFit/>
          </a:bodyPr>
          <a:lstStyle/>
          <a:p>
            <a:r>
              <a:rPr lang="fr-FR" sz="2800"/>
              <a:t>544 </a:t>
            </a:r>
            <a:r>
              <a:rPr lang="fr-FR" sz="2800" err="1"/>
              <a:t>pps</a:t>
            </a:r>
            <a:endParaRPr lang="fr-FR" sz="2800"/>
          </a:p>
          <a:p>
            <a:endParaRPr lang="fr-FR"/>
          </a:p>
        </p:txBody>
      </p:sp>
      <p:sp>
        <p:nvSpPr>
          <p:cNvPr id="16" name="ZoneTexte 15"/>
          <p:cNvSpPr txBox="1"/>
          <p:nvPr/>
        </p:nvSpPr>
        <p:spPr>
          <a:xfrm>
            <a:off x="7523776" y="2656623"/>
            <a:ext cx="1515174" cy="738664"/>
          </a:xfrm>
          <a:prstGeom prst="rect">
            <a:avLst/>
          </a:prstGeom>
          <a:noFill/>
        </p:spPr>
        <p:txBody>
          <a:bodyPr wrap="square" rtlCol="0">
            <a:spAutoFit/>
          </a:bodyPr>
          <a:lstStyle/>
          <a:p>
            <a:r>
              <a:rPr lang="fr-FR" sz="2800"/>
              <a:t>544 </a:t>
            </a:r>
            <a:r>
              <a:rPr lang="fr-FR" sz="2800" err="1"/>
              <a:t>pps</a:t>
            </a:r>
            <a:endParaRPr lang="fr-FR" sz="2800"/>
          </a:p>
          <a:p>
            <a:endParaRPr lang="fr-FR"/>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sp>
        <p:nvSpPr>
          <p:cNvPr id="13" name="ZoneTexte 12"/>
          <p:cNvSpPr txBox="1"/>
          <p:nvPr/>
        </p:nvSpPr>
        <p:spPr>
          <a:xfrm>
            <a:off x="9760" y="1285875"/>
            <a:ext cx="2619139" cy="461665"/>
          </a:xfrm>
          <a:prstGeom prst="rect">
            <a:avLst/>
          </a:prstGeom>
          <a:noFill/>
        </p:spPr>
        <p:txBody>
          <a:bodyPr wrap="square" rtlCol="0">
            <a:spAutoFit/>
          </a:bodyPr>
          <a:lstStyle/>
          <a:p>
            <a:r>
              <a:rPr lang="en-US" sz="2400"/>
              <a:t>[⍺,β] = [5%,10%]</a:t>
            </a:r>
            <a:endParaRPr lang="fr-FR" sz="2400"/>
          </a:p>
        </p:txBody>
      </p:sp>
      <p:sp>
        <p:nvSpPr>
          <p:cNvPr id="14" name="ZoneTexte 13"/>
          <p:cNvSpPr txBox="1"/>
          <p:nvPr/>
        </p:nvSpPr>
        <p:spPr>
          <a:xfrm>
            <a:off x="9760" y="3417432"/>
            <a:ext cx="1547577" cy="461665"/>
          </a:xfrm>
          <a:prstGeom prst="rect">
            <a:avLst/>
          </a:prstGeom>
          <a:noFill/>
        </p:spPr>
        <p:txBody>
          <a:bodyPr wrap="square" rtlCol="0">
            <a:spAutoFit/>
          </a:bodyPr>
          <a:lstStyle/>
          <a:p>
            <a:r>
              <a:rPr lang="en-US" sz="2400" err="1"/>
              <a:t>λ</a:t>
            </a:r>
            <a:r>
              <a:rPr lang="en-US" sz="2400"/>
              <a:t> = 8.1%</a:t>
            </a:r>
            <a:endParaRPr lang="fr-FR"/>
          </a:p>
        </p:txBody>
      </p:sp>
      <p:sp>
        <p:nvSpPr>
          <p:cNvPr id="18" name="ZoneTexte 17"/>
          <p:cNvSpPr txBox="1"/>
          <p:nvPr/>
        </p:nvSpPr>
        <p:spPr>
          <a:xfrm>
            <a:off x="-16914" y="4156096"/>
            <a:ext cx="5103263" cy="738664"/>
          </a:xfrm>
          <a:prstGeom prst="rect">
            <a:avLst/>
          </a:prstGeom>
          <a:noFill/>
        </p:spPr>
        <p:txBody>
          <a:bodyPr wrap="square" rtlCol="0">
            <a:spAutoFit/>
          </a:bodyPr>
          <a:lstStyle/>
          <a:p>
            <a:r>
              <a:rPr lang="fr-FR" sz="2800"/>
              <a:t>544 </a:t>
            </a:r>
            <a:r>
              <a:rPr lang="fr-FR" sz="2800" err="1"/>
              <a:t>pps</a:t>
            </a:r>
            <a:r>
              <a:rPr lang="fr-FR" sz="2800"/>
              <a:t> </a:t>
            </a:r>
            <a:r>
              <a:rPr lang="fr-FR" sz="2800" err="1"/>
              <a:t>is</a:t>
            </a:r>
            <a:r>
              <a:rPr lang="fr-FR" sz="2800"/>
              <a:t> the </a:t>
            </a:r>
            <a:r>
              <a:rPr lang="fr-FR" sz="2800" err="1"/>
              <a:t>triggering</a:t>
            </a:r>
            <a:r>
              <a:rPr lang="fr-FR" sz="2800"/>
              <a:t> rate</a:t>
            </a:r>
          </a:p>
          <a:p>
            <a:endParaRPr lang="fr-FR"/>
          </a:p>
        </p:txBody>
      </p:sp>
    </p:spTree>
    <p:custDataLst>
      <p:tags r:id="rId1"/>
    </p:custDataLst>
    <p:extLst>
      <p:ext uri="{BB962C8B-B14F-4D97-AF65-F5344CB8AC3E}">
        <p14:creationId xmlns:p14="http://schemas.microsoft.com/office/powerpoint/2010/main" val="1672890289"/>
      </p:ext>
    </p:extLst>
  </p:cSld>
  <p:clrMapOvr>
    <a:masterClrMapping/>
  </p:clrMapOvr>
  <mc:AlternateContent xmlns:mc="http://schemas.openxmlformats.org/markup-compatibility/2006" xmlns:p14="http://schemas.microsoft.com/office/powerpoint/2010/main">
    <mc:Choice Requires="p14">
      <p:transition spd="slow" p14:dur="2000" advTm="22246"/>
    </mc:Choice>
    <mc:Fallback xmlns="">
      <p:transition spd="slow" advTm="222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2000"/>
                                  </p:stCondLst>
                                  <p:childTnLst>
                                    <p:animMotion origin="layout" path="M 0.94479 -0.23981 L 0.16024 -0.23148 " pathEditMode="relative" rAng="0" ptsTypes="AA">
                                      <p:cBhvr>
                                        <p:cTn id="8" dur="2000" fill="hold"/>
                                        <p:tgtEl>
                                          <p:spTgt spid="42"/>
                                        </p:tgtEl>
                                        <p:attrNameLst>
                                          <p:attrName>ppt_x</p:attrName>
                                          <p:attrName>ppt_y</p:attrName>
                                        </p:attrNameLst>
                                      </p:cBhvr>
                                      <p:rCtr x="-39236" y="40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14" grpId="0"/>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Limited Ltd.</a:t>
            </a:r>
          </a:p>
        </p:txBody>
      </p:sp>
      <p:sp>
        <p:nvSpPr>
          <p:cNvPr id="5" name="Espace réservé du texte 4"/>
          <p:cNvSpPr>
            <a:spLocks noGrp="1"/>
          </p:cNvSpPr>
          <p:nvPr>
            <p:ph type="body" idx="1"/>
          </p:nvPr>
        </p:nvSpPr>
        <p:spPr>
          <a:xfrm>
            <a:off x="311700" y="1152475"/>
            <a:ext cx="8832300" cy="3416400"/>
          </a:xfrm>
        </p:spPr>
        <p:txBody>
          <a:bodyPr/>
          <a:lstStyle/>
          <a:p>
            <a:pPr marL="628650" indent="-514350">
              <a:buFont typeface="+mj-lt"/>
              <a:buAutoNum type="arabicPeriod"/>
            </a:pPr>
            <a:r>
              <a:rPr lang="en-US">
                <a:solidFill>
                  <a:schemeClr val="bg2"/>
                </a:solidFill>
              </a:rPr>
              <a:t>Select one interface </a:t>
            </a:r>
            <a:r>
              <a:rPr lang="en-US" i="1">
                <a:solidFill>
                  <a:schemeClr val="bg2"/>
                </a:solidFill>
              </a:rPr>
              <a:t>a </a:t>
            </a:r>
            <a:r>
              <a:rPr lang="en-US">
                <a:solidFill>
                  <a:schemeClr val="bg2"/>
                </a:solidFill>
              </a:rPr>
              <a:t>from the input set</a:t>
            </a:r>
          </a:p>
          <a:p>
            <a:pPr marL="628650" indent="-514350">
              <a:buFont typeface="+mj-lt"/>
              <a:buAutoNum type="arabicPeriod"/>
            </a:pPr>
            <a:r>
              <a:rPr lang="en-US">
                <a:solidFill>
                  <a:schemeClr val="bg2"/>
                </a:solidFill>
              </a:rPr>
              <a:t>Find probing rate to trigger a loss rate </a:t>
            </a:r>
            <a:r>
              <a:rPr lang="en-US" err="1">
                <a:solidFill>
                  <a:schemeClr val="bg2"/>
                </a:solidFill>
              </a:rPr>
              <a:t>λ</a:t>
            </a:r>
            <a:r>
              <a:rPr lang="en-US">
                <a:solidFill>
                  <a:schemeClr val="bg2"/>
                </a:solidFill>
              </a:rPr>
              <a:t> within [⍺,β] on </a:t>
            </a:r>
            <a:r>
              <a:rPr lang="en-US" i="1">
                <a:solidFill>
                  <a:schemeClr val="bg2"/>
                </a:solidFill>
              </a:rPr>
              <a:t>a</a:t>
            </a:r>
            <a:endParaRPr lang="en-US">
              <a:solidFill>
                <a:schemeClr val="bg2"/>
              </a:solidFill>
            </a:endParaRPr>
          </a:p>
          <a:p>
            <a:pPr marL="628650" indent="-514350">
              <a:buFont typeface="+mj-lt"/>
              <a:buAutoNum type="arabicPeriod"/>
            </a:pPr>
            <a:r>
              <a:rPr lang="en-US"/>
              <a:t>Probe </a:t>
            </a:r>
            <a:r>
              <a:rPr lang="en-US" i="1"/>
              <a:t>a </a:t>
            </a:r>
            <a:r>
              <a:rPr lang="en-US"/>
              <a:t>with its triggering rate, all of the others with a low rate, generate loss traces</a:t>
            </a:r>
          </a:p>
          <a:p>
            <a:pPr marL="628650" indent="-514350">
              <a:buFont typeface="+mj-lt"/>
              <a:buAutoNum type="arabicPeriod"/>
            </a:pPr>
            <a:endParaRPr lang="en-US"/>
          </a:p>
          <a:p>
            <a:pPr marL="628650" indent="-514350">
              <a:buFont typeface="+mj-lt"/>
              <a:buAutoNum type="arabicPeriod"/>
            </a:pPr>
            <a:endParaRPr lang="en-US"/>
          </a:p>
          <a:p>
            <a:pPr marL="628650" indent="-514350">
              <a:buFont typeface="+mj-lt"/>
              <a:buAutoNum type="arabicPeriod"/>
            </a:pPr>
            <a:endParaRPr lang="en-US"/>
          </a:p>
          <a:p>
            <a:pPr marL="628650" indent="-514350">
              <a:buFont typeface="+mj-lt"/>
              <a:buAutoNum type="arabicPeriod"/>
            </a:pPr>
            <a:endParaRPr lang="en-US"/>
          </a:p>
          <a:p>
            <a:pPr marL="1054100" lvl="1" indent="-457200">
              <a:buFont typeface="+mj-lt"/>
              <a:buAutoNum type="arabicPeriod"/>
            </a:pPr>
            <a:endParaRPr lang="en-US"/>
          </a:p>
          <a:p>
            <a:pPr marL="628650" indent="-514350">
              <a:buFont typeface="+mj-lt"/>
              <a:buAutoNum type="arabicPeriod"/>
            </a:pPr>
            <a:endParaRPr lang="en-US"/>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spTree>
    <p:extLst>
      <p:ext uri="{BB962C8B-B14F-4D97-AF65-F5344CB8AC3E}">
        <p14:creationId xmlns:p14="http://schemas.microsoft.com/office/powerpoint/2010/main" val="3827210405"/>
      </p:ext>
    </p:extLst>
  </p:cSld>
  <p:clrMapOvr>
    <a:masterClrMapping/>
  </p:clrMapOvr>
  <mc:AlternateContent xmlns:mc="http://schemas.openxmlformats.org/markup-compatibility/2006" xmlns:p14="http://schemas.microsoft.com/office/powerpoint/2010/main">
    <mc:Choice Requires="p14">
      <p:transition spd="slow" p14:dur="2000" advTm="13448"/>
    </mc:Choice>
    <mc:Fallback xmlns="">
      <p:transition spd="slow" advTm="13448"/>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Nuage 10"/>
          <p:cNvSpPr/>
          <p:nvPr/>
        </p:nvSpPr>
        <p:spPr>
          <a:xfrm>
            <a:off x="1322290" y="1830877"/>
            <a:ext cx="6057901" cy="256171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err="1">
                <a:solidFill>
                  <a:srgbClr val="FF0000"/>
                </a:solidFill>
              </a:rPr>
              <a:t>Losses</a:t>
            </a:r>
            <a:r>
              <a:rPr lang="fr-FR" sz="2800">
                <a:solidFill>
                  <a:srgbClr val="FF0000"/>
                </a:solidFill>
              </a:rPr>
              <a:t> </a:t>
            </a:r>
            <a:r>
              <a:rPr lang="fr-FR" sz="2800" err="1">
                <a:solidFill>
                  <a:srgbClr val="FF0000"/>
                </a:solidFill>
              </a:rPr>
              <a:t>could</a:t>
            </a:r>
            <a:r>
              <a:rPr lang="fr-FR" sz="2800">
                <a:solidFill>
                  <a:srgbClr val="FF0000"/>
                </a:solidFill>
              </a:rPr>
              <a:t> </a:t>
            </a:r>
            <a:r>
              <a:rPr lang="fr-FR" sz="2800" err="1">
                <a:solidFill>
                  <a:srgbClr val="FF0000"/>
                </a:solidFill>
              </a:rPr>
              <a:t>occur</a:t>
            </a:r>
            <a:r>
              <a:rPr lang="fr-FR" sz="2800">
                <a:solidFill>
                  <a:srgbClr val="FF0000"/>
                </a:solidFill>
              </a:rPr>
              <a:t> </a:t>
            </a:r>
            <a:r>
              <a:rPr lang="fr-FR" sz="2800" err="1">
                <a:solidFill>
                  <a:srgbClr val="FF0000"/>
                </a:solidFill>
              </a:rPr>
              <a:t>elsewhere</a:t>
            </a:r>
            <a:endParaRPr lang="fr-FR" sz="2800">
              <a:solidFill>
                <a:srgbClr val="FF0000"/>
              </a:solidFill>
            </a:endParaRPr>
          </a:p>
        </p:txBody>
      </p:sp>
      <p:sp>
        <p:nvSpPr>
          <p:cNvPr id="2" name="Titre 1"/>
          <p:cNvSpPr>
            <a:spLocks noGrp="1"/>
          </p:cNvSpPr>
          <p:nvPr>
            <p:ph type="title"/>
          </p:nvPr>
        </p:nvSpPr>
        <p:spPr/>
        <p:txBody>
          <a:bodyPr/>
          <a:lstStyle/>
          <a:p>
            <a:r>
              <a:rPr lang="fr-FR"/>
              <a:t>Limited Ltd.: </a:t>
            </a:r>
            <a:r>
              <a:rPr lang="fr-FR" err="1"/>
              <a:t>find</a:t>
            </a:r>
            <a:r>
              <a:rPr lang="fr-FR"/>
              <a:t> </a:t>
            </a:r>
            <a:r>
              <a:rPr lang="fr-FR" err="1"/>
              <a:t>aliases</a:t>
            </a:r>
            <a:r>
              <a:rPr lang="fr-FR"/>
              <a:t> of </a:t>
            </a:r>
            <a:r>
              <a:rPr lang="fr-FR" i="1"/>
              <a:t>a</a:t>
            </a:r>
            <a:r>
              <a:rPr lang="fr-FR"/>
              <a:t>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87</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pattFill prst="pct10">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4" y="2678768"/>
            <a:ext cx="2374351" cy="1600438"/>
          </a:xfrm>
          <a:prstGeom prst="rect">
            <a:avLst/>
          </a:prstGeom>
          <a:noFill/>
        </p:spPr>
        <p:txBody>
          <a:bodyPr wrap="square" rtlCol="0">
            <a:spAutoFit/>
          </a:bodyPr>
          <a:lstStyle/>
          <a:p>
            <a:r>
              <a:rPr lang="fr-FR" sz="2800"/>
              <a:t>544 </a:t>
            </a:r>
            <a:r>
              <a:rPr lang="fr-FR" sz="2800" err="1"/>
              <a:t>pps</a:t>
            </a:r>
            <a:r>
              <a:rPr lang="fr-FR" sz="2800"/>
              <a:t> on </a:t>
            </a:r>
            <a:r>
              <a:rPr lang="fr-FR" sz="2800" i="1"/>
              <a:t>a</a:t>
            </a:r>
          </a:p>
          <a:p>
            <a:r>
              <a:rPr lang="fr-FR" sz="2800"/>
              <a:t>20 </a:t>
            </a:r>
            <a:r>
              <a:rPr lang="fr-FR" sz="2800" err="1"/>
              <a:t>pps</a:t>
            </a:r>
            <a:r>
              <a:rPr lang="fr-FR" sz="2800"/>
              <a:t> on </a:t>
            </a:r>
            <a:r>
              <a:rPr lang="fr-FR" sz="2800" i="1"/>
              <a:t>b</a:t>
            </a:r>
          </a:p>
          <a:p>
            <a:r>
              <a:rPr lang="fr-FR" sz="2800"/>
              <a:t>20</a:t>
            </a:r>
            <a:r>
              <a:rPr lang="fr-FR" sz="2800" i="1"/>
              <a:t> </a:t>
            </a:r>
            <a:r>
              <a:rPr lang="fr-FR" sz="2800" err="1"/>
              <a:t>pps</a:t>
            </a:r>
            <a:r>
              <a:rPr lang="fr-FR" sz="2800"/>
              <a:t> on </a:t>
            </a:r>
            <a:r>
              <a:rPr lang="fr-FR" sz="2800" i="1"/>
              <a:t>c</a:t>
            </a:r>
            <a:endParaRPr lang="fr-FR" sz="2800"/>
          </a:p>
          <a:p>
            <a:endParaRPr lang="fr-FR"/>
          </a:p>
        </p:txBody>
      </p:sp>
      <p:sp>
        <p:nvSpPr>
          <p:cNvPr id="16" name="ZoneTexte 15"/>
          <p:cNvSpPr txBox="1"/>
          <p:nvPr/>
        </p:nvSpPr>
        <p:spPr>
          <a:xfrm>
            <a:off x="7523776" y="2656623"/>
            <a:ext cx="1515174" cy="892552"/>
          </a:xfrm>
          <a:prstGeom prst="rect">
            <a:avLst/>
          </a:prstGeom>
          <a:noFill/>
        </p:spPr>
        <p:txBody>
          <a:bodyPr wrap="square" rtlCol="0">
            <a:spAutoFit/>
          </a:bodyPr>
          <a:lstStyle/>
          <a:p>
            <a:r>
              <a:rPr lang="fr-FR" sz="2800"/>
              <a:t>500 </a:t>
            </a:r>
            <a:r>
              <a:rPr lang="fr-FR" sz="2800" err="1"/>
              <a:t>pps</a:t>
            </a:r>
            <a:endParaRPr lang="fr-FR" sz="2800"/>
          </a:p>
          <a:p>
            <a:r>
              <a:rPr lang="fr-FR" sz="2400" i="1"/>
              <a:t>a</a:t>
            </a:r>
            <a:r>
              <a:rPr lang="fr-FR" sz="2400"/>
              <a:t> + </a:t>
            </a:r>
            <a:r>
              <a:rPr lang="fr-FR" sz="2400" i="1"/>
              <a:t>b</a:t>
            </a:r>
            <a:endParaRPr lang="fr-FR" sz="2400"/>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pic>
        <p:nvPicPr>
          <p:cNvPr id="18" name="Image 17"/>
          <p:cNvPicPr>
            <a:picLocks noChangeAspect="1"/>
          </p:cNvPicPr>
          <p:nvPr/>
        </p:nvPicPr>
        <p:blipFill>
          <a:blip r:embed="rId4"/>
          <a:stretch>
            <a:fillRect/>
          </a:stretch>
        </p:blipFill>
        <p:spPr>
          <a:xfrm>
            <a:off x="7795826" y="3687451"/>
            <a:ext cx="1243123" cy="871537"/>
          </a:xfrm>
          <a:prstGeom prst="rect">
            <a:avLst/>
          </a:prstGeom>
        </p:spPr>
      </p:pic>
      <p:sp>
        <p:nvSpPr>
          <p:cNvPr id="20" name="Ellipse 19"/>
          <p:cNvSpPr/>
          <p:nvPr/>
        </p:nvSpPr>
        <p:spPr>
          <a:xfrm>
            <a:off x="8210557" y="1885725"/>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b</a:t>
            </a:r>
          </a:p>
        </p:txBody>
      </p:sp>
      <p:sp>
        <p:nvSpPr>
          <p:cNvPr id="21" name="Ellipse 20"/>
          <p:cNvSpPr/>
          <p:nvPr/>
        </p:nvSpPr>
        <p:spPr>
          <a:xfrm>
            <a:off x="7672389" y="3887637"/>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c</a:t>
            </a:r>
          </a:p>
        </p:txBody>
      </p:sp>
      <p:sp>
        <p:nvSpPr>
          <p:cNvPr id="22" name="Ellipse 21"/>
          <p:cNvSpPr/>
          <p:nvPr/>
        </p:nvSpPr>
        <p:spPr>
          <a:xfrm>
            <a:off x="-762003" y="245198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962033" y="305207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904879" y="3668874"/>
            <a:ext cx="180000" cy="180000"/>
          </a:xfrm>
          <a:prstGeom prst="ellipse">
            <a:avLst/>
          </a:prstGeom>
          <a:pattFill prst="pct10">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752479" y="382127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p:cNvSpPr txBox="1"/>
          <p:nvPr/>
        </p:nvSpPr>
        <p:spPr>
          <a:xfrm>
            <a:off x="7518736" y="4307089"/>
            <a:ext cx="1515174" cy="892552"/>
          </a:xfrm>
          <a:prstGeom prst="rect">
            <a:avLst/>
          </a:prstGeom>
          <a:noFill/>
        </p:spPr>
        <p:txBody>
          <a:bodyPr wrap="square" rtlCol="0">
            <a:spAutoFit/>
          </a:bodyPr>
          <a:lstStyle/>
          <a:p>
            <a:r>
              <a:rPr lang="fr-FR" sz="2800"/>
              <a:t>20 </a:t>
            </a:r>
            <a:r>
              <a:rPr lang="fr-FR" sz="2800" err="1"/>
              <a:t>pps</a:t>
            </a:r>
            <a:endParaRPr lang="fr-FR" sz="2800"/>
          </a:p>
          <a:p>
            <a:r>
              <a:rPr lang="fr-FR" sz="2400" i="1"/>
              <a:t>c</a:t>
            </a:r>
            <a:endParaRPr lang="fr-FR" sz="2400"/>
          </a:p>
        </p:txBody>
      </p:sp>
      <p:sp>
        <p:nvSpPr>
          <p:cNvPr id="27" name="ZoneTexte 26"/>
          <p:cNvSpPr txBox="1"/>
          <p:nvPr/>
        </p:nvSpPr>
        <p:spPr>
          <a:xfrm>
            <a:off x="1924245" y="4450176"/>
            <a:ext cx="5295510" cy="461665"/>
          </a:xfrm>
          <a:prstGeom prst="rect">
            <a:avLst/>
          </a:prstGeom>
          <a:noFill/>
        </p:spPr>
        <p:txBody>
          <a:bodyPr wrap="square" rtlCol="0">
            <a:spAutoFit/>
          </a:bodyPr>
          <a:lstStyle/>
          <a:p>
            <a:r>
              <a:rPr lang="fr-FR" sz="2400" err="1"/>
              <a:t>Losses</a:t>
            </a:r>
            <a:r>
              <a:rPr lang="fr-FR" sz="2400"/>
              <a:t> on </a:t>
            </a:r>
            <a:r>
              <a:rPr lang="fr-FR" sz="2400" i="1"/>
              <a:t>a</a:t>
            </a:r>
            <a:r>
              <a:rPr lang="fr-FR" sz="2400"/>
              <a:t> and </a:t>
            </a:r>
            <a:r>
              <a:rPr lang="fr-FR" sz="2400" i="1"/>
              <a:t>b</a:t>
            </a:r>
            <a:r>
              <a:rPr lang="fr-FR" sz="2400"/>
              <a:t>, no </a:t>
            </a:r>
            <a:r>
              <a:rPr lang="fr-FR" sz="2400" err="1"/>
              <a:t>loss</a:t>
            </a:r>
            <a:r>
              <a:rPr lang="fr-FR" sz="2400"/>
              <a:t> on </a:t>
            </a:r>
            <a:r>
              <a:rPr lang="fr-FR" sz="2400" i="1"/>
              <a:t>c</a:t>
            </a:r>
            <a:endParaRPr lang="fr-FR" sz="2400"/>
          </a:p>
        </p:txBody>
      </p:sp>
    </p:spTree>
    <p:custDataLst>
      <p:tags r:id="rId1"/>
    </p:custDataLst>
    <p:extLst>
      <p:ext uri="{BB962C8B-B14F-4D97-AF65-F5344CB8AC3E}">
        <p14:creationId xmlns:p14="http://schemas.microsoft.com/office/powerpoint/2010/main" val="3130361622"/>
      </p:ext>
    </p:extLst>
  </p:cSld>
  <p:clrMapOvr>
    <a:masterClrMapping/>
  </p:clrMapOvr>
  <mc:AlternateContent xmlns:mc="http://schemas.openxmlformats.org/markup-compatibility/2006" xmlns:p14="http://schemas.microsoft.com/office/powerpoint/2010/main">
    <mc:Choice Requires="p14">
      <p:transition spd="slow" p14:dur="2000" advTm="53700"/>
    </mc:Choice>
    <mc:Fallback xmlns="">
      <p:transition spd="slow" advTm="537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0"/>
                                  </p:stCondLst>
                                  <p:childTnLst>
                                    <p:animMotion origin="layout" path="M 0.12795 -0.0247 L 0.9875 -0.10618 " pathEditMode="relative" rAng="0" ptsTypes="AA">
                                      <p:cBhvr>
                                        <p:cTn id="8" dur="2000" fill="hold"/>
                                        <p:tgtEl>
                                          <p:spTgt spid="22"/>
                                        </p:tgtEl>
                                        <p:attrNameLst>
                                          <p:attrName>ppt_x</p:attrName>
                                          <p:attrName>ppt_y</p:attrName>
                                        </p:attrNameLst>
                                      </p:cBhvr>
                                      <p:rCtr x="42969" y="-4074"/>
                                    </p:animMotion>
                                  </p:childTnLst>
                                </p:cTn>
                              </p:par>
                              <p:par>
                                <p:cTn id="9" presetID="0" presetClass="path" presetSubtype="0" repeatCount="5000" accel="50000" decel="50000" fill="hold" grpId="0" nodeType="withEffect">
                                  <p:stCondLst>
                                    <p:cond delay="0"/>
                                  </p:stCondLst>
                                  <p:childTnLst>
                                    <p:animMotion origin="layout" path="M 0.14982 -0.14136 L 0.94791 0.16698 " pathEditMode="relative" rAng="0" ptsTypes="AA">
                                      <p:cBhvr>
                                        <p:cTn id="10" dur="2000" fill="hold"/>
                                        <p:tgtEl>
                                          <p:spTgt spid="23"/>
                                        </p:tgtEl>
                                        <p:attrNameLst>
                                          <p:attrName>ppt_x</p:attrName>
                                          <p:attrName>ppt_y</p:attrName>
                                        </p:attrNameLst>
                                      </p:cBhvr>
                                      <p:rCtr x="39896" y="15401"/>
                                    </p:animMotion>
                                  </p:childTnLst>
                                </p:cTn>
                              </p:par>
                              <p:par>
                                <p:cTn id="11" presetID="0" presetClass="path" presetSubtype="0" repeatCount="5000" accel="50000" decel="50000" fill="hold" grpId="0" nodeType="withEffect">
                                  <p:stCondLst>
                                    <p:cond delay="2000"/>
                                  </p:stCondLst>
                                  <p:childTnLst>
                                    <p:animMotion origin="layout" path="M 0.94479 -0.23981 L 0.16024 -0.23148 " pathEditMode="relative" rAng="0" ptsTypes="AA">
                                      <p:cBhvr>
                                        <p:cTn id="12" dur="2000" fill="hold"/>
                                        <p:tgtEl>
                                          <p:spTgt spid="42"/>
                                        </p:tgtEl>
                                        <p:attrNameLst>
                                          <p:attrName>ppt_x</p:attrName>
                                          <p:attrName>ppt_y</p:attrName>
                                        </p:attrNameLst>
                                      </p:cBhvr>
                                      <p:rCtr x="-39236" y="401"/>
                                    </p:animMotion>
                                  </p:childTnLst>
                                </p:cTn>
                              </p:par>
                              <p:par>
                                <p:cTn id="13" presetID="0" presetClass="path" presetSubtype="0" repeatCount="5000" accel="50000" decel="50000" fill="hold" grpId="0" nodeType="withEffect">
                                  <p:stCondLst>
                                    <p:cond delay="2000"/>
                                  </p:stCondLst>
                                  <p:childTnLst>
                                    <p:animMotion origin="layout" path="M 1.00312 -0.3426 L 0.14357 -0.26111 " pathEditMode="relative" rAng="0" ptsTypes="AA">
                                      <p:cBhvr>
                                        <p:cTn id="14" dur="2000" fill="hold"/>
                                        <p:tgtEl>
                                          <p:spTgt spid="24"/>
                                        </p:tgtEl>
                                        <p:attrNameLst>
                                          <p:attrName>ppt_x</p:attrName>
                                          <p:attrName>ppt_y</p:attrName>
                                        </p:attrNameLst>
                                      </p:cBhvr>
                                      <p:rCtr x="-42986" y="4414"/>
                                    </p:animMotion>
                                  </p:childTnLst>
                                </p:cTn>
                              </p:par>
                              <p:par>
                                <p:cTn id="15" presetID="0" presetClass="path" presetSubtype="0" repeatCount="5000" accel="50000" decel="50000" fill="hold" grpId="0" nodeType="withEffect">
                                  <p:stCondLst>
                                    <p:cond delay="2000"/>
                                  </p:stCondLst>
                                  <p:childTnLst>
                                    <p:animMotion origin="layout" path="M 0.925 0.01759 L 0.12691 -0.29075 " pathEditMode="relative" rAng="0" ptsTypes="AA">
                                      <p:cBhvr>
                                        <p:cTn id="16" dur="2000" fill="hold"/>
                                        <p:tgtEl>
                                          <p:spTgt spid="25"/>
                                        </p:tgtEl>
                                        <p:attrNameLst>
                                          <p:attrName>ppt_x</p:attrName>
                                          <p:attrName>ppt_y</p:attrName>
                                        </p:attrNameLst>
                                      </p:cBhvr>
                                      <p:rCtr x="-39913" y="-15432"/>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2" grpId="0" animBg="1"/>
      <p:bldP spid="9" grpId="0" animBg="1"/>
      <p:bldP spid="22" grpId="0" animBg="1"/>
      <p:bldP spid="23" grpId="0" animBg="1"/>
      <p:bldP spid="24" grpId="0" animBg="1"/>
      <p:bldP spid="25" grpId="0" animBg="1"/>
      <p:bldP spid="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find</a:t>
            </a:r>
            <a:r>
              <a:rPr lang="fr-FR"/>
              <a:t> </a:t>
            </a:r>
            <a:r>
              <a:rPr lang="fr-FR" err="1"/>
              <a:t>aliases</a:t>
            </a:r>
            <a:r>
              <a:rPr lang="fr-FR"/>
              <a:t> of </a:t>
            </a:r>
            <a:r>
              <a:rPr lang="fr-FR" i="1"/>
              <a:t>a, </a:t>
            </a:r>
            <a:r>
              <a:rPr lang="fr-FR" err="1"/>
              <a:t>with</a:t>
            </a:r>
            <a:r>
              <a:rPr lang="fr-FR"/>
              <a:t> control interfaces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88</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pattFill prst="pct10">
            <a:fgClr>
              <a:srgbClr val="FF0000"/>
            </a:fgClr>
            <a:bgClr>
              <a:schemeClr val="bg1"/>
            </a:bgClr>
          </a:patt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4" y="2678768"/>
            <a:ext cx="2374351" cy="1384995"/>
          </a:xfrm>
          <a:prstGeom prst="rect">
            <a:avLst/>
          </a:prstGeom>
          <a:noFill/>
        </p:spPr>
        <p:txBody>
          <a:bodyPr wrap="square" rtlCol="0">
            <a:spAutoFit/>
          </a:bodyPr>
          <a:lstStyle/>
          <a:p>
            <a:r>
              <a:rPr lang="fr-FR" sz="2800"/>
              <a:t>544 </a:t>
            </a:r>
            <a:r>
              <a:rPr lang="fr-FR" sz="2800" err="1"/>
              <a:t>pps</a:t>
            </a:r>
            <a:r>
              <a:rPr lang="fr-FR" sz="2800"/>
              <a:t> on </a:t>
            </a:r>
            <a:r>
              <a:rPr lang="fr-FR" sz="2800" i="1"/>
              <a:t>a</a:t>
            </a:r>
          </a:p>
          <a:p>
            <a:r>
              <a:rPr lang="fr-FR" sz="2800"/>
              <a:t>20 </a:t>
            </a:r>
            <a:r>
              <a:rPr lang="fr-FR" sz="2800" err="1"/>
              <a:t>pps</a:t>
            </a:r>
            <a:r>
              <a:rPr lang="fr-FR" sz="2800"/>
              <a:t> on </a:t>
            </a:r>
            <a:r>
              <a:rPr lang="fr-FR" sz="2800" i="1"/>
              <a:t>b</a:t>
            </a:r>
          </a:p>
          <a:p>
            <a:r>
              <a:rPr lang="fr-FR" sz="2800"/>
              <a:t>20 </a:t>
            </a:r>
            <a:r>
              <a:rPr lang="fr-FR" sz="2800" err="1"/>
              <a:t>pps</a:t>
            </a:r>
            <a:r>
              <a:rPr lang="fr-FR" sz="2800"/>
              <a:t> on d</a:t>
            </a:r>
          </a:p>
        </p:txBody>
      </p:sp>
      <p:sp>
        <p:nvSpPr>
          <p:cNvPr id="16" name="ZoneTexte 15"/>
          <p:cNvSpPr txBox="1"/>
          <p:nvPr/>
        </p:nvSpPr>
        <p:spPr>
          <a:xfrm>
            <a:off x="7523776" y="2656623"/>
            <a:ext cx="1515174" cy="892552"/>
          </a:xfrm>
          <a:prstGeom prst="rect">
            <a:avLst/>
          </a:prstGeom>
          <a:noFill/>
        </p:spPr>
        <p:txBody>
          <a:bodyPr wrap="square" rtlCol="0">
            <a:spAutoFit/>
          </a:bodyPr>
          <a:lstStyle/>
          <a:p>
            <a:r>
              <a:rPr lang="fr-FR" sz="2800"/>
              <a:t>500 </a:t>
            </a:r>
            <a:r>
              <a:rPr lang="fr-FR" sz="2800" err="1"/>
              <a:t>pps</a:t>
            </a:r>
            <a:endParaRPr lang="fr-FR" sz="2800"/>
          </a:p>
          <a:p>
            <a:r>
              <a:rPr lang="fr-FR" sz="2400" i="1"/>
              <a:t>a</a:t>
            </a:r>
            <a:r>
              <a:rPr lang="fr-FR" sz="2400"/>
              <a:t> + </a:t>
            </a:r>
            <a:r>
              <a:rPr lang="fr-FR" sz="2400" i="1"/>
              <a:t>b</a:t>
            </a:r>
            <a:endParaRPr lang="fr-FR" sz="2400"/>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sp>
        <p:nvSpPr>
          <p:cNvPr id="20" name="Ellipse 19"/>
          <p:cNvSpPr/>
          <p:nvPr/>
        </p:nvSpPr>
        <p:spPr>
          <a:xfrm>
            <a:off x="8210557" y="1885725"/>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b</a:t>
            </a:r>
          </a:p>
        </p:txBody>
      </p:sp>
      <p:sp>
        <p:nvSpPr>
          <p:cNvPr id="22" name="Ellipse 21"/>
          <p:cNvSpPr/>
          <p:nvPr/>
        </p:nvSpPr>
        <p:spPr>
          <a:xfrm>
            <a:off x="-762003" y="245198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962033" y="305207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904879" y="3668874"/>
            <a:ext cx="180000" cy="180000"/>
          </a:xfrm>
          <a:prstGeom prst="ellipse">
            <a:avLst/>
          </a:prstGeom>
          <a:pattFill prst="pct10">
            <a:fgClr>
              <a:srgbClr val="FF0000"/>
            </a:fgClr>
            <a:bgClr>
              <a:schemeClr val="bg1"/>
            </a:bgClr>
          </a:patt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752479" y="382127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1924245" y="4450176"/>
            <a:ext cx="5295510" cy="461665"/>
          </a:xfrm>
          <a:prstGeom prst="rect">
            <a:avLst/>
          </a:prstGeom>
          <a:noFill/>
        </p:spPr>
        <p:txBody>
          <a:bodyPr wrap="square" rtlCol="0">
            <a:spAutoFit/>
          </a:bodyPr>
          <a:lstStyle/>
          <a:p>
            <a:r>
              <a:rPr lang="fr-FR" sz="2400" err="1"/>
              <a:t>Losses</a:t>
            </a:r>
            <a:r>
              <a:rPr lang="fr-FR" sz="2400"/>
              <a:t> on </a:t>
            </a:r>
            <a:r>
              <a:rPr lang="fr-FR" sz="2400" i="1"/>
              <a:t>a</a:t>
            </a:r>
            <a:r>
              <a:rPr lang="fr-FR" sz="2400"/>
              <a:t> and </a:t>
            </a:r>
            <a:r>
              <a:rPr lang="fr-FR" sz="2400" i="1"/>
              <a:t>b</a:t>
            </a:r>
            <a:r>
              <a:rPr lang="fr-FR" sz="2400"/>
              <a:t>, no </a:t>
            </a:r>
            <a:r>
              <a:rPr lang="fr-FR" sz="2400" err="1"/>
              <a:t>loss</a:t>
            </a:r>
            <a:r>
              <a:rPr lang="fr-FR" sz="2400"/>
              <a:t> on </a:t>
            </a:r>
            <a:r>
              <a:rPr lang="fr-FR" sz="2400" i="1"/>
              <a:t>d</a:t>
            </a:r>
            <a:endParaRPr lang="fr-FR" sz="2400"/>
          </a:p>
        </p:txBody>
      </p:sp>
      <p:pic>
        <p:nvPicPr>
          <p:cNvPr id="29" name="Image 28"/>
          <p:cNvPicPr>
            <a:picLocks noChangeAspect="1"/>
          </p:cNvPicPr>
          <p:nvPr/>
        </p:nvPicPr>
        <p:blipFill>
          <a:blip r:embed="rId4"/>
          <a:stretch>
            <a:fillRect/>
          </a:stretch>
        </p:blipFill>
        <p:spPr>
          <a:xfrm>
            <a:off x="5675844" y="1956696"/>
            <a:ext cx="1243123" cy="871537"/>
          </a:xfrm>
          <a:prstGeom prst="rect">
            <a:avLst/>
          </a:prstGeom>
        </p:spPr>
      </p:pic>
      <p:sp>
        <p:nvSpPr>
          <p:cNvPr id="31" name="Ellipse 30"/>
          <p:cNvSpPr/>
          <p:nvPr/>
        </p:nvSpPr>
        <p:spPr>
          <a:xfrm>
            <a:off x="5510203" y="218576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d</a:t>
            </a:r>
          </a:p>
        </p:txBody>
      </p:sp>
      <p:sp>
        <p:nvSpPr>
          <p:cNvPr id="33" name="Ellipse 32"/>
          <p:cNvSpPr/>
          <p:nvPr/>
        </p:nvSpPr>
        <p:spPr>
          <a:xfrm>
            <a:off x="-933457" y="178047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1414471" y="4602328"/>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1264981" y="4782328"/>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909649" y="110419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1099026552"/>
      </p:ext>
    </p:extLst>
  </p:cSld>
  <p:clrMapOvr>
    <a:masterClrMapping/>
  </p:clrMapOvr>
  <mc:AlternateContent xmlns:mc="http://schemas.openxmlformats.org/markup-compatibility/2006" xmlns:p14="http://schemas.microsoft.com/office/powerpoint/2010/main">
    <mc:Choice Requires="p14">
      <p:transition spd="slow" p14:dur="2000" advTm="65419"/>
    </mc:Choice>
    <mc:Fallback xmlns="">
      <p:transition spd="slow" advTm="65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0"/>
                                  </p:stCondLst>
                                  <p:childTnLst>
                                    <p:animMotion origin="layout" path="M 0.1467 0.10587 L 0.71285 0.09907 " pathEditMode="relative" rAng="0" ptsTypes="AA">
                                      <p:cBhvr>
                                        <p:cTn id="8" dur="2000" fill="hold"/>
                                        <p:tgtEl>
                                          <p:spTgt spid="33"/>
                                        </p:tgtEl>
                                        <p:attrNameLst>
                                          <p:attrName>ppt_x</p:attrName>
                                          <p:attrName>ppt_y</p:attrName>
                                        </p:attrNameLst>
                                      </p:cBhvr>
                                      <p:rCtr x="28299" y="-432"/>
                                    </p:animMotion>
                                  </p:childTnLst>
                                </p:cTn>
                              </p:par>
                              <p:par>
                                <p:cTn id="9" presetID="0" presetClass="path" presetSubtype="0" repeatCount="5000" accel="50000" decel="50000" fill="hold" grpId="0" nodeType="withEffect">
                                  <p:stCondLst>
                                    <p:cond delay="2000"/>
                                  </p:stCondLst>
                                  <p:childTnLst>
                                    <p:animMotion origin="layout" path="M 0.76545 -0.44939 L 0.1993 -0.44476 " pathEditMode="relative" rAng="0" ptsTypes="AA">
                                      <p:cBhvr>
                                        <p:cTn id="10" dur="2000" fill="hold"/>
                                        <p:tgtEl>
                                          <p:spTgt spid="34"/>
                                        </p:tgtEl>
                                        <p:attrNameLst>
                                          <p:attrName>ppt_x</p:attrName>
                                          <p:attrName>ppt_y</p:attrName>
                                        </p:attrNameLst>
                                      </p:cBhvr>
                                      <p:rCtr x="-28316" y="216"/>
                                    </p:animMotion>
                                  </p:childTnLst>
                                </p:cTn>
                              </p:par>
                              <p:par>
                                <p:cTn id="11" presetID="0" presetClass="path" presetSubtype="0" repeatCount="5000" accel="50000" decel="50000" fill="hold" grpId="0" nodeType="withEffect">
                                  <p:stCondLst>
                                    <p:cond delay="0"/>
                                  </p:stCondLst>
                                  <p:childTnLst>
                                    <p:animMotion origin="layout" path="M 0.13125 -0.03612 L 0.69219 -0.03334 L 0.98907 -0.09723 " pathEditMode="relative" rAng="0" ptsTypes="AAA">
                                      <p:cBhvr>
                                        <p:cTn id="12" dur="2000" fill="hold"/>
                                        <p:tgtEl>
                                          <p:spTgt spid="22"/>
                                        </p:tgtEl>
                                        <p:attrNameLst>
                                          <p:attrName>ppt_x</p:attrName>
                                          <p:attrName>ppt_y</p:attrName>
                                        </p:attrNameLst>
                                      </p:cBhvr>
                                      <p:rCtr x="42882" y="-2932"/>
                                    </p:animMotion>
                                  </p:childTnLst>
                                </p:cTn>
                              </p:par>
                              <p:par>
                                <p:cTn id="13" presetID="0" presetClass="path" presetSubtype="0" repeatCount="5000" accel="50000" decel="50000" fill="hold" grpId="0" nodeType="withEffect">
                                  <p:stCondLst>
                                    <p:cond delay="2000"/>
                                  </p:stCondLst>
                                  <p:childTnLst>
                                    <p:animMotion origin="layout" path="M 0.94479 -0.23981 L 0.16024 -0.23148 " pathEditMode="relative" rAng="0" ptsTypes="AA">
                                      <p:cBhvr>
                                        <p:cTn id="14" dur="2000" fill="hold"/>
                                        <p:tgtEl>
                                          <p:spTgt spid="42"/>
                                        </p:tgtEl>
                                        <p:attrNameLst>
                                          <p:attrName>ppt_x</p:attrName>
                                          <p:attrName>ppt_y</p:attrName>
                                        </p:attrNameLst>
                                      </p:cBhvr>
                                      <p:rCtr x="-39236" y="401"/>
                                    </p:animMotion>
                                  </p:childTnLst>
                                </p:cTn>
                              </p:par>
                              <p:par>
                                <p:cTn id="15" presetID="0" presetClass="path" presetSubtype="0" repeatCount="5000" accel="50000" decel="50000" fill="hold" grpId="0" nodeType="withEffect">
                                  <p:stCondLst>
                                    <p:cond delay="2000"/>
                                  </p:stCondLst>
                                  <p:childTnLst>
                                    <p:animMotion origin="layout" path="M 1.00469 -0.33364 L 0.70625 -0.26697 L 0.14531 -0.26419 " pathEditMode="relative" rAng="0" ptsTypes="AAA">
                                      <p:cBhvr>
                                        <p:cTn id="16" dur="2000" fill="hold"/>
                                        <p:tgtEl>
                                          <p:spTgt spid="24"/>
                                        </p:tgtEl>
                                        <p:attrNameLst>
                                          <p:attrName>ppt_x</p:attrName>
                                          <p:attrName>ppt_y</p:attrName>
                                        </p:attrNameLst>
                                      </p:cBhvr>
                                      <p:rCtr x="-42969" y="3457"/>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22" grpId="0" animBg="1"/>
      <p:bldP spid="24" grpId="0" animBg="1"/>
      <p:bldP spid="27" grpId="0"/>
      <p:bldP spid="33" grpId="0" animBg="1"/>
      <p:bldP spid="3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find</a:t>
            </a:r>
            <a:r>
              <a:rPr lang="fr-FR"/>
              <a:t> </a:t>
            </a:r>
            <a:r>
              <a:rPr lang="fr-FR" err="1"/>
              <a:t>aliases</a:t>
            </a:r>
            <a:r>
              <a:rPr lang="fr-FR"/>
              <a:t> of </a:t>
            </a:r>
            <a:r>
              <a:rPr lang="fr-FR" i="1"/>
              <a:t>a, </a:t>
            </a:r>
            <a:r>
              <a:rPr lang="fr-FR" err="1"/>
              <a:t>with</a:t>
            </a:r>
            <a:r>
              <a:rPr lang="fr-FR"/>
              <a:t> control interfaces </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89</a:t>
            </a:fld>
            <a:endParaRPr lang="uk-UA"/>
          </a:p>
        </p:txBody>
      </p:sp>
      <p:pic>
        <p:nvPicPr>
          <p:cNvPr id="5" name="Image 4"/>
          <p:cNvPicPr>
            <a:picLocks noChangeAspect="1"/>
          </p:cNvPicPr>
          <p:nvPr/>
        </p:nvPicPr>
        <p:blipFill>
          <a:blip r:embed="rId4"/>
          <a:stretch>
            <a:fillRect/>
          </a:stretch>
        </p:blipFill>
        <p:spPr>
          <a:xfrm>
            <a:off x="7795827" y="1985272"/>
            <a:ext cx="1243123" cy="871537"/>
          </a:xfrm>
          <a:prstGeom prst="rect">
            <a:avLst/>
          </a:prstGeom>
        </p:spPr>
      </p:pic>
      <p:sp>
        <p:nvSpPr>
          <p:cNvPr id="6" name="object 36"/>
          <p:cNvSpPr txBox="1"/>
          <p:nvPr/>
        </p:nvSpPr>
        <p:spPr>
          <a:xfrm>
            <a:off x="9761" y="2147665"/>
            <a:ext cx="487941" cy="489600"/>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 name="Ellipse 7"/>
          <p:cNvSpPr/>
          <p:nvPr/>
        </p:nvSpPr>
        <p:spPr>
          <a:xfrm>
            <a:off x="7672389" y="2190529"/>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a</a:t>
            </a:r>
          </a:p>
        </p:txBody>
      </p:sp>
      <p:sp>
        <p:nvSpPr>
          <p:cNvPr id="42" name="Ellipse 41"/>
          <p:cNvSpPr/>
          <p:nvPr/>
        </p:nvSpPr>
        <p:spPr>
          <a:xfrm>
            <a:off x="-1057279" y="3516474"/>
            <a:ext cx="180000" cy="180000"/>
          </a:xfrm>
          <a:prstGeom prst="ellipse">
            <a:avLst/>
          </a:prstGeom>
          <a:pattFill prst="pct10">
            <a:fgClr>
              <a:srgbClr val="FF0000"/>
            </a:fgClr>
            <a:bgClr>
              <a:schemeClr val="bg1"/>
            </a:bgClr>
          </a:patt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057281" y="28282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6914" y="2678768"/>
            <a:ext cx="2374351" cy="2462213"/>
          </a:xfrm>
          <a:prstGeom prst="rect">
            <a:avLst/>
          </a:prstGeom>
          <a:noFill/>
        </p:spPr>
        <p:txBody>
          <a:bodyPr wrap="square" rtlCol="0">
            <a:spAutoFit/>
          </a:bodyPr>
          <a:lstStyle/>
          <a:p>
            <a:r>
              <a:rPr lang="fr-FR" sz="2800"/>
              <a:t>544 </a:t>
            </a:r>
            <a:r>
              <a:rPr lang="fr-FR" sz="2800" err="1"/>
              <a:t>pps</a:t>
            </a:r>
            <a:r>
              <a:rPr lang="fr-FR" sz="2800"/>
              <a:t> on </a:t>
            </a:r>
            <a:r>
              <a:rPr lang="fr-FR" sz="2800" i="1"/>
              <a:t>a</a:t>
            </a:r>
          </a:p>
          <a:p>
            <a:r>
              <a:rPr lang="fr-FR" sz="2800"/>
              <a:t>20 </a:t>
            </a:r>
            <a:r>
              <a:rPr lang="fr-FR" sz="2800" err="1"/>
              <a:t>pps</a:t>
            </a:r>
            <a:r>
              <a:rPr lang="fr-FR" sz="2800"/>
              <a:t> on </a:t>
            </a:r>
            <a:r>
              <a:rPr lang="fr-FR" sz="2800" i="1"/>
              <a:t>b</a:t>
            </a:r>
          </a:p>
          <a:p>
            <a:r>
              <a:rPr lang="fr-FR" sz="2800"/>
              <a:t>20</a:t>
            </a:r>
            <a:r>
              <a:rPr lang="fr-FR" sz="2800" i="1"/>
              <a:t> </a:t>
            </a:r>
            <a:r>
              <a:rPr lang="fr-FR" sz="2800" err="1"/>
              <a:t>pps</a:t>
            </a:r>
            <a:r>
              <a:rPr lang="fr-FR" sz="2800"/>
              <a:t> on </a:t>
            </a:r>
            <a:r>
              <a:rPr lang="fr-FR" sz="2800" i="1"/>
              <a:t>c</a:t>
            </a:r>
          </a:p>
          <a:p>
            <a:r>
              <a:rPr lang="fr-FR" sz="2800"/>
              <a:t>20 </a:t>
            </a:r>
            <a:r>
              <a:rPr lang="fr-FR" sz="2800" err="1"/>
              <a:t>pps</a:t>
            </a:r>
            <a:r>
              <a:rPr lang="fr-FR" sz="2800"/>
              <a:t> on d</a:t>
            </a:r>
          </a:p>
          <a:p>
            <a:r>
              <a:rPr lang="fr-FR" sz="2800"/>
              <a:t>20 </a:t>
            </a:r>
            <a:r>
              <a:rPr lang="fr-FR" sz="2800" err="1"/>
              <a:t>pps</a:t>
            </a:r>
            <a:r>
              <a:rPr lang="fr-FR" sz="2800"/>
              <a:t> on e</a:t>
            </a:r>
          </a:p>
          <a:p>
            <a:endParaRPr lang="fr-FR"/>
          </a:p>
        </p:txBody>
      </p:sp>
      <p:sp>
        <p:nvSpPr>
          <p:cNvPr id="16" name="ZoneTexte 15"/>
          <p:cNvSpPr txBox="1"/>
          <p:nvPr/>
        </p:nvSpPr>
        <p:spPr>
          <a:xfrm>
            <a:off x="7523776" y="2656623"/>
            <a:ext cx="1515174" cy="892552"/>
          </a:xfrm>
          <a:prstGeom prst="rect">
            <a:avLst/>
          </a:prstGeom>
          <a:noFill/>
        </p:spPr>
        <p:txBody>
          <a:bodyPr wrap="square" rtlCol="0">
            <a:spAutoFit/>
          </a:bodyPr>
          <a:lstStyle/>
          <a:p>
            <a:r>
              <a:rPr lang="fr-FR" sz="2800"/>
              <a:t>500 </a:t>
            </a:r>
            <a:r>
              <a:rPr lang="fr-FR" sz="2800" err="1"/>
              <a:t>pps</a:t>
            </a:r>
            <a:endParaRPr lang="fr-FR" sz="2800"/>
          </a:p>
          <a:p>
            <a:r>
              <a:rPr lang="fr-FR" sz="2400" i="1"/>
              <a:t>a</a:t>
            </a:r>
            <a:r>
              <a:rPr lang="fr-FR" sz="2400"/>
              <a:t> + </a:t>
            </a:r>
            <a:r>
              <a:rPr lang="fr-FR" sz="2400" i="1"/>
              <a:t>b</a:t>
            </a:r>
            <a:endParaRPr lang="fr-FR" sz="2400"/>
          </a:p>
        </p:txBody>
      </p:sp>
      <p:sp>
        <p:nvSpPr>
          <p:cNvPr id="12" name="ZoneTexte 11"/>
          <p:cNvSpPr txBox="1"/>
          <p:nvPr/>
        </p:nvSpPr>
        <p:spPr>
          <a:xfrm>
            <a:off x="5852727" y="1489021"/>
            <a:ext cx="3238225" cy="400110"/>
          </a:xfrm>
          <a:prstGeom prst="rect">
            <a:avLst/>
          </a:prstGeom>
          <a:noFill/>
        </p:spPr>
        <p:txBody>
          <a:bodyPr wrap="square" rtlCol="0">
            <a:spAutoFit/>
          </a:bodyPr>
          <a:lstStyle/>
          <a:p>
            <a:r>
              <a:rPr lang="fr-FR" sz="2000"/>
              <a:t>ICMP rate </a:t>
            </a:r>
            <a:r>
              <a:rPr lang="fr-FR" sz="2000" err="1"/>
              <a:t>limiting</a:t>
            </a:r>
            <a:r>
              <a:rPr lang="fr-FR" sz="2000"/>
              <a:t>: 500 </a:t>
            </a:r>
            <a:r>
              <a:rPr lang="fr-FR" sz="2000" err="1"/>
              <a:t>pps</a:t>
            </a:r>
            <a:endParaRPr lang="fr-FR" sz="2000"/>
          </a:p>
        </p:txBody>
      </p:sp>
      <p:pic>
        <p:nvPicPr>
          <p:cNvPr id="18" name="Image 17"/>
          <p:cNvPicPr>
            <a:picLocks noChangeAspect="1"/>
          </p:cNvPicPr>
          <p:nvPr/>
        </p:nvPicPr>
        <p:blipFill>
          <a:blip r:embed="rId4"/>
          <a:stretch>
            <a:fillRect/>
          </a:stretch>
        </p:blipFill>
        <p:spPr>
          <a:xfrm>
            <a:off x="7795826" y="3687451"/>
            <a:ext cx="1243123" cy="871537"/>
          </a:xfrm>
          <a:prstGeom prst="rect">
            <a:avLst/>
          </a:prstGeom>
        </p:spPr>
      </p:pic>
      <p:sp>
        <p:nvSpPr>
          <p:cNvPr id="20" name="Ellipse 19"/>
          <p:cNvSpPr/>
          <p:nvPr/>
        </p:nvSpPr>
        <p:spPr>
          <a:xfrm>
            <a:off x="8210557" y="1885725"/>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b</a:t>
            </a:r>
          </a:p>
        </p:txBody>
      </p:sp>
      <p:sp>
        <p:nvSpPr>
          <p:cNvPr id="21" name="Ellipse 20"/>
          <p:cNvSpPr/>
          <p:nvPr/>
        </p:nvSpPr>
        <p:spPr>
          <a:xfrm>
            <a:off x="7672389" y="3887637"/>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c</a:t>
            </a:r>
          </a:p>
        </p:txBody>
      </p:sp>
      <p:sp>
        <p:nvSpPr>
          <p:cNvPr id="22" name="Ellipse 21"/>
          <p:cNvSpPr/>
          <p:nvPr/>
        </p:nvSpPr>
        <p:spPr>
          <a:xfrm>
            <a:off x="-762003" y="245198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962033" y="305207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904879" y="3668874"/>
            <a:ext cx="180000" cy="180000"/>
          </a:xfrm>
          <a:prstGeom prst="ellipse">
            <a:avLst/>
          </a:prstGeom>
          <a:pattFill prst="pct10">
            <a:fgClr>
              <a:srgbClr val="FF0000"/>
            </a:fgClr>
            <a:bgClr>
              <a:schemeClr val="bg1"/>
            </a:bgClr>
          </a:patt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752479" y="382127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p:cNvSpPr txBox="1"/>
          <p:nvPr/>
        </p:nvSpPr>
        <p:spPr>
          <a:xfrm>
            <a:off x="7518736" y="4307089"/>
            <a:ext cx="1515174" cy="892552"/>
          </a:xfrm>
          <a:prstGeom prst="rect">
            <a:avLst/>
          </a:prstGeom>
          <a:noFill/>
        </p:spPr>
        <p:txBody>
          <a:bodyPr wrap="square" rtlCol="0">
            <a:spAutoFit/>
          </a:bodyPr>
          <a:lstStyle/>
          <a:p>
            <a:r>
              <a:rPr lang="fr-FR" sz="2800"/>
              <a:t>20 </a:t>
            </a:r>
            <a:r>
              <a:rPr lang="fr-FR" sz="2800" err="1"/>
              <a:t>pps</a:t>
            </a:r>
            <a:endParaRPr lang="fr-FR" sz="2800"/>
          </a:p>
          <a:p>
            <a:r>
              <a:rPr lang="fr-FR" sz="2400" i="1"/>
              <a:t>c</a:t>
            </a:r>
            <a:endParaRPr lang="fr-FR" sz="2400"/>
          </a:p>
        </p:txBody>
      </p:sp>
      <p:sp>
        <p:nvSpPr>
          <p:cNvPr id="27" name="ZoneTexte 26"/>
          <p:cNvSpPr txBox="1"/>
          <p:nvPr/>
        </p:nvSpPr>
        <p:spPr>
          <a:xfrm>
            <a:off x="1924245" y="4450176"/>
            <a:ext cx="5295510" cy="461665"/>
          </a:xfrm>
          <a:prstGeom prst="rect">
            <a:avLst/>
          </a:prstGeom>
          <a:noFill/>
        </p:spPr>
        <p:txBody>
          <a:bodyPr wrap="square" rtlCol="0">
            <a:spAutoFit/>
          </a:bodyPr>
          <a:lstStyle/>
          <a:p>
            <a:r>
              <a:rPr lang="fr-FR" sz="2400" err="1"/>
              <a:t>Losses</a:t>
            </a:r>
            <a:r>
              <a:rPr lang="fr-FR" sz="2400"/>
              <a:t> on </a:t>
            </a:r>
            <a:r>
              <a:rPr lang="fr-FR" sz="2400" i="1"/>
              <a:t>a</a:t>
            </a:r>
            <a:r>
              <a:rPr lang="fr-FR" sz="2400"/>
              <a:t> and </a:t>
            </a:r>
            <a:r>
              <a:rPr lang="fr-FR" sz="2400" i="1"/>
              <a:t>b</a:t>
            </a:r>
            <a:r>
              <a:rPr lang="fr-FR" sz="2400"/>
              <a:t>, no </a:t>
            </a:r>
            <a:r>
              <a:rPr lang="fr-FR" sz="2400" err="1"/>
              <a:t>loss</a:t>
            </a:r>
            <a:r>
              <a:rPr lang="fr-FR" sz="2400"/>
              <a:t> on </a:t>
            </a:r>
            <a:r>
              <a:rPr lang="fr-FR" sz="2400" i="1"/>
              <a:t>c, d, e</a:t>
            </a:r>
            <a:endParaRPr lang="fr-FR" sz="2400"/>
          </a:p>
        </p:txBody>
      </p:sp>
      <p:pic>
        <p:nvPicPr>
          <p:cNvPr id="29" name="Image 28"/>
          <p:cNvPicPr>
            <a:picLocks noChangeAspect="1"/>
          </p:cNvPicPr>
          <p:nvPr/>
        </p:nvPicPr>
        <p:blipFill>
          <a:blip r:embed="rId4"/>
          <a:stretch>
            <a:fillRect/>
          </a:stretch>
        </p:blipFill>
        <p:spPr>
          <a:xfrm>
            <a:off x="5675844" y="1956696"/>
            <a:ext cx="1243123" cy="871537"/>
          </a:xfrm>
          <a:prstGeom prst="rect">
            <a:avLst/>
          </a:prstGeom>
        </p:spPr>
      </p:pic>
      <p:pic>
        <p:nvPicPr>
          <p:cNvPr id="30" name="Image 29"/>
          <p:cNvPicPr>
            <a:picLocks noChangeAspect="1"/>
          </p:cNvPicPr>
          <p:nvPr/>
        </p:nvPicPr>
        <p:blipFill>
          <a:blip r:embed="rId4"/>
          <a:stretch>
            <a:fillRect/>
          </a:stretch>
        </p:blipFill>
        <p:spPr>
          <a:xfrm>
            <a:off x="5678294" y="3323105"/>
            <a:ext cx="1243123" cy="871537"/>
          </a:xfrm>
          <a:prstGeom prst="rect">
            <a:avLst/>
          </a:prstGeom>
        </p:spPr>
      </p:pic>
      <p:sp>
        <p:nvSpPr>
          <p:cNvPr id="31" name="Ellipse 30"/>
          <p:cNvSpPr/>
          <p:nvPr/>
        </p:nvSpPr>
        <p:spPr>
          <a:xfrm>
            <a:off x="5510203" y="218576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d</a:t>
            </a:r>
          </a:p>
        </p:txBody>
      </p:sp>
      <p:sp>
        <p:nvSpPr>
          <p:cNvPr id="32" name="Ellipse 31"/>
          <p:cNvSpPr/>
          <p:nvPr/>
        </p:nvSpPr>
        <p:spPr>
          <a:xfrm>
            <a:off x="5505437" y="3409734"/>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rPr>
              <a:t>e</a:t>
            </a:r>
          </a:p>
        </p:txBody>
      </p:sp>
      <p:sp>
        <p:nvSpPr>
          <p:cNvPr id="33" name="Ellipse 32"/>
          <p:cNvSpPr/>
          <p:nvPr/>
        </p:nvSpPr>
        <p:spPr>
          <a:xfrm>
            <a:off x="-933457" y="178047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1414471" y="4602328"/>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1264981" y="4782328"/>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909649" y="110419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1869805965"/>
      </p:ext>
    </p:extLst>
  </p:cSld>
  <p:clrMapOvr>
    <a:masterClrMapping/>
  </p:clrMapOvr>
  <mc:AlternateContent xmlns:mc="http://schemas.openxmlformats.org/markup-compatibility/2006" xmlns:p14="http://schemas.microsoft.com/office/powerpoint/2010/main">
    <mc:Choice Requires="p14">
      <p:transition spd="slow" p14:dur="2000" advTm="18021"/>
    </mc:Choice>
    <mc:Fallback xmlns="">
      <p:transition spd="slow" advTm="180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16024 -0.09784 L 0.94479 -0.10617 " pathEditMode="relative" ptsTypes="AA">
                                      <p:cBhvr>
                                        <p:cTn id="6" dur="2000" fill="hold"/>
                                        <p:tgtEl>
                                          <p:spTgt spid="9"/>
                                        </p:tgtEl>
                                        <p:attrNameLst>
                                          <p:attrName>ppt_x</p:attrName>
                                          <p:attrName>ppt_y</p:attrName>
                                        </p:attrNameLst>
                                      </p:cBhvr>
                                    </p:animMotion>
                                  </p:childTnLst>
                                </p:cTn>
                              </p:par>
                              <p:par>
                                <p:cTn id="7" presetID="0" presetClass="path" presetSubtype="0" repeatCount="5000" accel="50000" decel="50000" fill="hold" grpId="0" nodeType="withEffect">
                                  <p:stCondLst>
                                    <p:cond delay="0"/>
                                  </p:stCondLst>
                                  <p:childTnLst>
                                    <p:animMotion origin="layout" path="M 0.14982 -0.14136 L 0.94791 0.16698 " pathEditMode="relative" rAng="0" ptsTypes="AA">
                                      <p:cBhvr>
                                        <p:cTn id="8" dur="2000" fill="hold"/>
                                        <p:tgtEl>
                                          <p:spTgt spid="23"/>
                                        </p:tgtEl>
                                        <p:attrNameLst>
                                          <p:attrName>ppt_x</p:attrName>
                                          <p:attrName>ppt_y</p:attrName>
                                        </p:attrNameLst>
                                      </p:cBhvr>
                                      <p:rCtr x="39896" y="15401"/>
                                    </p:animMotion>
                                  </p:childTnLst>
                                </p:cTn>
                              </p:par>
                              <p:par>
                                <p:cTn id="9" presetID="0" presetClass="path" presetSubtype="0" repeatCount="5000" accel="50000" decel="50000" fill="hold" grpId="0" nodeType="withEffect">
                                  <p:stCondLst>
                                    <p:cond delay="2000"/>
                                  </p:stCondLst>
                                  <p:childTnLst>
                                    <p:animMotion origin="layout" path="M 0.73055 -0.2571 L 0.18298 -0.47778 " pathEditMode="relative" rAng="0" ptsTypes="AA">
                                      <p:cBhvr>
                                        <p:cTn id="10" dur="2000" fill="hold"/>
                                        <p:tgtEl>
                                          <p:spTgt spid="35"/>
                                        </p:tgtEl>
                                        <p:attrNameLst>
                                          <p:attrName>ppt_x</p:attrName>
                                          <p:attrName>ppt_y</p:attrName>
                                        </p:attrNameLst>
                                      </p:cBhvr>
                                      <p:rCtr x="-27378" y="-10679"/>
                                    </p:animMotion>
                                  </p:childTnLst>
                                </p:cTn>
                              </p:par>
                              <p:par>
                                <p:cTn id="11" presetID="0" presetClass="path" presetSubtype="0" repeatCount="5000" accel="50000" decel="50000" fill="hold" grpId="0" nodeType="withEffect">
                                  <p:stCondLst>
                                    <p:cond delay="0"/>
                                  </p:stCondLst>
                                  <p:childTnLst>
                                    <p:animMotion origin="layout" path="M 0.1467 0.10587 L 0.71285 0.09907 " pathEditMode="relative" rAng="0" ptsTypes="AA">
                                      <p:cBhvr>
                                        <p:cTn id="12" dur="2000" fill="hold"/>
                                        <p:tgtEl>
                                          <p:spTgt spid="33"/>
                                        </p:tgtEl>
                                        <p:attrNameLst>
                                          <p:attrName>ppt_x</p:attrName>
                                          <p:attrName>ppt_y</p:attrName>
                                        </p:attrNameLst>
                                      </p:cBhvr>
                                      <p:rCtr x="28299" y="-432"/>
                                    </p:animMotion>
                                  </p:childTnLst>
                                </p:cTn>
                              </p:par>
                              <p:par>
                                <p:cTn id="13" presetID="0" presetClass="path" presetSubtype="0" repeatCount="5000" accel="50000" decel="50000" fill="hold" grpId="0" nodeType="withEffect">
                                  <p:stCondLst>
                                    <p:cond delay="0"/>
                                  </p:stCondLst>
                                  <p:childTnLst>
                                    <p:animMotion origin="layout" path="M 0.14409 0.23734 L 0.69166 0.45802 " pathEditMode="relative" rAng="0" ptsTypes="AA">
                                      <p:cBhvr>
                                        <p:cTn id="14" dur="2000" fill="hold"/>
                                        <p:tgtEl>
                                          <p:spTgt spid="36"/>
                                        </p:tgtEl>
                                        <p:attrNameLst>
                                          <p:attrName>ppt_x</p:attrName>
                                          <p:attrName>ppt_y</p:attrName>
                                        </p:attrNameLst>
                                      </p:cBhvr>
                                      <p:rCtr x="27378" y="10648"/>
                                    </p:animMotion>
                                  </p:childTnLst>
                                </p:cTn>
                              </p:par>
                              <p:par>
                                <p:cTn id="15" presetID="0" presetClass="path" presetSubtype="0" repeatCount="5000" accel="50000" decel="50000" fill="hold" grpId="0" nodeType="withEffect">
                                  <p:stCondLst>
                                    <p:cond delay="2000"/>
                                  </p:stCondLst>
                                  <p:childTnLst>
                                    <p:animMotion origin="layout" path="M 0.76545 -0.44939 L 0.1993 -0.44476 " pathEditMode="relative" rAng="0" ptsTypes="AA">
                                      <p:cBhvr>
                                        <p:cTn id="16" dur="2000" fill="hold"/>
                                        <p:tgtEl>
                                          <p:spTgt spid="34"/>
                                        </p:tgtEl>
                                        <p:attrNameLst>
                                          <p:attrName>ppt_x</p:attrName>
                                          <p:attrName>ppt_y</p:attrName>
                                        </p:attrNameLst>
                                      </p:cBhvr>
                                      <p:rCtr x="-28316" y="216"/>
                                    </p:animMotion>
                                  </p:childTnLst>
                                </p:cTn>
                              </p:par>
                              <p:par>
                                <p:cTn id="17" presetID="0" presetClass="path" presetSubtype="0" repeatCount="5000" accel="50000" decel="50000" fill="hold" grpId="0" nodeType="withEffect">
                                  <p:stCondLst>
                                    <p:cond delay="0"/>
                                  </p:stCondLst>
                                  <p:childTnLst>
                                    <p:animMotion origin="layout" path="M 0.13125 -0.03612 L 0.69219 -0.03334 L 0.98907 -0.09723 " pathEditMode="relative" rAng="0" ptsTypes="AAA">
                                      <p:cBhvr>
                                        <p:cTn id="18" dur="2000" fill="hold"/>
                                        <p:tgtEl>
                                          <p:spTgt spid="22"/>
                                        </p:tgtEl>
                                        <p:attrNameLst>
                                          <p:attrName>ppt_x</p:attrName>
                                          <p:attrName>ppt_y</p:attrName>
                                        </p:attrNameLst>
                                      </p:cBhvr>
                                      <p:rCtr x="42882" y="-2932"/>
                                    </p:animMotion>
                                  </p:childTnLst>
                                </p:cTn>
                              </p:par>
                              <p:par>
                                <p:cTn id="19" presetID="0" presetClass="path" presetSubtype="0" repeatCount="5000" accel="50000" decel="50000" fill="hold" grpId="0" nodeType="withEffect">
                                  <p:stCondLst>
                                    <p:cond delay="2000"/>
                                  </p:stCondLst>
                                  <p:childTnLst>
                                    <p:animMotion origin="layout" path="M 0.94479 -0.23981 L 0.16024 -0.23148 " pathEditMode="relative" rAng="0" ptsTypes="AA">
                                      <p:cBhvr>
                                        <p:cTn id="20" dur="2000" fill="hold"/>
                                        <p:tgtEl>
                                          <p:spTgt spid="42"/>
                                        </p:tgtEl>
                                        <p:attrNameLst>
                                          <p:attrName>ppt_x</p:attrName>
                                          <p:attrName>ppt_y</p:attrName>
                                        </p:attrNameLst>
                                      </p:cBhvr>
                                      <p:rCtr x="-39236" y="401"/>
                                    </p:animMotion>
                                  </p:childTnLst>
                                </p:cTn>
                              </p:par>
                              <p:par>
                                <p:cTn id="21" presetID="0" presetClass="path" presetSubtype="0" repeatCount="5000" accel="50000" decel="50000" fill="hold" grpId="0" nodeType="withEffect">
                                  <p:stCondLst>
                                    <p:cond delay="2000"/>
                                  </p:stCondLst>
                                  <p:childTnLst>
                                    <p:animMotion origin="layout" path="M 0.925 0.01759 L 0.12691 -0.29075 " pathEditMode="relative" rAng="0" ptsTypes="AA">
                                      <p:cBhvr>
                                        <p:cTn id="22" dur="2000" fill="hold"/>
                                        <p:tgtEl>
                                          <p:spTgt spid="25"/>
                                        </p:tgtEl>
                                        <p:attrNameLst>
                                          <p:attrName>ppt_x</p:attrName>
                                          <p:attrName>ppt_y</p:attrName>
                                        </p:attrNameLst>
                                      </p:cBhvr>
                                      <p:rCtr x="-39913" y="-15432"/>
                                    </p:animMotion>
                                  </p:childTnLst>
                                </p:cTn>
                              </p:par>
                              <p:par>
                                <p:cTn id="23" presetID="0" presetClass="path" presetSubtype="0" repeatCount="5000" accel="50000" decel="50000" fill="hold" grpId="0" nodeType="withEffect">
                                  <p:stCondLst>
                                    <p:cond delay="2000"/>
                                  </p:stCondLst>
                                  <p:childTnLst>
                                    <p:animMotion origin="layout" path="M 1.00469 -0.33364 L 0.70625 -0.26697 L 0.14531 -0.26419 " pathEditMode="relative" rAng="0" ptsTypes="AAA">
                                      <p:cBhvr>
                                        <p:cTn id="24" dur="2000" fill="hold"/>
                                        <p:tgtEl>
                                          <p:spTgt spid="24"/>
                                        </p:tgtEl>
                                        <p:attrNameLst>
                                          <p:attrName>ppt_x</p:attrName>
                                          <p:attrName>ppt_y</p:attrName>
                                        </p:attrNameLst>
                                      </p:cBhvr>
                                      <p:rCtr x="-42969" y="3457"/>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 grpId="0" animBg="1"/>
      <p:bldP spid="22" grpId="0" animBg="1"/>
      <p:bldP spid="23" grpId="0" animBg="1"/>
      <p:bldP spid="24" grpId="0" animBg="1"/>
      <p:bldP spid="25" grpId="0" animBg="1"/>
      <p:bldP spid="27" grpId="0"/>
      <p:bldP spid="33" grpId="0" animBg="1"/>
      <p:bldP spid="34"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46">
            <a:extLst>
              <a:ext uri="{FF2B5EF4-FFF2-40B4-BE49-F238E27FC236}">
                <a16:creationId xmlns:a16="http://schemas.microsoft.com/office/drawing/2014/main" id="{AE741788-32C9-F047-B6CB-0CE4DD41F778}"/>
              </a:ext>
            </a:extLst>
          </p:cNvPr>
          <p:cNvPicPr>
            <a:picLocks noChangeAspect="1"/>
          </p:cNvPicPr>
          <p:nvPr/>
        </p:nvPicPr>
        <p:blipFill>
          <a:blip r:embed="rId3"/>
          <a:stretch>
            <a:fillRect/>
          </a:stretch>
        </p:blipFill>
        <p:spPr>
          <a:xfrm>
            <a:off x="1367586" y="926236"/>
            <a:ext cx="993140" cy="695198"/>
          </a:xfrm>
          <a:prstGeom prst="rect">
            <a:avLst/>
          </a:prstGeom>
        </p:spPr>
      </p:pic>
      <p:sp>
        <p:nvSpPr>
          <p:cNvPr id="51" name="object 30">
            <a:extLst>
              <a:ext uri="{FF2B5EF4-FFF2-40B4-BE49-F238E27FC236}">
                <a16:creationId xmlns:a16="http://schemas.microsoft.com/office/drawing/2014/main" id="{2B2FAAAD-0178-4543-BDFB-3C5D8DCE0B8F}"/>
              </a:ext>
            </a:extLst>
          </p:cNvPr>
          <p:cNvSpPr/>
          <p:nvPr/>
        </p:nvSpPr>
        <p:spPr>
          <a:xfrm>
            <a:off x="504960" y="1221701"/>
            <a:ext cx="864499" cy="45719"/>
          </a:xfrm>
          <a:custGeom>
            <a:avLst/>
            <a:gdLst/>
            <a:ahLst/>
            <a:cxnLst/>
            <a:rect l="l" t="t" r="r" b="b"/>
            <a:pathLst>
              <a:path w="1360170">
                <a:moveTo>
                  <a:pt x="0" y="0"/>
                </a:moveTo>
                <a:lnTo>
                  <a:pt x="1360169" y="0"/>
                </a:lnTo>
              </a:path>
            </a:pathLst>
          </a:custGeom>
          <a:ln w="25400">
            <a:solidFill>
              <a:schemeClr val="bg2"/>
            </a:solidFill>
            <a:tailEnd type="triangle" w="med" len="lg"/>
          </a:ln>
        </p:spPr>
        <p:txBody>
          <a:bodyPr wrap="square" lIns="0" tIns="0" rIns="0" bIns="0" rtlCol="0"/>
          <a:lstStyle/>
          <a:p>
            <a:endParaRPr sz="1200">
              <a:solidFill>
                <a:schemeClr val="tx1"/>
              </a:solidFill>
            </a:endParaRPr>
          </a:p>
        </p:txBody>
      </p:sp>
      <p:pic>
        <p:nvPicPr>
          <p:cNvPr id="35" name="Image 34">
            <a:extLst>
              <a:ext uri="{FF2B5EF4-FFF2-40B4-BE49-F238E27FC236}">
                <a16:creationId xmlns:a16="http://schemas.microsoft.com/office/drawing/2014/main" id="{7C38AF65-E4D9-444C-A684-E8BD3443E5A5}"/>
              </a:ext>
            </a:extLst>
          </p:cNvPr>
          <p:cNvPicPr>
            <a:picLocks noChangeAspect="1"/>
          </p:cNvPicPr>
          <p:nvPr/>
        </p:nvPicPr>
        <p:blipFill>
          <a:blip r:embed="rId3"/>
          <a:stretch>
            <a:fillRect/>
          </a:stretch>
        </p:blipFill>
        <p:spPr>
          <a:xfrm>
            <a:off x="1367586" y="2082995"/>
            <a:ext cx="993140" cy="695198"/>
          </a:xfrm>
          <a:prstGeom prst="rect">
            <a:avLst/>
          </a:prstGeom>
        </p:spPr>
      </p:pic>
      <p:pic>
        <p:nvPicPr>
          <p:cNvPr id="36" name="Image 35">
            <a:extLst>
              <a:ext uri="{FF2B5EF4-FFF2-40B4-BE49-F238E27FC236}">
                <a16:creationId xmlns:a16="http://schemas.microsoft.com/office/drawing/2014/main" id="{FA3DB212-5FC7-0A44-BED8-5552E2248DFE}"/>
              </a:ext>
            </a:extLst>
          </p:cNvPr>
          <p:cNvPicPr>
            <a:picLocks noChangeAspect="1"/>
          </p:cNvPicPr>
          <p:nvPr/>
        </p:nvPicPr>
        <p:blipFill>
          <a:blip r:embed="rId3"/>
          <a:stretch>
            <a:fillRect/>
          </a:stretch>
        </p:blipFill>
        <p:spPr>
          <a:xfrm>
            <a:off x="3196713" y="2086716"/>
            <a:ext cx="993140" cy="695198"/>
          </a:xfrm>
          <a:prstGeom prst="rect">
            <a:avLst/>
          </a:prstGeom>
        </p:spPr>
      </p:pic>
      <p:pic>
        <p:nvPicPr>
          <p:cNvPr id="37" name="Image 36">
            <a:extLst>
              <a:ext uri="{FF2B5EF4-FFF2-40B4-BE49-F238E27FC236}">
                <a16:creationId xmlns:a16="http://schemas.microsoft.com/office/drawing/2014/main" id="{58898BBC-BB8A-7944-BA8A-CDC33FEF9903}"/>
              </a:ext>
            </a:extLst>
          </p:cNvPr>
          <p:cNvPicPr>
            <a:picLocks noChangeAspect="1"/>
          </p:cNvPicPr>
          <p:nvPr/>
        </p:nvPicPr>
        <p:blipFill>
          <a:blip r:embed="rId3"/>
          <a:stretch>
            <a:fillRect/>
          </a:stretch>
        </p:blipFill>
        <p:spPr>
          <a:xfrm>
            <a:off x="4946625" y="2084411"/>
            <a:ext cx="993140" cy="695198"/>
          </a:xfrm>
          <a:prstGeom prst="rect">
            <a:avLst/>
          </a:prstGeom>
        </p:spPr>
      </p:pic>
      <p:pic>
        <p:nvPicPr>
          <p:cNvPr id="38" name="Image 37">
            <a:extLst>
              <a:ext uri="{FF2B5EF4-FFF2-40B4-BE49-F238E27FC236}">
                <a16:creationId xmlns:a16="http://schemas.microsoft.com/office/drawing/2014/main" id="{6681110E-91FB-914C-BC51-A1C294C1A28D}"/>
              </a:ext>
            </a:extLst>
          </p:cNvPr>
          <p:cNvPicPr>
            <a:picLocks noChangeAspect="1"/>
          </p:cNvPicPr>
          <p:nvPr/>
        </p:nvPicPr>
        <p:blipFill>
          <a:blip r:embed="rId3"/>
          <a:stretch>
            <a:fillRect/>
          </a:stretch>
        </p:blipFill>
        <p:spPr>
          <a:xfrm>
            <a:off x="6711051" y="2082995"/>
            <a:ext cx="993140" cy="695198"/>
          </a:xfrm>
          <a:prstGeom prst="rect">
            <a:avLst/>
          </a:prstGeom>
        </p:spPr>
      </p:pic>
      <p:sp>
        <p:nvSpPr>
          <p:cNvPr id="4" name="Titre 3"/>
          <p:cNvSpPr>
            <a:spLocks noGrp="1"/>
          </p:cNvSpPr>
          <p:nvPr>
            <p:ph type="title"/>
          </p:nvPr>
        </p:nvSpPr>
        <p:spPr>
          <a:xfrm>
            <a:off x="311700" y="71097"/>
            <a:ext cx="8520600" cy="572700"/>
          </a:xfrm>
        </p:spPr>
        <p:txBody>
          <a:bodyPr/>
          <a:lstStyle/>
          <a:p>
            <a:r>
              <a:rPr lang="fr-FR" sz="2800" dirty="0"/>
              <a:t>Router </a:t>
            </a:r>
            <a:r>
              <a:rPr lang="fr-FR" sz="2800" dirty="0" err="1"/>
              <a:t>level</a:t>
            </a:r>
            <a:r>
              <a:rPr lang="fr-FR" sz="2800" dirty="0"/>
              <a:t> </a:t>
            </a:r>
            <a:r>
              <a:rPr lang="fr-FR" sz="2800" dirty="0" err="1"/>
              <a:t>topology</a:t>
            </a:r>
            <a:endParaRPr lang="fr-FR" sz="2800"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a:t>
            </a:fld>
            <a:endParaRPr lang="uk-UA"/>
          </a:p>
        </p:txBody>
      </p:sp>
      <p:sp>
        <p:nvSpPr>
          <p:cNvPr id="88" name="object 36"/>
          <p:cNvSpPr txBox="1"/>
          <p:nvPr/>
        </p:nvSpPr>
        <p:spPr>
          <a:xfrm>
            <a:off x="9761" y="2147665"/>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89" name="object 37"/>
          <p:cNvSpPr txBox="1"/>
          <p:nvPr/>
        </p:nvSpPr>
        <p:spPr>
          <a:xfrm>
            <a:off x="8646303" y="2175544"/>
            <a:ext cx="487941" cy="382668"/>
          </a:xfrm>
          <a:prstGeom prst="rect">
            <a:avLst/>
          </a:prstGeom>
          <a:ln w="12700">
            <a:solidFill>
              <a:srgbClr val="000000"/>
            </a:solidFill>
          </a:ln>
        </p:spPr>
        <p:txBody>
          <a:bodyPr vert="horz" wrap="square" lIns="0" tIns="74167" rIns="0" bIns="0" rtlCol="0">
            <a:spAutoFit/>
          </a:bodyPr>
          <a:lstStyle/>
          <a:p>
            <a:pPr marL="53186">
              <a:spcBef>
                <a:spcPts val="584"/>
              </a:spcBef>
            </a:pPr>
            <a:r>
              <a:rPr lang="fr-FR" sz="2000">
                <a:latin typeface="Arial"/>
                <a:cs typeface="Arial"/>
              </a:rPr>
              <a:t>/24</a:t>
            </a:r>
            <a:endParaRPr sz="2000">
              <a:latin typeface="Arial"/>
              <a:cs typeface="Arial"/>
            </a:endParaRPr>
          </a:p>
        </p:txBody>
      </p:sp>
      <p:sp>
        <p:nvSpPr>
          <p:cNvPr id="78" name="object 26"/>
          <p:cNvSpPr/>
          <p:nvPr/>
        </p:nvSpPr>
        <p:spPr>
          <a:xfrm>
            <a:off x="2235652" y="2365827"/>
            <a:ext cx="981549" cy="55481"/>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82" name="object 30"/>
          <p:cNvSpPr/>
          <p:nvPr/>
        </p:nvSpPr>
        <p:spPr>
          <a:xfrm>
            <a:off x="497700" y="2375589"/>
            <a:ext cx="864499" cy="45719"/>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94" name="object 30"/>
          <p:cNvSpPr/>
          <p:nvPr/>
        </p:nvSpPr>
        <p:spPr>
          <a:xfrm flipV="1">
            <a:off x="7663836" y="2320108"/>
            <a:ext cx="968614" cy="64766"/>
          </a:xfrm>
          <a:custGeom>
            <a:avLst/>
            <a:gdLst/>
            <a:ahLst/>
            <a:cxnLst/>
            <a:rect l="l" t="t" r="r" b="b"/>
            <a:pathLst>
              <a:path w="1360170">
                <a:moveTo>
                  <a:pt x="0" y="0"/>
                </a:moveTo>
                <a:lnTo>
                  <a:pt x="1360169"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1" name="object 26"/>
          <p:cNvSpPr/>
          <p:nvPr/>
        </p:nvSpPr>
        <p:spPr>
          <a:xfrm>
            <a:off x="4200282" y="2389639"/>
            <a:ext cx="740955"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2" name="object 26"/>
          <p:cNvSpPr/>
          <p:nvPr/>
        </p:nvSpPr>
        <p:spPr>
          <a:xfrm>
            <a:off x="5919534" y="2384875"/>
            <a:ext cx="777003" cy="45719"/>
          </a:xfrm>
          <a:custGeom>
            <a:avLst/>
            <a:gdLst/>
            <a:ahLst/>
            <a:cxnLst/>
            <a:rect l="l" t="t" r="r" b="b"/>
            <a:pathLst>
              <a:path w="1134110">
                <a:moveTo>
                  <a:pt x="0" y="0"/>
                </a:moveTo>
                <a:lnTo>
                  <a:pt x="1133627" y="0"/>
                </a:lnTo>
              </a:path>
            </a:pathLst>
          </a:custGeom>
          <a:ln w="25400">
            <a:solidFill>
              <a:schemeClr val="tx1"/>
            </a:solidFill>
            <a:tailEnd type="triangle" w="med" len="lg"/>
          </a:ln>
        </p:spPr>
        <p:txBody>
          <a:bodyPr wrap="square" lIns="0" tIns="0" rIns="0" bIns="0" rtlCol="0"/>
          <a:lstStyle/>
          <a:p>
            <a:endParaRPr sz="1200">
              <a:solidFill>
                <a:schemeClr val="tx1"/>
              </a:solidFill>
            </a:endParaRPr>
          </a:p>
        </p:txBody>
      </p:sp>
      <p:sp>
        <p:nvSpPr>
          <p:cNvPr id="23" name="Ellipse 22"/>
          <p:cNvSpPr>
            <a:spLocks noChangeAspect="1"/>
          </p:cNvSpPr>
          <p:nvPr/>
        </p:nvSpPr>
        <p:spPr>
          <a:xfrm>
            <a:off x="-921552" y="267422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a:spLocks noChangeAspect="1"/>
          </p:cNvSpPr>
          <p:nvPr/>
        </p:nvSpPr>
        <p:spPr>
          <a:xfrm>
            <a:off x="-740019" y="307336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a:spLocks noChangeAspect="1"/>
          </p:cNvSpPr>
          <p:nvPr/>
        </p:nvSpPr>
        <p:spPr>
          <a:xfrm>
            <a:off x="-558696" y="41111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a:spLocks noChangeAspect="1"/>
          </p:cNvSpPr>
          <p:nvPr/>
        </p:nvSpPr>
        <p:spPr>
          <a:xfrm>
            <a:off x="-406296" y="42635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a:spLocks noChangeAspect="1"/>
          </p:cNvSpPr>
          <p:nvPr/>
        </p:nvSpPr>
        <p:spPr>
          <a:xfrm>
            <a:off x="-253896" y="441593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bject 32"/>
          <p:cNvSpPr txBox="1"/>
          <p:nvPr/>
        </p:nvSpPr>
        <p:spPr>
          <a:xfrm>
            <a:off x="1649854" y="3977813"/>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1</a:t>
            </a:r>
            <a:endParaRPr sz="1767" dirty="0">
              <a:latin typeface="Arial"/>
              <a:cs typeface="Arial"/>
            </a:endParaRPr>
          </a:p>
        </p:txBody>
      </p:sp>
      <p:sp>
        <p:nvSpPr>
          <p:cNvPr id="30" name="object 33"/>
          <p:cNvSpPr txBox="1"/>
          <p:nvPr/>
        </p:nvSpPr>
        <p:spPr>
          <a:xfrm>
            <a:off x="3422722" y="399268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2</a:t>
            </a:r>
            <a:endParaRPr sz="1767" dirty="0">
              <a:latin typeface="Arial"/>
              <a:cs typeface="Arial"/>
            </a:endParaRPr>
          </a:p>
        </p:txBody>
      </p:sp>
      <p:sp>
        <p:nvSpPr>
          <p:cNvPr id="31" name="object 34"/>
          <p:cNvSpPr txBox="1"/>
          <p:nvPr/>
        </p:nvSpPr>
        <p:spPr>
          <a:xfrm>
            <a:off x="5125955" y="3986333"/>
            <a:ext cx="567837" cy="281787"/>
          </a:xfrm>
          <a:prstGeom prst="rect">
            <a:avLst/>
          </a:prstGeom>
        </p:spPr>
        <p:txBody>
          <a:bodyPr vert="horz" wrap="square" lIns="0" tIns="9758" rIns="0" bIns="0" rtlCol="0">
            <a:spAutoFit/>
          </a:bodyPr>
          <a:lstStyle/>
          <a:p>
            <a:pPr algn="ctr">
              <a:spcBef>
                <a:spcPts val="1525"/>
              </a:spcBef>
            </a:pPr>
            <a:r>
              <a:rPr lang="fr-FR" sz="1767" spc="-47" dirty="0" err="1">
                <a:latin typeface="Arial"/>
                <a:cs typeface="Arial"/>
              </a:rPr>
              <a:t>T</a:t>
            </a:r>
            <a:r>
              <a:rPr sz="1767" spc="-47" dirty="0">
                <a:latin typeface="Arial"/>
                <a:cs typeface="Arial"/>
              </a:rPr>
              <a:t>TL</a:t>
            </a:r>
            <a:r>
              <a:rPr sz="1767" spc="-58" dirty="0">
                <a:latin typeface="Arial"/>
                <a:cs typeface="Arial"/>
              </a:rPr>
              <a:t> </a:t>
            </a:r>
            <a:r>
              <a:rPr sz="1767" spc="-5" dirty="0">
                <a:latin typeface="Arial"/>
                <a:cs typeface="Arial"/>
              </a:rPr>
              <a:t>3</a:t>
            </a:r>
            <a:endParaRPr sz="1767" dirty="0">
              <a:latin typeface="Arial"/>
              <a:cs typeface="Arial"/>
            </a:endParaRPr>
          </a:p>
        </p:txBody>
      </p:sp>
      <p:sp>
        <p:nvSpPr>
          <p:cNvPr id="32" name="object 35"/>
          <p:cNvSpPr txBox="1"/>
          <p:nvPr/>
        </p:nvSpPr>
        <p:spPr>
          <a:xfrm>
            <a:off x="6927012" y="3977812"/>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sz="1767" spc="-5" dirty="0">
                <a:latin typeface="Arial"/>
                <a:cs typeface="Arial"/>
              </a:rPr>
              <a:t>4</a:t>
            </a:r>
            <a:endParaRPr sz="1767" dirty="0">
              <a:latin typeface="Arial"/>
              <a:cs typeface="Arial"/>
            </a:endParaRPr>
          </a:p>
        </p:txBody>
      </p:sp>
      <p:sp>
        <p:nvSpPr>
          <p:cNvPr id="33" name="object 35"/>
          <p:cNvSpPr txBox="1"/>
          <p:nvPr/>
        </p:nvSpPr>
        <p:spPr>
          <a:xfrm>
            <a:off x="8490250" y="3983699"/>
            <a:ext cx="589433" cy="281787"/>
          </a:xfrm>
          <a:prstGeom prst="rect">
            <a:avLst/>
          </a:prstGeom>
        </p:spPr>
        <p:txBody>
          <a:bodyPr vert="horz" wrap="square" lIns="0" tIns="9758" rIns="0" bIns="0" rtlCol="0">
            <a:spAutoFit/>
          </a:bodyPr>
          <a:lstStyle/>
          <a:p>
            <a:pPr marL="9759">
              <a:spcBef>
                <a:spcPts val="77"/>
              </a:spcBef>
            </a:pPr>
            <a:r>
              <a:rPr sz="1767" spc="-47" dirty="0">
                <a:latin typeface="Arial"/>
                <a:cs typeface="Arial"/>
              </a:rPr>
              <a:t>TTL</a:t>
            </a:r>
            <a:r>
              <a:rPr sz="1767" spc="-58" dirty="0">
                <a:latin typeface="Arial"/>
                <a:cs typeface="Arial"/>
              </a:rPr>
              <a:t> </a:t>
            </a:r>
            <a:r>
              <a:rPr lang="fr-FR" sz="1767" spc="-5" dirty="0"/>
              <a:t>5</a:t>
            </a:r>
            <a:endParaRPr sz="1767" dirty="0">
              <a:latin typeface="Arial"/>
              <a:cs typeface="Arial"/>
            </a:endParaRPr>
          </a:p>
        </p:txBody>
      </p:sp>
      <p:sp>
        <p:nvSpPr>
          <p:cNvPr id="6" name="Ellipse 5">
            <a:extLst>
              <a:ext uri="{FF2B5EF4-FFF2-40B4-BE49-F238E27FC236}">
                <a16:creationId xmlns:a16="http://schemas.microsoft.com/office/drawing/2014/main" id="{BDD8F7AC-F1D7-D74B-9357-D875E53C08EC}"/>
              </a:ext>
            </a:extLst>
          </p:cNvPr>
          <p:cNvSpPr>
            <a:spLocks noChangeAspect="1"/>
          </p:cNvSpPr>
          <p:nvPr/>
        </p:nvSpPr>
        <p:spPr>
          <a:xfrm>
            <a:off x="1293540" y="2257827"/>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B82D3CD-32BA-204C-8637-C1C8C1491C33}"/>
              </a:ext>
            </a:extLst>
          </p:cNvPr>
          <p:cNvSpPr>
            <a:spLocks noChangeAspect="1"/>
          </p:cNvSpPr>
          <p:nvPr/>
        </p:nvSpPr>
        <p:spPr>
          <a:xfrm>
            <a:off x="2200629" y="2255249"/>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0D0C9633-F2F5-944D-AAC9-7D51B9596E29}"/>
              </a:ext>
            </a:extLst>
          </p:cNvPr>
          <p:cNvSpPr>
            <a:spLocks noChangeAspect="1"/>
          </p:cNvSpPr>
          <p:nvPr/>
        </p:nvSpPr>
        <p:spPr>
          <a:xfrm>
            <a:off x="3081457" y="2259781"/>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4B88F826-36EA-4C4E-A4BE-8895C3646DE9}"/>
              </a:ext>
            </a:extLst>
          </p:cNvPr>
          <p:cNvSpPr>
            <a:spLocks noChangeAspect="1"/>
          </p:cNvSpPr>
          <p:nvPr/>
        </p:nvSpPr>
        <p:spPr>
          <a:xfrm>
            <a:off x="4067339" y="2267589"/>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81947977-7CCD-FC43-8BE2-0B3C6EF546B2}"/>
              </a:ext>
            </a:extLst>
          </p:cNvPr>
          <p:cNvSpPr>
            <a:spLocks noChangeAspect="1"/>
          </p:cNvSpPr>
          <p:nvPr/>
        </p:nvSpPr>
        <p:spPr>
          <a:xfrm>
            <a:off x="4861937" y="2272789"/>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2F995FBD-71D9-7848-B35C-483C5CD193B9}"/>
              </a:ext>
            </a:extLst>
          </p:cNvPr>
          <p:cNvSpPr>
            <a:spLocks noChangeAspect="1"/>
          </p:cNvSpPr>
          <p:nvPr/>
        </p:nvSpPr>
        <p:spPr>
          <a:xfrm>
            <a:off x="5768939" y="2276875"/>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FD70D056-21A4-F14C-B682-0D2BFE62119E}"/>
              </a:ext>
            </a:extLst>
          </p:cNvPr>
          <p:cNvSpPr>
            <a:spLocks noChangeAspect="1"/>
          </p:cNvSpPr>
          <p:nvPr/>
        </p:nvSpPr>
        <p:spPr>
          <a:xfrm>
            <a:off x="6646593" y="2267589"/>
            <a:ext cx="216000" cy="216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05A39279-6793-CC4D-9655-85DC5F4FDD26}"/>
              </a:ext>
            </a:extLst>
          </p:cNvPr>
          <p:cNvSpPr>
            <a:spLocks noChangeAspect="1"/>
          </p:cNvSpPr>
          <p:nvPr/>
        </p:nvSpPr>
        <p:spPr>
          <a:xfrm>
            <a:off x="7552649" y="2269763"/>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9CF75757-D39F-E947-9AA7-22A37BCEB05F}"/>
              </a:ext>
            </a:extLst>
          </p:cNvPr>
          <p:cNvSpPr>
            <a:spLocks noChangeAspect="1"/>
          </p:cNvSpPr>
          <p:nvPr/>
        </p:nvSpPr>
        <p:spPr>
          <a:xfrm>
            <a:off x="3582201" y="1976752"/>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bject 36">
            <a:extLst>
              <a:ext uri="{FF2B5EF4-FFF2-40B4-BE49-F238E27FC236}">
                <a16:creationId xmlns:a16="http://schemas.microsoft.com/office/drawing/2014/main" id="{F8D77BD8-6C94-6B40-8DC4-C9FF32D4F126}"/>
              </a:ext>
            </a:extLst>
          </p:cNvPr>
          <p:cNvSpPr txBox="1"/>
          <p:nvPr/>
        </p:nvSpPr>
        <p:spPr>
          <a:xfrm>
            <a:off x="0" y="1027002"/>
            <a:ext cx="487941" cy="382668"/>
          </a:xfrm>
          <a:prstGeom prst="rect">
            <a:avLst/>
          </a:prstGeom>
          <a:ln w="12700">
            <a:solidFill>
              <a:srgbClr val="000000"/>
            </a:solidFill>
          </a:ln>
        </p:spPr>
        <p:txBody>
          <a:bodyPr vert="horz" wrap="square" lIns="0" tIns="74167" rIns="0" bIns="0" rtlCol="0">
            <a:spAutoFit/>
          </a:bodyPr>
          <a:lstStyle/>
          <a:p>
            <a:pPr marL="78071">
              <a:spcBef>
                <a:spcPts val="584"/>
              </a:spcBef>
            </a:pPr>
            <a:r>
              <a:rPr lang="fr-FR" sz="2000">
                <a:latin typeface="Arial"/>
                <a:cs typeface="Arial"/>
              </a:rPr>
              <a:t>VP</a:t>
            </a:r>
            <a:endParaRPr sz="2000">
              <a:latin typeface="Arial"/>
              <a:cs typeface="Arial"/>
            </a:endParaRPr>
          </a:p>
        </p:txBody>
      </p:sp>
      <p:sp>
        <p:nvSpPr>
          <p:cNvPr id="48" name="Ellipse 47">
            <a:extLst>
              <a:ext uri="{FF2B5EF4-FFF2-40B4-BE49-F238E27FC236}">
                <a16:creationId xmlns:a16="http://schemas.microsoft.com/office/drawing/2014/main" id="{020227D0-4599-B840-802F-851D55C4470E}"/>
              </a:ext>
            </a:extLst>
          </p:cNvPr>
          <p:cNvSpPr>
            <a:spLocks noChangeAspect="1"/>
          </p:cNvSpPr>
          <p:nvPr/>
        </p:nvSpPr>
        <p:spPr>
          <a:xfrm>
            <a:off x="1293540" y="1101068"/>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52FCDE9C-033C-B149-BBFE-4643F6248F2A}"/>
              </a:ext>
            </a:extLst>
          </p:cNvPr>
          <p:cNvSpPr>
            <a:spLocks noChangeAspect="1"/>
          </p:cNvSpPr>
          <p:nvPr/>
        </p:nvSpPr>
        <p:spPr>
          <a:xfrm>
            <a:off x="2200629" y="1098490"/>
            <a:ext cx="216000" cy="216000"/>
          </a:xfrm>
          <a:prstGeom prst="ellipse">
            <a:avLst/>
          </a:prstGeom>
          <a:solidFill>
            <a:schemeClr val="l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A536AC38-49F3-C545-9075-576A73B6FEEC}"/>
              </a:ext>
            </a:extLst>
          </p:cNvPr>
          <p:cNvCxnSpPr>
            <a:cxnSpLocks/>
            <a:stCxn id="49" idx="5"/>
            <a:endCxn id="46" idx="1"/>
          </p:cNvCxnSpPr>
          <p:nvPr/>
        </p:nvCxnSpPr>
        <p:spPr>
          <a:xfrm>
            <a:off x="2384997" y="1282858"/>
            <a:ext cx="1228836" cy="725526"/>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18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11215 -0.21914 L 0.29653 -0.21358 " pathEditMode="relative" rAng="0" ptsTypes="AA">
                                      <p:cBhvr>
                                        <p:cTn id="6" dur="2000" fill="hold"/>
                                        <p:tgtEl>
                                          <p:spTgt spid="23"/>
                                        </p:tgtEl>
                                        <p:attrNameLst>
                                          <p:attrName>ppt_x</p:attrName>
                                          <p:attrName>ppt_y</p:attrName>
                                        </p:attrNameLst>
                                      </p:cBhvr>
                                      <p:rCtr x="9219" y="278"/>
                                    </p:animMotion>
                                  </p:childTnLst>
                                </p:cTn>
                              </p:par>
                            </p:childTnLst>
                          </p:cTn>
                        </p:par>
                        <p:par>
                          <p:cTn id="7" fill="hold">
                            <p:stCondLst>
                              <p:cond delay="2000"/>
                            </p:stCondLst>
                            <p:childTnLst>
                              <p:par>
                                <p:cTn id="8" presetID="1" presetClass="emph" presetSubtype="2" fill="hold" nodeType="afterEffect">
                                  <p:stCondLst>
                                    <p:cond delay="0"/>
                                  </p:stCondLst>
                                  <p:childTnLst>
                                    <p:animClr clrSpc="rgb" dir="cw">
                                      <p:cBhvr>
                                        <p:cTn id="9" dur="2000" fill="hold"/>
                                        <p:tgtEl>
                                          <p:spTgt spid="48"/>
                                        </p:tgtEl>
                                        <p:attrNameLst>
                                          <p:attrName>fillcolor</p:attrName>
                                        </p:attrNameLst>
                                      </p:cBhvr>
                                      <p:to>
                                        <a:srgbClr val="941100"/>
                                      </p:to>
                                    </p:animClr>
                                    <p:set>
                                      <p:cBhvr>
                                        <p:cTn id="10" dur="2000" fill="hold"/>
                                        <p:tgtEl>
                                          <p:spTgt spid="48"/>
                                        </p:tgtEl>
                                        <p:attrNameLst>
                                          <p:attrName>fill.type</p:attrName>
                                        </p:attrNameLst>
                                      </p:cBhvr>
                                      <p:to>
                                        <p:strVal val="solid"/>
                                      </p:to>
                                    </p:set>
                                    <p:set>
                                      <p:cBhvr>
                                        <p:cTn id="11" dur="2000" fill="hold"/>
                                        <p:tgtEl>
                                          <p:spTgt spid="48"/>
                                        </p:tgtEl>
                                        <p:attrNameLst>
                                          <p:attrName>fill.on</p:attrName>
                                        </p:attrNameLst>
                                      </p:cBhvr>
                                      <p:to>
                                        <p:strVal val="true"/>
                                      </p:to>
                                    </p:set>
                                  </p:childTnLst>
                                </p:cTn>
                              </p:par>
                              <p:par>
                                <p:cTn id="12" presetID="7" presetClass="emph" presetSubtype="2" fill="hold" nodeType="withEffect">
                                  <p:stCondLst>
                                    <p:cond delay="0"/>
                                  </p:stCondLst>
                                  <p:childTnLst>
                                    <p:animClr clrSpc="rgb" dir="cw">
                                      <p:cBhvr>
                                        <p:cTn id="13" dur="2000" fill="hold"/>
                                        <p:tgtEl>
                                          <p:spTgt spid="51"/>
                                        </p:tgtEl>
                                        <p:attrNameLst>
                                          <p:attrName>stroke.color</p:attrName>
                                        </p:attrNameLst>
                                      </p:cBhvr>
                                      <p:to>
                                        <a:schemeClr val="tx1"/>
                                      </p:to>
                                    </p:animClr>
                                    <p:set>
                                      <p:cBhvr>
                                        <p:cTn id="14" dur="2000" fill="hold"/>
                                        <p:tgtEl>
                                          <p:spTgt spid="51"/>
                                        </p:tgtEl>
                                        <p:attrNameLst>
                                          <p:attrName>stroke.on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10104 -0.29629 L 0.28195 -0.29907 L 0.46146 -0.21697 " pathEditMode="relative" rAng="0" ptsTypes="AAA">
                                      <p:cBhvr>
                                        <p:cTn id="18" dur="2000" fill="hold"/>
                                        <p:tgtEl>
                                          <p:spTgt spid="25"/>
                                        </p:tgtEl>
                                        <p:attrNameLst>
                                          <p:attrName>ppt_x</p:attrName>
                                          <p:attrName>ppt_y</p:attrName>
                                        </p:attrNameLst>
                                      </p:cBhvr>
                                      <p:rCtr x="18021" y="3827"/>
                                    </p:animMotion>
                                  </p:childTnLst>
                                </p:cTn>
                              </p:par>
                            </p:childTnLst>
                          </p:cTn>
                        </p:par>
                        <p:par>
                          <p:cTn id="19" fill="hold">
                            <p:stCondLst>
                              <p:cond delay="2000"/>
                            </p:stCondLst>
                            <p:childTnLst>
                              <p:par>
                                <p:cTn id="20" presetID="7" presetClass="emph" presetSubtype="2" fill="hold" nodeType="afterEffect">
                                  <p:stCondLst>
                                    <p:cond delay="0"/>
                                  </p:stCondLst>
                                  <p:childTnLst>
                                    <p:animClr clrSpc="rgb" dir="cw">
                                      <p:cBhvr>
                                        <p:cTn id="21" dur="2000" fill="hold"/>
                                        <p:tgtEl>
                                          <p:spTgt spid="5"/>
                                        </p:tgtEl>
                                        <p:attrNameLst>
                                          <p:attrName>stroke.color</p:attrName>
                                        </p:attrNameLst>
                                      </p:cBhvr>
                                      <p:to>
                                        <a:schemeClr val="tx1"/>
                                      </p:to>
                                    </p:animClr>
                                    <p:set>
                                      <p:cBhvr>
                                        <p:cTn id="22" dur="2000" fill="hold"/>
                                        <p:tgtEl>
                                          <p:spTgt spid="5"/>
                                        </p:tgtEl>
                                        <p:attrNameLst>
                                          <p:attrName>stroke.on</p:attrName>
                                        </p:attrNameLst>
                                      </p:cBhvr>
                                      <p:to>
                                        <p:strVal val="true"/>
                                      </p:to>
                                    </p:set>
                                  </p:childTnLst>
                                </p:cTn>
                              </p:par>
                              <p:par>
                                <p:cTn id="23" presetID="1" presetClass="emph" presetSubtype="2" fill="hold" nodeType="withEffect">
                                  <p:stCondLst>
                                    <p:cond delay="0"/>
                                  </p:stCondLst>
                                  <p:childTnLst>
                                    <p:animClr clrSpc="rgb" dir="cw">
                                      <p:cBhvr>
                                        <p:cTn id="24" dur="2000" fill="hold"/>
                                        <p:tgtEl>
                                          <p:spTgt spid="46"/>
                                        </p:tgtEl>
                                        <p:attrNameLst>
                                          <p:attrName>fillcolor</p:attrName>
                                        </p:attrNameLst>
                                      </p:cBhvr>
                                      <p:to>
                                        <a:srgbClr val="941100"/>
                                      </p:to>
                                    </p:animClr>
                                    <p:set>
                                      <p:cBhvr>
                                        <p:cTn id="25" dur="2000" fill="hold"/>
                                        <p:tgtEl>
                                          <p:spTgt spid="46"/>
                                        </p:tgtEl>
                                        <p:attrNameLst>
                                          <p:attrName>fill.type</p:attrName>
                                        </p:attrNameLst>
                                      </p:cBhvr>
                                      <p:to>
                                        <p:strVal val="solid"/>
                                      </p:to>
                                    </p:set>
                                    <p:set>
                                      <p:cBhvr>
                                        <p:cTn id="26" dur="2000" fill="hold"/>
                                        <p:tgtEl>
                                          <p:spTgt spid="46"/>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8039 -0.50247 L 0.25973 -0.50247 L 0.45174 -0.40679 L 0.64705 -0.26821 " pathEditMode="relative" rAng="0" ptsTypes="AAAA">
                                      <p:cBhvr>
                                        <p:cTn id="30" dur="2000" fill="hold"/>
                                        <p:tgtEl>
                                          <p:spTgt spid="26"/>
                                        </p:tgtEl>
                                        <p:attrNameLst>
                                          <p:attrName>ppt_x</p:attrName>
                                          <p:attrName>ppt_y</p:attrName>
                                        </p:attrNameLst>
                                      </p:cBhvr>
                                      <p:rCtr x="28333" y="11698"/>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0.0599 -0.53118 L 0.2408 -0.5284 L 0.43125 -0.44661 L 0.63768 -0.3 L 0.83299 -0.29414 " pathEditMode="relative" rAng="0" ptsTypes="AAAAA">
                                      <p:cBhvr>
                                        <p:cTn id="34" dur="2000" fill="hold"/>
                                        <p:tgtEl>
                                          <p:spTgt spid="27"/>
                                        </p:tgtEl>
                                        <p:attrNameLst>
                                          <p:attrName>ppt_x</p:attrName>
                                          <p:attrName>ppt_y</p:attrName>
                                        </p:attrNameLst>
                                      </p:cBhvr>
                                      <p:rCtr x="38646" y="11852"/>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3976 -0.5642 L 0.21423 -0.55865 L 0.41267 -0.46821 L 0.62847 -0.31852 L 0.98594 -0.32716 " pathEditMode="relative" rAng="0" ptsTypes="AAAAA">
                                      <p:cBhvr>
                                        <p:cTn id="38" dur="2000" fill="hold"/>
                                        <p:tgtEl>
                                          <p:spTgt spid="28"/>
                                        </p:tgtEl>
                                        <p:attrNameLst>
                                          <p:attrName>ppt_x</p:attrName>
                                          <p:attrName>ppt_y</p:attrName>
                                        </p:attrNameLst>
                                      </p:cBhvr>
                                      <p:rCtr x="47309" y="12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Limited Ltd.</a:t>
            </a:r>
          </a:p>
        </p:txBody>
      </p:sp>
      <p:sp>
        <p:nvSpPr>
          <p:cNvPr id="5" name="Espace réservé du texte 4"/>
          <p:cNvSpPr>
            <a:spLocks noGrp="1"/>
          </p:cNvSpPr>
          <p:nvPr>
            <p:ph type="body" idx="1"/>
          </p:nvPr>
        </p:nvSpPr>
        <p:spPr>
          <a:xfrm>
            <a:off x="311700" y="1152475"/>
            <a:ext cx="8832300" cy="3416400"/>
          </a:xfrm>
        </p:spPr>
        <p:txBody>
          <a:bodyPr/>
          <a:lstStyle/>
          <a:p>
            <a:pPr marL="628650" indent="-514350">
              <a:buFont typeface="+mj-lt"/>
              <a:buAutoNum type="arabicPeriod"/>
            </a:pPr>
            <a:r>
              <a:rPr lang="en-US">
                <a:solidFill>
                  <a:schemeClr val="bg2"/>
                </a:solidFill>
              </a:rPr>
              <a:t>Select one interface </a:t>
            </a:r>
            <a:r>
              <a:rPr lang="en-US" i="1">
                <a:solidFill>
                  <a:schemeClr val="bg2"/>
                </a:solidFill>
              </a:rPr>
              <a:t>a </a:t>
            </a:r>
            <a:r>
              <a:rPr lang="en-US">
                <a:solidFill>
                  <a:schemeClr val="bg2"/>
                </a:solidFill>
              </a:rPr>
              <a:t>from the input set</a:t>
            </a:r>
          </a:p>
          <a:p>
            <a:pPr marL="628650" indent="-514350">
              <a:buFont typeface="+mj-lt"/>
              <a:buAutoNum type="arabicPeriod"/>
            </a:pPr>
            <a:r>
              <a:rPr lang="en-US">
                <a:solidFill>
                  <a:schemeClr val="bg2"/>
                </a:solidFill>
              </a:rPr>
              <a:t>Find probing rate to trigger a loss rate </a:t>
            </a:r>
            <a:r>
              <a:rPr lang="en-US" err="1">
                <a:solidFill>
                  <a:schemeClr val="bg2"/>
                </a:solidFill>
              </a:rPr>
              <a:t>λ</a:t>
            </a:r>
            <a:r>
              <a:rPr lang="en-US">
                <a:solidFill>
                  <a:schemeClr val="bg2"/>
                </a:solidFill>
              </a:rPr>
              <a:t> within [⍺,β] on </a:t>
            </a:r>
            <a:r>
              <a:rPr lang="en-US" i="1">
                <a:solidFill>
                  <a:schemeClr val="bg2"/>
                </a:solidFill>
              </a:rPr>
              <a:t>a</a:t>
            </a:r>
            <a:endParaRPr lang="en-US">
              <a:solidFill>
                <a:schemeClr val="bg2"/>
              </a:solidFill>
            </a:endParaRPr>
          </a:p>
          <a:p>
            <a:pPr marL="628650" indent="-514350">
              <a:buFont typeface="+mj-lt"/>
              <a:buAutoNum type="arabicPeriod"/>
            </a:pPr>
            <a:r>
              <a:rPr lang="en-US">
                <a:solidFill>
                  <a:schemeClr val="bg2"/>
                </a:solidFill>
              </a:rPr>
              <a:t>Probe </a:t>
            </a:r>
            <a:r>
              <a:rPr lang="en-US" i="1">
                <a:solidFill>
                  <a:schemeClr val="bg2"/>
                </a:solidFill>
              </a:rPr>
              <a:t>a </a:t>
            </a:r>
            <a:r>
              <a:rPr lang="en-US">
                <a:solidFill>
                  <a:schemeClr val="bg2"/>
                </a:solidFill>
              </a:rPr>
              <a:t>with its triggering rate, all of the others with a low rate, generate loss traces</a:t>
            </a:r>
          </a:p>
          <a:p>
            <a:pPr marL="628650" indent="-514350">
              <a:buFont typeface="+mj-lt"/>
              <a:buAutoNum type="arabicPeriod"/>
            </a:pPr>
            <a:r>
              <a:rPr lang="en-US"/>
              <a:t>Classify loss traces (not detailed)</a:t>
            </a:r>
          </a:p>
          <a:p>
            <a:endParaRPr lang="en-US"/>
          </a:p>
          <a:p>
            <a:endParaRPr lang="en-US"/>
          </a:p>
          <a:p>
            <a:endParaRPr lang="en-US"/>
          </a:p>
          <a:p>
            <a:endParaRPr lang="en-US"/>
          </a:p>
          <a:p>
            <a:pPr lvl="1"/>
            <a:endParaRPr lang="en-US"/>
          </a:p>
          <a:p>
            <a:endParaRPr lang="en-US"/>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spTree>
    <p:extLst>
      <p:ext uri="{BB962C8B-B14F-4D97-AF65-F5344CB8AC3E}">
        <p14:creationId xmlns:p14="http://schemas.microsoft.com/office/powerpoint/2010/main" val="3504764587"/>
      </p:ext>
    </p:extLst>
  </p:cSld>
  <p:clrMapOvr>
    <a:masterClrMapping/>
  </p:clrMapOvr>
  <mc:AlternateContent xmlns:mc="http://schemas.openxmlformats.org/markup-compatibility/2006" xmlns:p14="http://schemas.microsoft.com/office/powerpoint/2010/main">
    <mc:Choice Requires="p14">
      <p:transition spd="slow" p14:dur="2000" advTm="14179"/>
    </mc:Choice>
    <mc:Fallback xmlns="">
      <p:transition spd="slow" advTm="14179"/>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91</a:t>
            </a:fld>
            <a:endParaRPr lang="uk-UA"/>
          </a:p>
        </p:txBody>
      </p:sp>
      <p:pic>
        <p:nvPicPr>
          <p:cNvPr id="5" name="Espace réservé du contenu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5025"/>
            <a:ext cx="9144000" cy="4074358"/>
          </a:xfrm>
          <a:prstGeom prst="rect">
            <a:avLst/>
          </a:prstGeom>
        </p:spPr>
      </p:pic>
    </p:spTree>
    <p:extLst>
      <p:ext uri="{BB962C8B-B14F-4D97-AF65-F5344CB8AC3E}">
        <p14:creationId xmlns:p14="http://schemas.microsoft.com/office/powerpoint/2010/main" val="3807046755"/>
      </p:ext>
    </p:extLst>
  </p:cSld>
  <p:clrMapOvr>
    <a:masterClrMapping/>
  </p:clrMapOvr>
  <mc:AlternateContent xmlns:mc="http://schemas.openxmlformats.org/markup-compatibility/2006" xmlns:p14="http://schemas.microsoft.com/office/powerpoint/2010/main">
    <mc:Choice Requires="p14">
      <p:transition spd="slow" p14:dur="2000" advTm="10010"/>
    </mc:Choice>
    <mc:Fallback xmlns="">
      <p:transition spd="slow" advTm="10010"/>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classify</a:t>
            </a:r>
            <a:r>
              <a:rPr lang="fr-FR"/>
              <a:t> </a:t>
            </a:r>
            <a:r>
              <a:rPr lang="fr-FR" err="1"/>
              <a:t>loss</a:t>
            </a:r>
            <a:r>
              <a:rPr lang="fr-FR"/>
              <a:t> traces</a:t>
            </a:r>
          </a:p>
        </p:txBody>
      </p:sp>
      <p:sp>
        <p:nvSpPr>
          <p:cNvPr id="3" name="Espace réservé du texte 2"/>
          <p:cNvSpPr>
            <a:spLocks noGrp="1"/>
          </p:cNvSpPr>
          <p:nvPr>
            <p:ph type="body" idx="1"/>
          </p:nvPr>
        </p:nvSpPr>
        <p:spPr/>
        <p:txBody>
          <a:bodyPr/>
          <a:lstStyle/>
          <a:p>
            <a:r>
              <a:rPr lang="fr-FR"/>
              <a:t>No </a:t>
            </a:r>
            <a:r>
              <a:rPr lang="fr-FR" err="1"/>
              <a:t>easy</a:t>
            </a:r>
            <a:r>
              <a:rPr lang="fr-FR"/>
              <a:t> solution to </a:t>
            </a:r>
            <a:r>
              <a:rPr lang="fr-FR" err="1"/>
              <a:t>classify</a:t>
            </a:r>
            <a:r>
              <a:rPr lang="fr-FR"/>
              <a:t> alias/non alias pairs</a:t>
            </a:r>
          </a:p>
          <a:p>
            <a:endParaRPr lang="fr-FR"/>
          </a:p>
          <a:p>
            <a:r>
              <a:rPr lang="fr-FR"/>
              <a:t>Machine </a:t>
            </a:r>
            <a:r>
              <a:rPr lang="fr-FR" err="1"/>
              <a:t>learning</a:t>
            </a:r>
            <a:r>
              <a:rPr lang="fr-FR"/>
              <a:t> solution</a:t>
            </a:r>
          </a:p>
          <a:p>
            <a:endParaRPr lang="fr-FR"/>
          </a:p>
          <a:p>
            <a:endParaRPr lang="fr-FR"/>
          </a:p>
          <a:p>
            <a:endParaRPr lang="fr-FR"/>
          </a:p>
          <a:p>
            <a:endParaRPr lang="fr-FR"/>
          </a:p>
          <a:p>
            <a:endParaRPr lang="fr-FR"/>
          </a:p>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92</a:t>
            </a:fld>
            <a:endParaRPr lang="uk-UA"/>
          </a:p>
        </p:txBody>
      </p:sp>
    </p:spTree>
    <p:extLst>
      <p:ext uri="{BB962C8B-B14F-4D97-AF65-F5344CB8AC3E}">
        <p14:creationId xmlns:p14="http://schemas.microsoft.com/office/powerpoint/2010/main" val="2557109926"/>
      </p:ext>
    </p:extLst>
  </p:cSld>
  <p:clrMapOvr>
    <a:masterClrMapping/>
  </p:clrMapOvr>
  <mc:AlternateContent xmlns:mc="http://schemas.openxmlformats.org/markup-compatibility/2006" xmlns:p14="http://schemas.microsoft.com/office/powerpoint/2010/main">
    <mc:Choice Requires="p14">
      <p:transition spd="slow" p14:dur="2000" advTm="5663"/>
    </mc:Choice>
    <mc:Fallback xmlns="">
      <p:transition spd="slow" advTm="5663"/>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classify</a:t>
            </a:r>
            <a:r>
              <a:rPr lang="fr-FR"/>
              <a:t> </a:t>
            </a:r>
            <a:r>
              <a:rPr lang="fr-FR" err="1"/>
              <a:t>loss</a:t>
            </a:r>
            <a:r>
              <a:rPr lang="fr-FR"/>
              <a:t> traces, </a:t>
            </a:r>
            <a:r>
              <a:rPr lang="fr-FR" err="1"/>
              <a:t>dataset</a:t>
            </a:r>
            <a:endParaRPr lang="fr-FR"/>
          </a:p>
        </p:txBody>
      </p:sp>
      <p:sp>
        <p:nvSpPr>
          <p:cNvPr id="3" name="Espace réservé du texte 2"/>
          <p:cNvSpPr>
            <a:spLocks noGrp="1"/>
          </p:cNvSpPr>
          <p:nvPr>
            <p:ph type="body" idx="1"/>
          </p:nvPr>
        </p:nvSpPr>
        <p:spPr/>
        <p:txBody>
          <a:bodyPr/>
          <a:lstStyle/>
          <a:p>
            <a:r>
              <a:rPr lang="fr-FR" err="1"/>
              <a:t>Run</a:t>
            </a:r>
            <a:r>
              <a:rPr lang="fr-FR"/>
              <a:t> </a:t>
            </a:r>
            <a:r>
              <a:rPr lang="fr-FR" err="1"/>
              <a:t>multipath</a:t>
            </a:r>
            <a:r>
              <a:rPr lang="fr-FR"/>
              <a:t> </a:t>
            </a:r>
            <a:r>
              <a:rPr lang="fr-FR" err="1"/>
              <a:t>traceroute</a:t>
            </a:r>
            <a:r>
              <a:rPr lang="fr-FR"/>
              <a:t>:</a:t>
            </a:r>
          </a:p>
          <a:p>
            <a:pPr lvl="1"/>
            <a:r>
              <a:rPr lang="fr-FR"/>
              <a:t>25,172 IPv4 </a:t>
            </a:r>
            <a:r>
              <a:rPr lang="fr-FR" err="1"/>
              <a:t>addresses</a:t>
            </a:r>
            <a:endParaRPr lang="fr-FR"/>
          </a:p>
          <a:p>
            <a:pPr lvl="1"/>
            <a:r>
              <a:rPr lang="fr-FR"/>
              <a:t>18,346 IPv6 </a:t>
            </a:r>
            <a:r>
              <a:rPr lang="fr-FR" err="1"/>
              <a:t>addresses</a:t>
            </a:r>
            <a:endParaRPr lang="fr-FR"/>
          </a:p>
          <a:p>
            <a:r>
              <a:rPr lang="fr-FR"/>
              <a:t>MIDAR/</a:t>
            </a:r>
            <a:r>
              <a:rPr lang="fr-FR" err="1"/>
              <a:t>Speedtrap</a:t>
            </a:r>
            <a:r>
              <a:rPr lang="fr-FR"/>
              <a:t> for </a:t>
            </a:r>
            <a:r>
              <a:rPr lang="fr-FR" err="1"/>
              <a:t>labeling</a:t>
            </a:r>
            <a:endParaRPr lang="fr-FR"/>
          </a:p>
          <a:p>
            <a:pPr lvl="1"/>
            <a:r>
              <a:rPr lang="fr-FR"/>
              <a:t>« Alias » label: alias pairs</a:t>
            </a:r>
          </a:p>
          <a:p>
            <a:pPr lvl="1"/>
            <a:r>
              <a:rPr lang="fr-FR"/>
              <a:t>« Non alias » label: </a:t>
            </a:r>
            <a:r>
              <a:rPr lang="fr-FR" err="1"/>
              <a:t>dealing</a:t>
            </a:r>
            <a:r>
              <a:rPr lang="fr-FR"/>
              <a:t> </a:t>
            </a:r>
            <a:r>
              <a:rPr lang="fr-FR" err="1"/>
              <a:t>with</a:t>
            </a:r>
            <a:r>
              <a:rPr lang="fr-FR"/>
              <a:t> false </a:t>
            </a:r>
            <a:r>
              <a:rPr lang="fr-FR" err="1"/>
              <a:t>negatives</a:t>
            </a:r>
            <a:r>
              <a:rPr lang="fr-FR"/>
              <a:t>, </a:t>
            </a:r>
            <a:r>
              <a:rPr lang="fr-FR" err="1"/>
              <a:t>conservatively</a:t>
            </a:r>
            <a:r>
              <a:rPr lang="fr-FR"/>
              <a:t> </a:t>
            </a:r>
            <a:r>
              <a:rPr lang="fr-FR" err="1"/>
              <a:t>take</a:t>
            </a:r>
            <a:r>
              <a:rPr lang="fr-FR"/>
              <a:t> pairs of IP </a:t>
            </a:r>
            <a:r>
              <a:rPr lang="fr-FR" err="1"/>
              <a:t>addresses</a:t>
            </a:r>
            <a:r>
              <a:rPr lang="fr-FR"/>
              <a:t> </a:t>
            </a:r>
            <a:r>
              <a:rPr lang="fr-FR" err="1"/>
              <a:t>found</a:t>
            </a:r>
            <a:r>
              <a:rPr lang="fr-FR"/>
              <a:t> at 6 hop </a:t>
            </a:r>
            <a:r>
              <a:rPr lang="fr-FR" err="1"/>
              <a:t>away</a:t>
            </a:r>
            <a:r>
              <a:rPr lang="fr-FR"/>
              <a:t> </a:t>
            </a:r>
            <a:r>
              <a:rPr lang="fr-FR" err="1"/>
              <a:t>from</a:t>
            </a:r>
            <a:r>
              <a:rPr lang="fr-FR"/>
              <a:t> </a:t>
            </a:r>
            <a:r>
              <a:rPr lang="fr-FR" err="1"/>
              <a:t>each</a:t>
            </a:r>
            <a:r>
              <a:rPr lang="fr-FR"/>
              <a:t> </a:t>
            </a:r>
            <a:r>
              <a:rPr lang="fr-FR" err="1"/>
              <a:t>other</a:t>
            </a:r>
            <a:r>
              <a:rPr lang="fr-FR"/>
              <a:t> </a:t>
            </a:r>
          </a:p>
          <a:p>
            <a:endParaRPr lang="fr-FR"/>
          </a:p>
          <a:p>
            <a:endParaRPr lang="fr-FR"/>
          </a:p>
          <a:p>
            <a:endParaRPr lang="fr-FR"/>
          </a:p>
          <a:p>
            <a:endParaRPr lang="fr-FR"/>
          </a:p>
          <a:p>
            <a:endParaRPr lang="fr-FR"/>
          </a:p>
          <a:p>
            <a:endParaRPr lang="fr-FR"/>
          </a:p>
          <a:p>
            <a:endParaRPr lang="fr-FR"/>
          </a:p>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93</a:t>
            </a:fld>
            <a:endParaRPr lang="uk-UA"/>
          </a:p>
        </p:txBody>
      </p:sp>
    </p:spTree>
    <p:extLst>
      <p:ext uri="{BB962C8B-B14F-4D97-AF65-F5344CB8AC3E}">
        <p14:creationId xmlns:p14="http://schemas.microsoft.com/office/powerpoint/2010/main" val="4162058203"/>
      </p:ext>
    </p:extLst>
  </p:cSld>
  <p:clrMapOvr>
    <a:masterClrMapping/>
  </p:clrMapOvr>
  <mc:AlternateContent xmlns:mc="http://schemas.openxmlformats.org/markup-compatibility/2006" xmlns:p14="http://schemas.microsoft.com/office/powerpoint/2010/main">
    <mc:Choice Requires="p14">
      <p:transition spd="slow" p14:dur="2000" advTm="62699"/>
    </mc:Choice>
    <mc:Fallback xmlns="">
      <p:transition spd="slow" advTm="62699"/>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classify</a:t>
            </a:r>
            <a:r>
              <a:rPr lang="fr-FR"/>
              <a:t> </a:t>
            </a:r>
            <a:r>
              <a:rPr lang="fr-FR" err="1"/>
              <a:t>loss</a:t>
            </a:r>
            <a:r>
              <a:rPr lang="fr-FR"/>
              <a:t> traces, </a:t>
            </a:r>
            <a:r>
              <a:rPr lang="fr-FR" err="1"/>
              <a:t>dataset</a:t>
            </a:r>
            <a:endParaRPr lang="fr-FR"/>
          </a:p>
        </p:txBody>
      </p:sp>
      <p:sp>
        <p:nvSpPr>
          <p:cNvPr id="3" name="Espace réservé du texte 2"/>
          <p:cNvSpPr>
            <a:spLocks noGrp="1"/>
          </p:cNvSpPr>
          <p:nvPr>
            <p:ph type="body" idx="1"/>
          </p:nvPr>
        </p:nvSpPr>
        <p:spPr/>
        <p:txBody>
          <a:bodyPr/>
          <a:lstStyle/>
          <a:p>
            <a:r>
              <a:rPr lang="nl-NL" err="1"/>
              <a:t>Labeled</a:t>
            </a:r>
            <a:r>
              <a:rPr lang="nl-NL"/>
              <a:t> dataset:</a:t>
            </a:r>
          </a:p>
          <a:p>
            <a:pPr lvl="1"/>
            <a:r>
              <a:rPr lang="nl-NL"/>
              <a:t>2,277 IPv4 alias sets</a:t>
            </a:r>
          </a:p>
          <a:p>
            <a:pPr lvl="1"/>
            <a:r>
              <a:rPr lang="nl-NL"/>
              <a:t>1,099 IPv6 alias sets</a:t>
            </a:r>
          </a:p>
          <a:p>
            <a:r>
              <a:rPr lang="nl-NL"/>
              <a:t>Form </a:t>
            </a:r>
            <a:r>
              <a:rPr lang="nl-NL" err="1"/>
              <a:t>heterogeneous</a:t>
            </a:r>
            <a:r>
              <a:rPr lang="nl-NL"/>
              <a:t> sets of alias/non alias IP </a:t>
            </a:r>
            <a:r>
              <a:rPr lang="nl-NL" err="1"/>
              <a:t>addresses</a:t>
            </a:r>
            <a:endParaRPr lang="nl-NL"/>
          </a:p>
          <a:p>
            <a:endParaRPr lang="fr-FR"/>
          </a:p>
          <a:p>
            <a:endParaRPr lang="fr-FR"/>
          </a:p>
          <a:p>
            <a:endParaRPr lang="fr-FR"/>
          </a:p>
          <a:p>
            <a:endParaRPr lang="fr-FR"/>
          </a:p>
          <a:p>
            <a:endParaRPr lang="fr-FR"/>
          </a:p>
          <a:p>
            <a:endParaRPr lang="fr-FR"/>
          </a:p>
          <a:p>
            <a:endParaRPr lang="fr-FR"/>
          </a:p>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94</a:t>
            </a:fld>
            <a:endParaRPr lang="uk-UA"/>
          </a:p>
        </p:txBody>
      </p:sp>
    </p:spTree>
    <p:extLst>
      <p:ext uri="{BB962C8B-B14F-4D97-AF65-F5344CB8AC3E}">
        <p14:creationId xmlns:p14="http://schemas.microsoft.com/office/powerpoint/2010/main" val="980188691"/>
      </p:ext>
    </p:extLst>
  </p:cSld>
  <p:clrMapOvr>
    <a:masterClrMapping/>
  </p:clrMapOvr>
  <mc:AlternateContent xmlns:mc="http://schemas.openxmlformats.org/markup-compatibility/2006" xmlns:p14="http://schemas.microsoft.com/office/powerpoint/2010/main">
    <mc:Choice Requires="p14">
      <p:transition spd="slow" p14:dur="2000" advTm="34957"/>
    </mc:Choice>
    <mc:Fallback xmlns="">
      <p:transition spd="slow" advTm="34957"/>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95</a:t>
            </a:fld>
            <a:endParaRPr lang="uk-UA"/>
          </a:p>
        </p:txBody>
      </p:sp>
      <p:pic>
        <p:nvPicPr>
          <p:cNvPr id="5" name="Espace réservé du contenu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5025"/>
            <a:ext cx="9144000" cy="4074358"/>
          </a:xfrm>
          <a:prstGeom prst="rect">
            <a:avLst/>
          </a:prstGeom>
        </p:spPr>
      </p:pic>
    </p:spTree>
    <p:extLst>
      <p:ext uri="{BB962C8B-B14F-4D97-AF65-F5344CB8AC3E}">
        <p14:creationId xmlns:p14="http://schemas.microsoft.com/office/powerpoint/2010/main" val="343112850"/>
      </p:ext>
    </p:extLst>
  </p:cSld>
  <p:clrMapOvr>
    <a:masterClrMapping/>
  </p:clrMapOvr>
  <mc:AlternateContent xmlns:mc="http://schemas.openxmlformats.org/markup-compatibility/2006" xmlns:p14="http://schemas.microsoft.com/office/powerpoint/2010/main">
    <mc:Choice Requires="p14">
      <p:transition spd="slow" p14:dur="2000" advTm="10477"/>
    </mc:Choice>
    <mc:Fallback xmlns="">
      <p:transition spd="slow" advTm="10477"/>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classify</a:t>
            </a:r>
            <a:r>
              <a:rPr lang="fr-FR"/>
              <a:t> </a:t>
            </a:r>
            <a:r>
              <a:rPr lang="fr-FR" err="1"/>
              <a:t>loss</a:t>
            </a:r>
            <a:r>
              <a:rPr lang="fr-FR"/>
              <a:t> traces, </a:t>
            </a:r>
            <a:r>
              <a:rPr lang="fr-FR" err="1"/>
              <a:t>features</a:t>
            </a:r>
            <a:endParaRPr lang="fr-FR"/>
          </a:p>
        </p:txBody>
      </p:sp>
      <p:sp>
        <p:nvSpPr>
          <p:cNvPr id="3" name="Espace réservé du texte 2"/>
          <p:cNvSpPr>
            <a:spLocks noGrp="1"/>
          </p:cNvSpPr>
          <p:nvPr>
            <p:ph type="body" idx="1"/>
          </p:nvPr>
        </p:nvSpPr>
        <p:spPr/>
        <p:txBody>
          <a:bodyPr/>
          <a:lstStyle/>
          <a:p>
            <a:endParaRPr lang="fr-FR"/>
          </a:p>
          <a:p>
            <a:endParaRPr lang="fr-FR"/>
          </a:p>
          <a:p>
            <a:r>
              <a:rPr lang="fr-FR" err="1"/>
              <a:t>Loss</a:t>
            </a:r>
            <a:r>
              <a:rPr lang="fr-FR"/>
              <a:t> rate: 50%</a:t>
            </a:r>
          </a:p>
          <a:p>
            <a:r>
              <a:rPr lang="fr-FR"/>
              <a:t>Change point</a:t>
            </a:r>
          </a:p>
          <a:p>
            <a:r>
              <a:rPr lang="fr-FR"/>
              <a:t>Transition matrix:</a:t>
            </a:r>
          </a:p>
          <a:p>
            <a:r>
              <a:rPr lang="fr-FR" err="1"/>
              <a:t>Correlation</a:t>
            </a:r>
            <a:r>
              <a:rPr lang="fr-FR"/>
              <a:t>: 1</a:t>
            </a: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96</a:t>
            </a:fld>
            <a:endParaRPr lang="uk-UA"/>
          </a:p>
        </p:txBody>
      </p:sp>
      <p:pic>
        <p:nvPicPr>
          <p:cNvPr id="6" name="Espace réservé du contenu 4"/>
          <p:cNvPicPr>
            <a:picLocks noChangeAspect="1"/>
          </p:cNvPicPr>
          <p:nvPr/>
        </p:nvPicPr>
        <p:blipFill rotWithShape="1">
          <a:blip r:embed="rId3">
            <a:extLst>
              <a:ext uri="{28A0092B-C50C-407E-A947-70E740481C1C}">
                <a14:useLocalDpi xmlns:a14="http://schemas.microsoft.com/office/drawing/2010/main" val="0"/>
              </a:ext>
            </a:extLst>
          </a:blip>
          <a:srcRect t="78849"/>
          <a:stretch/>
        </p:blipFill>
        <p:spPr>
          <a:xfrm>
            <a:off x="0" y="1152475"/>
            <a:ext cx="9144000" cy="861783"/>
          </a:xfrm>
          <a:prstGeom prst="rect">
            <a:avLst/>
          </a:prstGeom>
        </p:spPr>
      </p:pic>
      <p:sp>
        <p:nvSpPr>
          <p:cNvPr id="9" name="Ellipse 8"/>
          <p:cNvSpPr/>
          <p:nvPr/>
        </p:nvSpPr>
        <p:spPr>
          <a:xfrm>
            <a:off x="657225" y="1345080"/>
            <a:ext cx="385764" cy="6047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0" name="Tableau 9"/>
          <p:cNvGraphicFramePr>
            <a:graphicFrameLocks noGrp="1" noChangeAspect="1"/>
          </p:cNvGraphicFramePr>
          <p:nvPr>
            <p:extLst/>
          </p:nvPr>
        </p:nvGraphicFramePr>
        <p:xfrm>
          <a:off x="4290814" y="2589461"/>
          <a:ext cx="2016224" cy="1080120"/>
        </p:xfrm>
        <a:graphic>
          <a:graphicData uri="http://schemas.openxmlformats.org/drawingml/2006/table">
            <a:tbl>
              <a:tblPr>
                <a:tableStyleId>{073A0DAA-6AF3-43AB-8588-CEC1D06C72B9}</a:tableStyleId>
              </a:tblPr>
              <a:tblGrid>
                <a:gridCol w="1008112">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tblGrid>
              <a:tr h="540060">
                <a:tc>
                  <a:txBody>
                    <a:bodyPr/>
                    <a:lstStyle/>
                    <a:p>
                      <a:r>
                        <a:rPr lang="fr-FR" sz="2800"/>
                        <a:t>0.99</a:t>
                      </a:r>
                      <a:endParaRPr lang="fr-FR"/>
                    </a:p>
                  </a:txBody>
                  <a:tcPr/>
                </a:tc>
                <a:tc>
                  <a:txBody>
                    <a:bodyPr/>
                    <a:lstStyle/>
                    <a:p>
                      <a:r>
                        <a:rPr lang="fr-FR" sz="2800"/>
                        <a:t>0.01</a:t>
                      </a:r>
                    </a:p>
                  </a:txBody>
                  <a:tcPr/>
                </a:tc>
                <a:extLst>
                  <a:ext uri="{0D108BD9-81ED-4DB2-BD59-A6C34878D82A}">
                    <a16:rowId xmlns:a16="http://schemas.microsoft.com/office/drawing/2014/main" val="10000"/>
                  </a:ext>
                </a:extLst>
              </a:tr>
              <a:tr h="540060">
                <a:tc>
                  <a:txBody>
                    <a:bodyPr/>
                    <a:lstStyle/>
                    <a:p>
                      <a:r>
                        <a:rPr lang="fr-FR" sz="2800"/>
                        <a:t>0.01</a:t>
                      </a:r>
                    </a:p>
                  </a:txBody>
                  <a:tcPr/>
                </a:tc>
                <a:tc>
                  <a:txBody>
                    <a:bodyPr/>
                    <a:lstStyle/>
                    <a:p>
                      <a:r>
                        <a:rPr lang="fr-FR" sz="2800"/>
                        <a:t>0.99</a:t>
                      </a:r>
                    </a:p>
                  </a:txBody>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1256451524"/>
      </p:ext>
    </p:extLst>
  </p:cSld>
  <p:clrMapOvr>
    <a:masterClrMapping/>
  </p:clrMapOvr>
  <mc:AlternateContent xmlns:mc="http://schemas.openxmlformats.org/markup-compatibility/2006" xmlns:p14="http://schemas.microsoft.com/office/powerpoint/2010/main">
    <mc:Choice Requires="p14">
      <p:transition spd="slow" p14:dur="2000" advTm="50210"/>
    </mc:Choice>
    <mc:Fallback xmlns="">
      <p:transition spd="slow" advTm="502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Limited Ltd.: </a:t>
            </a:r>
            <a:r>
              <a:rPr lang="fr-FR" err="1"/>
              <a:t>classify</a:t>
            </a:r>
            <a:r>
              <a:rPr lang="fr-FR"/>
              <a:t> </a:t>
            </a:r>
            <a:r>
              <a:rPr lang="fr-FR" err="1"/>
              <a:t>loss</a:t>
            </a:r>
            <a:r>
              <a:rPr lang="fr-FR"/>
              <a:t> traces, </a:t>
            </a:r>
            <a:r>
              <a:rPr lang="fr-FR" err="1"/>
              <a:t>classifiers</a:t>
            </a:r>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97</a:t>
            </a:fld>
            <a:endParaRPr lang="uk-UA"/>
          </a:p>
        </p:txBody>
      </p:sp>
      <p:pic>
        <p:nvPicPr>
          <p:cNvPr id="5" name="Image 4"/>
          <p:cNvPicPr>
            <a:picLocks noChangeAspect="1"/>
          </p:cNvPicPr>
          <p:nvPr/>
        </p:nvPicPr>
        <p:blipFill>
          <a:blip r:embed="rId3"/>
          <a:stretch>
            <a:fillRect/>
          </a:stretch>
        </p:blipFill>
        <p:spPr>
          <a:xfrm>
            <a:off x="207440" y="1040341"/>
            <a:ext cx="8831510" cy="3416400"/>
          </a:xfrm>
          <a:prstGeom prst="rect">
            <a:avLst/>
          </a:prstGeom>
        </p:spPr>
      </p:pic>
      <p:sp>
        <p:nvSpPr>
          <p:cNvPr id="6" name="Ellipse 5"/>
          <p:cNvSpPr/>
          <p:nvPr/>
        </p:nvSpPr>
        <p:spPr>
          <a:xfrm>
            <a:off x="1809742" y="2066920"/>
            <a:ext cx="876308" cy="3476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5378171" y="2066920"/>
            <a:ext cx="876308" cy="3476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4185041" y="2064536"/>
            <a:ext cx="876308" cy="34766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7733399" y="2074056"/>
            <a:ext cx="876308" cy="34766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2065595026"/>
      </p:ext>
    </p:extLst>
  </p:cSld>
  <p:clrMapOvr>
    <a:masterClrMapping/>
  </p:clrMapOvr>
  <mc:AlternateContent xmlns:mc="http://schemas.openxmlformats.org/markup-compatibility/2006" xmlns:p14="http://schemas.microsoft.com/office/powerpoint/2010/main">
    <mc:Choice Requires="p14">
      <p:transition spd="slow" p14:dur="2000" advTm="35056"/>
    </mc:Choice>
    <mc:Fallback xmlns="">
      <p:transition spd="slow" advTm="350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Limited Ltd.</a:t>
            </a:r>
          </a:p>
        </p:txBody>
      </p:sp>
      <p:sp>
        <p:nvSpPr>
          <p:cNvPr id="5" name="Espace réservé du texte 4"/>
          <p:cNvSpPr>
            <a:spLocks noGrp="1"/>
          </p:cNvSpPr>
          <p:nvPr>
            <p:ph type="body" idx="1"/>
          </p:nvPr>
        </p:nvSpPr>
        <p:spPr>
          <a:xfrm>
            <a:off x="311700" y="1152475"/>
            <a:ext cx="8832300" cy="3416400"/>
          </a:xfrm>
        </p:spPr>
        <p:txBody>
          <a:bodyPr/>
          <a:lstStyle/>
          <a:p>
            <a:pPr marL="628650" indent="-514350">
              <a:buFont typeface="+mj-lt"/>
              <a:buAutoNum type="arabicPeriod"/>
            </a:pPr>
            <a:r>
              <a:rPr lang="en-US">
                <a:solidFill>
                  <a:schemeClr val="bg2"/>
                </a:solidFill>
              </a:rPr>
              <a:t>Select one interface </a:t>
            </a:r>
            <a:r>
              <a:rPr lang="en-US" i="1">
                <a:solidFill>
                  <a:schemeClr val="bg2"/>
                </a:solidFill>
              </a:rPr>
              <a:t>a </a:t>
            </a:r>
            <a:r>
              <a:rPr lang="en-US">
                <a:solidFill>
                  <a:schemeClr val="bg2"/>
                </a:solidFill>
              </a:rPr>
              <a:t>from the input set</a:t>
            </a:r>
          </a:p>
          <a:p>
            <a:pPr marL="628650" indent="-514350">
              <a:buFont typeface="+mj-lt"/>
              <a:buAutoNum type="arabicPeriod"/>
            </a:pPr>
            <a:r>
              <a:rPr lang="en-US">
                <a:solidFill>
                  <a:schemeClr val="bg2"/>
                </a:solidFill>
              </a:rPr>
              <a:t>Find probing rate to trigger a loss rate </a:t>
            </a:r>
            <a:r>
              <a:rPr lang="en-US" err="1">
                <a:solidFill>
                  <a:schemeClr val="bg2"/>
                </a:solidFill>
              </a:rPr>
              <a:t>λ</a:t>
            </a:r>
            <a:r>
              <a:rPr lang="en-US">
                <a:solidFill>
                  <a:schemeClr val="bg2"/>
                </a:solidFill>
              </a:rPr>
              <a:t> within [⍺,β] on </a:t>
            </a:r>
            <a:r>
              <a:rPr lang="en-US" i="1">
                <a:solidFill>
                  <a:schemeClr val="bg2"/>
                </a:solidFill>
              </a:rPr>
              <a:t>a</a:t>
            </a:r>
            <a:endParaRPr lang="en-US">
              <a:solidFill>
                <a:schemeClr val="bg2"/>
              </a:solidFill>
            </a:endParaRPr>
          </a:p>
          <a:p>
            <a:pPr marL="628650" indent="-514350">
              <a:buFont typeface="+mj-lt"/>
              <a:buAutoNum type="arabicPeriod"/>
            </a:pPr>
            <a:r>
              <a:rPr lang="en-US">
                <a:solidFill>
                  <a:schemeClr val="bg2"/>
                </a:solidFill>
              </a:rPr>
              <a:t>Probe </a:t>
            </a:r>
            <a:r>
              <a:rPr lang="en-US" i="1">
                <a:solidFill>
                  <a:schemeClr val="bg2"/>
                </a:solidFill>
              </a:rPr>
              <a:t>a </a:t>
            </a:r>
            <a:r>
              <a:rPr lang="en-US">
                <a:solidFill>
                  <a:schemeClr val="bg2"/>
                </a:solidFill>
              </a:rPr>
              <a:t>with its triggering rate, all of the others with a low rate, generate loss traces</a:t>
            </a:r>
          </a:p>
          <a:p>
            <a:pPr marL="628650" indent="-514350">
              <a:buFont typeface="+mj-lt"/>
              <a:buAutoNum type="arabicPeriod"/>
            </a:pPr>
            <a:r>
              <a:rPr lang="en-US">
                <a:solidFill>
                  <a:schemeClr val="bg2"/>
                </a:solidFill>
              </a:rPr>
              <a:t>Classify loss traces (not detailed)</a:t>
            </a:r>
          </a:p>
          <a:p>
            <a:pPr marL="628650" indent="-514350">
              <a:buFont typeface="+mj-lt"/>
              <a:buAutoNum type="arabicPeriod"/>
            </a:pPr>
            <a:r>
              <a:rPr lang="en-US"/>
              <a:t>Pull out </a:t>
            </a:r>
            <a:r>
              <a:rPr lang="en-US" i="1"/>
              <a:t>a </a:t>
            </a:r>
            <a:r>
              <a:rPr lang="en-US"/>
              <a:t>and its aliases</a:t>
            </a:r>
          </a:p>
          <a:p>
            <a:pPr marL="628650" indent="-514350">
              <a:buFont typeface="+mj-lt"/>
              <a:buAutoNum type="arabicPeriod"/>
            </a:pPr>
            <a:r>
              <a:rPr lang="en-US"/>
              <a:t>Repeat</a:t>
            </a:r>
          </a:p>
          <a:p>
            <a:endParaRPr lang="en-US"/>
          </a:p>
          <a:p>
            <a:endParaRPr lang="en-US"/>
          </a:p>
          <a:p>
            <a:endParaRPr lang="en-US"/>
          </a:p>
          <a:p>
            <a:endParaRPr lang="en-US"/>
          </a:p>
          <a:p>
            <a:pPr lvl="1"/>
            <a:endParaRPr lang="en-US"/>
          </a:p>
          <a:p>
            <a:endParaRPr lang="en-US"/>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spTree>
    <p:extLst>
      <p:ext uri="{BB962C8B-B14F-4D97-AF65-F5344CB8AC3E}">
        <p14:creationId xmlns:p14="http://schemas.microsoft.com/office/powerpoint/2010/main" val="1493042595"/>
      </p:ext>
    </p:extLst>
  </p:cSld>
  <p:clrMapOvr>
    <a:masterClrMapping/>
  </p:clrMapOvr>
  <mc:AlternateContent xmlns:mc="http://schemas.openxmlformats.org/markup-compatibility/2006" xmlns:p14="http://schemas.microsoft.com/office/powerpoint/2010/main">
    <mc:Choice Requires="p14">
      <p:transition spd="slow" p14:dur="2000" advTm="32225"/>
    </mc:Choice>
    <mc:Fallback xmlns="">
      <p:transition spd="slow" advTm="32225"/>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a:t>Roadmap</a:t>
            </a:r>
          </a:p>
        </p:txBody>
      </p:sp>
      <p:sp>
        <p:nvSpPr>
          <p:cNvPr id="5" name="Espace réservé du texte 4"/>
          <p:cNvSpPr>
            <a:spLocks noGrp="1"/>
          </p:cNvSpPr>
          <p:nvPr>
            <p:ph type="body" idx="1"/>
          </p:nvPr>
        </p:nvSpPr>
        <p:spPr/>
        <p:txBody>
          <a:bodyPr/>
          <a:lstStyle/>
          <a:p>
            <a:r>
              <a:rPr lang="en-US" dirty="0">
                <a:solidFill>
                  <a:schemeClr val="bg2"/>
                </a:solidFill>
              </a:rPr>
              <a:t>Challenges</a:t>
            </a:r>
          </a:p>
          <a:p>
            <a:r>
              <a:rPr lang="en-US" dirty="0">
                <a:solidFill>
                  <a:schemeClr val="bg2"/>
                </a:solidFill>
              </a:rPr>
              <a:t>Diamond-Miner</a:t>
            </a:r>
          </a:p>
          <a:p>
            <a:r>
              <a:rPr lang="en-US" dirty="0"/>
              <a:t>Limited Ltd.</a:t>
            </a:r>
          </a:p>
          <a:p>
            <a:pPr lvl="1">
              <a:spcAft>
                <a:spcPts val="300"/>
              </a:spcAft>
            </a:pPr>
            <a:r>
              <a:rPr lang="en-US" sz="2400" dirty="0"/>
              <a:t>Evaluation</a:t>
            </a:r>
            <a:endParaRPr lang="en-US" dirty="0"/>
          </a:p>
          <a:p>
            <a:r>
              <a:rPr lang="en-US" dirty="0"/>
              <a:t>Conclusion</a:t>
            </a:r>
          </a:p>
          <a:p>
            <a:endParaRPr lang="en-US" dirty="0"/>
          </a:p>
          <a:p>
            <a:endParaRPr lang="en-US" dirty="0"/>
          </a:p>
          <a:p>
            <a:pPr lvl="1"/>
            <a:endParaRPr lang="en-US" dirty="0"/>
          </a:p>
          <a:p>
            <a:endParaRPr lang="en-US" dirty="0"/>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spTree>
    <p:extLst>
      <p:ext uri="{BB962C8B-B14F-4D97-AF65-F5344CB8AC3E}">
        <p14:creationId xmlns:p14="http://schemas.microsoft.com/office/powerpoint/2010/main" val="3883920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5"/>
</p:tagLst>
</file>

<file path=ppt/tags/tag10.xml><?xml version="1.0" encoding="utf-8"?>
<p:tagLst xmlns:a="http://schemas.openxmlformats.org/drawingml/2006/main" xmlns:r="http://schemas.openxmlformats.org/officeDocument/2006/relationships" xmlns:p="http://schemas.openxmlformats.org/presentationml/2006/main">
  <p:tag name="TIMING" val="|9.3|4.7|4.5"/>
</p:tagLst>
</file>

<file path=ppt/tags/tag11.xml><?xml version="1.0" encoding="utf-8"?>
<p:tagLst xmlns:a="http://schemas.openxmlformats.org/drawingml/2006/main" xmlns:r="http://schemas.openxmlformats.org/officeDocument/2006/relationships" xmlns:p="http://schemas.openxmlformats.org/presentationml/2006/main">
  <p:tag name="TIMING" val="|4.5|9.6|4.7"/>
</p:tagLst>
</file>

<file path=ppt/tags/tag12.xml><?xml version="1.0" encoding="utf-8"?>
<p:tagLst xmlns:a="http://schemas.openxmlformats.org/drawingml/2006/main" xmlns:r="http://schemas.openxmlformats.org/officeDocument/2006/relationships" xmlns:p="http://schemas.openxmlformats.org/presentationml/2006/main">
  <p:tag name="TIMING" val="|6.3|7.2|2.2"/>
</p:tagLst>
</file>

<file path=ppt/tags/tag13.xml><?xml version="1.0" encoding="utf-8"?>
<p:tagLst xmlns:a="http://schemas.openxmlformats.org/drawingml/2006/main" xmlns:r="http://schemas.openxmlformats.org/officeDocument/2006/relationships" xmlns:p="http://schemas.openxmlformats.org/presentationml/2006/main">
  <p:tag name="TIMING" val="|19.7|12.4|5.7"/>
</p:tagLst>
</file>

<file path=ppt/tags/tag14.xml><?xml version="1.0" encoding="utf-8"?>
<p:tagLst xmlns:a="http://schemas.openxmlformats.org/drawingml/2006/main" xmlns:r="http://schemas.openxmlformats.org/officeDocument/2006/relationships" xmlns:p="http://schemas.openxmlformats.org/presentationml/2006/main">
  <p:tag name="TIMING" val="|36.5|22.9"/>
</p:tagLst>
</file>

<file path=ppt/tags/tag15.xml><?xml version="1.0" encoding="utf-8"?>
<p:tagLst xmlns:a="http://schemas.openxmlformats.org/drawingml/2006/main" xmlns:r="http://schemas.openxmlformats.org/officeDocument/2006/relationships" xmlns:p="http://schemas.openxmlformats.org/presentationml/2006/main">
  <p:tag name="TIMING" val="|4.2|7.3"/>
</p:tagLst>
</file>

<file path=ppt/tags/tag16.xml><?xml version="1.0" encoding="utf-8"?>
<p:tagLst xmlns:a="http://schemas.openxmlformats.org/drawingml/2006/main" xmlns:r="http://schemas.openxmlformats.org/officeDocument/2006/relationships" xmlns:p="http://schemas.openxmlformats.org/presentationml/2006/main">
  <p:tag name="TIMING" val="|7.8|7.7|17.7|7.3"/>
</p:tagLst>
</file>

<file path=ppt/tags/tag17.xml><?xml version="1.0" encoding="utf-8"?>
<p:tagLst xmlns:a="http://schemas.openxmlformats.org/drawingml/2006/main" xmlns:r="http://schemas.openxmlformats.org/officeDocument/2006/relationships" xmlns:p="http://schemas.openxmlformats.org/presentationml/2006/main">
  <p:tag name="TIMING" val="|11.5|7.3"/>
</p:tagLst>
</file>

<file path=ppt/tags/tag18.xml><?xml version="1.0" encoding="utf-8"?>
<p:tagLst xmlns:a="http://schemas.openxmlformats.org/drawingml/2006/main" xmlns:r="http://schemas.openxmlformats.org/officeDocument/2006/relationships" xmlns:p="http://schemas.openxmlformats.org/presentationml/2006/main">
  <p:tag name="TIMING" val="|23.8|10.6|15.4|6.4|2.9|5"/>
</p:tagLst>
</file>

<file path=ppt/tags/tag2.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IMING" val="|13.4|12"/>
</p:tagLst>
</file>

<file path=ppt/tags/tag4.xml><?xml version="1.0" encoding="utf-8"?>
<p:tagLst xmlns:a="http://schemas.openxmlformats.org/drawingml/2006/main" xmlns:r="http://schemas.openxmlformats.org/officeDocument/2006/relationships" xmlns:p="http://schemas.openxmlformats.org/presentationml/2006/main">
  <p:tag name="TIMING" val="|1.4|3.1|0.8|1.1|5.7|4.3"/>
</p:tagLst>
</file>

<file path=ppt/tags/tag5.xml><?xml version="1.0" encoding="utf-8"?>
<p:tagLst xmlns:a="http://schemas.openxmlformats.org/drawingml/2006/main" xmlns:r="http://schemas.openxmlformats.org/officeDocument/2006/relationships" xmlns:p="http://schemas.openxmlformats.org/presentationml/2006/main">
  <p:tag name="TIMING" val="|15.6"/>
</p:tagLst>
</file>

<file path=ppt/tags/tag6.xml><?xml version="1.0" encoding="utf-8"?>
<p:tagLst xmlns:a="http://schemas.openxmlformats.org/drawingml/2006/main" xmlns:r="http://schemas.openxmlformats.org/officeDocument/2006/relationships" xmlns:p="http://schemas.openxmlformats.org/presentationml/2006/main">
  <p:tag name="TIMING" val="|26|17.9"/>
</p:tagLst>
</file>

<file path=ppt/tags/tag7.xml><?xml version="1.0" encoding="utf-8"?>
<p:tagLst xmlns:a="http://schemas.openxmlformats.org/drawingml/2006/main" xmlns:r="http://schemas.openxmlformats.org/officeDocument/2006/relationships" xmlns:p="http://schemas.openxmlformats.org/presentationml/2006/main">
  <p:tag name="TIMING" val="|27.3|9.6|1.7"/>
</p:tagLst>
</file>

<file path=ppt/tags/tag8.xml><?xml version="1.0" encoding="utf-8"?>
<p:tagLst xmlns:a="http://schemas.openxmlformats.org/drawingml/2006/main" xmlns:r="http://schemas.openxmlformats.org/officeDocument/2006/relationships" xmlns:p="http://schemas.openxmlformats.org/presentationml/2006/main">
  <p:tag name="TIMING" val="|4.4|7.5|1.5"/>
</p:tagLst>
</file>

<file path=ppt/tags/tag9.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93466</TotalTime>
  <Words>6917</Words>
  <Application>Microsoft Macintosh PowerPoint</Application>
  <PresentationFormat>Affichage à l'écran (16:9)</PresentationFormat>
  <Paragraphs>1403</Paragraphs>
  <Slides>120</Slides>
  <Notes>102</Notes>
  <HiddenSlides>19</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120</vt:i4>
      </vt:variant>
    </vt:vector>
  </HeadingPairs>
  <TitlesOfParts>
    <vt:vector size="125" baseType="lpstr">
      <vt:lpstr>Arial</vt:lpstr>
      <vt:lpstr>Calibri</vt:lpstr>
      <vt:lpstr>Calibri Light</vt:lpstr>
      <vt:lpstr>Wingdings</vt:lpstr>
      <vt:lpstr>Thème Office</vt:lpstr>
      <vt:lpstr>“Improved algorithms for capturing Internet maps”  Doctoral defense</vt:lpstr>
      <vt:lpstr>Roadmap</vt:lpstr>
      <vt:lpstr>Présentation PowerPoint</vt:lpstr>
      <vt:lpstr>Présentation PowerPoint</vt:lpstr>
      <vt:lpstr>Motivation</vt:lpstr>
      <vt:lpstr>Présentation PowerPoint</vt:lpstr>
      <vt:lpstr>Présentation PowerPoint</vt:lpstr>
      <vt:lpstr>20 years ago</vt:lpstr>
      <vt:lpstr>Router level topology</vt:lpstr>
      <vt:lpstr>IP level topology</vt:lpstr>
      <vt:lpstr>20 years ago</vt:lpstr>
      <vt:lpstr>10 years ago</vt:lpstr>
      <vt:lpstr>Today</vt:lpstr>
      <vt:lpstr>Today</vt:lpstr>
      <vt:lpstr>Today</vt:lpstr>
      <vt:lpstr>Today</vt:lpstr>
      <vt:lpstr>Time to capture a source/destination IP level topology</vt:lpstr>
      <vt:lpstr>Ark (CAIDA, UCSD, ~110 VP)</vt:lpstr>
      <vt:lpstr>Yarrp (Naval Postgraduate School, 15 VP in AWS)</vt:lpstr>
      <vt:lpstr>Limitations of prior work</vt:lpstr>
      <vt:lpstr>Présentation PowerPoint</vt:lpstr>
      <vt:lpstr>Présentation PowerPoint</vt:lpstr>
      <vt:lpstr>Présentation PowerPoint</vt:lpstr>
      <vt:lpstr>Roadmap</vt:lpstr>
      <vt:lpstr>Diamond-Miner: Comprehensive Discovery of the Internet’s Topology Diamonds</vt:lpstr>
      <vt:lpstr>Présentation PowerPoint</vt:lpstr>
      <vt:lpstr>Présentation PowerPoint</vt:lpstr>
      <vt:lpstr>Mapping diamonds today</vt:lpstr>
      <vt:lpstr>Présentation PowerPoint</vt:lpstr>
      <vt:lpstr>Single path probing: traceroute, an incomplete technique </vt:lpstr>
      <vt:lpstr>Présentation PowerPoint</vt:lpstr>
      <vt:lpstr>Multipath probing: MDA Paris traceroute, a hop by hop resolving technique </vt:lpstr>
      <vt:lpstr>Multipath probing: MDA Paris traceroute, a hop by hop resolving technique </vt:lpstr>
      <vt:lpstr>Multipath probing: MDA Paris traceroute, a hop by hop resolving technique </vt:lpstr>
      <vt:lpstr>Mapping diamonds today</vt:lpstr>
      <vt:lpstr>Contributions</vt:lpstr>
      <vt:lpstr>Key Ideas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Key Ideas</vt:lpstr>
      <vt:lpstr>Scaling Diamond-Miner </vt:lpstr>
      <vt:lpstr>Roadmap</vt:lpstr>
      <vt:lpstr>Présentation PowerPoint</vt:lpstr>
      <vt:lpstr>Evaluation (Number of rounds)</vt:lpstr>
      <vt:lpstr>Probes sent and time to completion from a single vantage point for one snapshot</vt:lpstr>
      <vt:lpstr>Présentation PowerPoint</vt:lpstr>
      <vt:lpstr>Discovery in one week</vt:lpstr>
      <vt:lpstr>Discovery in one week</vt:lpstr>
      <vt:lpstr>Roadmap</vt:lpstr>
      <vt:lpstr>Takeaways</vt:lpstr>
      <vt:lpstr>Presentations</vt:lpstr>
      <vt:lpstr>Roadmap</vt:lpstr>
      <vt:lpstr>IP level topology</vt:lpstr>
      <vt:lpstr>Router level topology</vt:lpstr>
      <vt:lpstr>Alias Resolution  Based on ICMP Rate Limiting</vt:lpstr>
      <vt:lpstr>Présentation PowerPoint</vt:lpstr>
      <vt:lpstr>Présentation PowerPoint</vt:lpstr>
      <vt:lpstr>ICMP rate limiting</vt:lpstr>
      <vt:lpstr>ICMP rate limiting</vt:lpstr>
      <vt:lpstr>ICMP rate limiting</vt:lpstr>
      <vt:lpstr>ICMP rate limiting</vt:lpstr>
      <vt:lpstr>Contributions</vt:lpstr>
      <vt:lpstr>Roadmap</vt:lpstr>
      <vt:lpstr>Présentation PowerPoint</vt:lpstr>
      <vt:lpstr>Alias resolution techniques</vt:lpstr>
      <vt:lpstr>Alias resolution techniques: tool available</vt:lpstr>
      <vt:lpstr>Alias resolution techniques: tool available, high precision</vt:lpstr>
      <vt:lpstr>Limitation of available tools</vt:lpstr>
      <vt:lpstr>Limitation of available tools</vt:lpstr>
      <vt:lpstr>Roadmap</vt:lpstr>
      <vt:lpstr>Limited Ltd.</vt:lpstr>
      <vt:lpstr>Limited Ltd.: key idea </vt:lpstr>
      <vt:lpstr>Limited Ltd.</vt:lpstr>
      <vt:lpstr>Limited Ltd.: find the triggering rate</vt:lpstr>
      <vt:lpstr>Limited Ltd.: find the triggering rate</vt:lpstr>
      <vt:lpstr>Limited Ltd.: find the triggering rate</vt:lpstr>
      <vt:lpstr>Limited Ltd.: find the triggering rate</vt:lpstr>
      <vt:lpstr>Limited Ltd.: find the triggering rate</vt:lpstr>
      <vt:lpstr>Limited Ltd.: find the triggering rate</vt:lpstr>
      <vt:lpstr>Limited Ltd.</vt:lpstr>
      <vt:lpstr>Limited Ltd.: find aliases of a </vt:lpstr>
      <vt:lpstr>Limited Ltd.: find aliases of a, with control interfaces </vt:lpstr>
      <vt:lpstr>Limited Ltd.: find aliases of a, with control interfaces </vt:lpstr>
      <vt:lpstr>Limited Ltd.</vt:lpstr>
      <vt:lpstr>Présentation PowerPoint</vt:lpstr>
      <vt:lpstr>Limited Ltd.: classify loss traces</vt:lpstr>
      <vt:lpstr>Limited Ltd.: classify loss traces, dataset</vt:lpstr>
      <vt:lpstr>Limited Ltd.: classify loss traces, dataset</vt:lpstr>
      <vt:lpstr>Présentation PowerPoint</vt:lpstr>
      <vt:lpstr>Limited Ltd.: classify loss traces, features</vt:lpstr>
      <vt:lpstr>Limited Ltd.: classify loss traces, classifiers</vt:lpstr>
      <vt:lpstr>Limited Ltd.</vt:lpstr>
      <vt:lpstr>Roadmap</vt:lpstr>
      <vt:lpstr>Evaluation: Ground truth</vt:lpstr>
      <vt:lpstr>Evaluation: number of packets sent</vt:lpstr>
      <vt:lpstr>Evaluation</vt:lpstr>
      <vt:lpstr>Roadmap</vt:lpstr>
      <vt:lpstr>Ethics: CPU overhead, operators feedback</vt:lpstr>
      <vt:lpstr>Ethics: CPU overhead, lab experimentation</vt:lpstr>
      <vt:lpstr>Ethics: Limited Ltd. design</vt:lpstr>
      <vt:lpstr>Roadmap</vt:lpstr>
      <vt:lpstr>Takeaways</vt:lpstr>
      <vt:lpstr>Presentations</vt:lpstr>
      <vt:lpstr>Roadmap</vt:lpstr>
      <vt:lpstr>Publications and presentations</vt:lpstr>
      <vt:lpstr>Publications and presentations</vt:lpstr>
      <vt:lpstr>Publications and presentations</vt:lpstr>
      <vt:lpstr>Community</vt:lpstr>
      <vt:lpstr>Future work</vt:lpstr>
      <vt:lpstr>Future work</vt:lpstr>
      <vt:lpstr>Future work</vt:lpstr>
      <vt:lpstr>Thanks for your attention Questions?</vt:lpstr>
      <vt:lpstr>Laboratory Affiliations</vt:lpstr>
      <vt:lpstr>Laboratory Affiliations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Diamond-Miner: Comprehensive Discovery of the Internet’s Topology Diamonds</dc:title>
  <cp:lastModifiedBy>Microsoft Office User</cp:lastModifiedBy>
  <cp:revision>392</cp:revision>
  <cp:lastPrinted>2020-02-21T09:54:00Z</cp:lastPrinted>
  <dcterms:modified xsi:type="dcterms:W3CDTF">2021-02-12T02:53:19Z</dcterms:modified>
</cp:coreProperties>
</file>